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56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50" y="2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6843-4B9C-4B7F-A68B-6B0290F3B6CF}" type="datetimeFigureOut">
              <a:rPr lang="zh-CN" altLang="en-US" smtClean="0"/>
              <a:t>2014/9/26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E1D4-D5F2-41E7-A687-F6A75DEB0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26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6843-4B9C-4B7F-A68B-6B0290F3B6CF}" type="datetimeFigureOut">
              <a:rPr lang="zh-CN" altLang="en-US" smtClean="0"/>
              <a:t>2014/9/26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E1D4-D5F2-41E7-A687-F6A75DEB0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65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6843-4B9C-4B7F-A68B-6B0290F3B6CF}" type="datetimeFigureOut">
              <a:rPr lang="zh-CN" altLang="en-US" smtClean="0"/>
              <a:t>2014/9/26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E1D4-D5F2-41E7-A687-F6A75DEB0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7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6843-4B9C-4B7F-A68B-6B0290F3B6CF}" type="datetimeFigureOut">
              <a:rPr lang="zh-CN" altLang="en-US" smtClean="0"/>
              <a:t>2014/9/26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E1D4-D5F2-41E7-A687-F6A75DEB0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84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6843-4B9C-4B7F-A68B-6B0290F3B6CF}" type="datetimeFigureOut">
              <a:rPr lang="zh-CN" altLang="en-US" smtClean="0"/>
              <a:t>2014/9/26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E1D4-D5F2-41E7-A687-F6A75DEB0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84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6843-4B9C-4B7F-A68B-6B0290F3B6CF}" type="datetimeFigureOut">
              <a:rPr lang="zh-CN" altLang="en-US" smtClean="0"/>
              <a:t>2014/9/26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E1D4-D5F2-41E7-A687-F6A75DEB0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4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6843-4B9C-4B7F-A68B-6B0290F3B6CF}" type="datetimeFigureOut">
              <a:rPr lang="zh-CN" altLang="en-US" smtClean="0"/>
              <a:t>2014/9/26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E1D4-D5F2-41E7-A687-F6A75DEB0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5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6843-4B9C-4B7F-A68B-6B0290F3B6CF}" type="datetimeFigureOut">
              <a:rPr lang="zh-CN" altLang="en-US" smtClean="0"/>
              <a:t>2014/9/26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E1D4-D5F2-41E7-A687-F6A75DEB0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63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6843-4B9C-4B7F-A68B-6B0290F3B6CF}" type="datetimeFigureOut">
              <a:rPr lang="zh-CN" altLang="en-US" smtClean="0"/>
              <a:t>2014/9/26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E1D4-D5F2-41E7-A687-F6A75DEB0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97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6843-4B9C-4B7F-A68B-6B0290F3B6CF}" type="datetimeFigureOut">
              <a:rPr lang="zh-CN" altLang="en-US" smtClean="0"/>
              <a:t>2014/9/26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E1D4-D5F2-41E7-A687-F6A75DEB0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6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6843-4B9C-4B7F-A68B-6B0290F3B6CF}" type="datetimeFigureOut">
              <a:rPr lang="zh-CN" altLang="en-US" smtClean="0"/>
              <a:t>2014/9/26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E1D4-D5F2-41E7-A687-F6A75DEB0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7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86843-4B9C-4B7F-A68B-6B0290F3B6CF}" type="datetimeFigureOut">
              <a:rPr lang="zh-CN" altLang="en-US" smtClean="0"/>
              <a:t>2014/9/26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E1D4-D5F2-41E7-A687-F6A75DEB09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-56608" y="6590670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开饭啦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2014/9/25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09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38" y="2175970"/>
            <a:ext cx="4797470" cy="3858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75" y="1895475"/>
            <a:ext cx="4124325" cy="4419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94758" y="137225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计算机主板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8582090" y="137225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内存条</a:t>
            </a:r>
            <a:endParaRPr lang="zh-CN" altLang="en-US" sz="2800" b="1" dirty="0"/>
          </a:p>
        </p:txBody>
      </p:sp>
      <p:sp>
        <p:nvSpPr>
          <p:cNvPr id="8" name="右箭头 7"/>
          <p:cNvSpPr/>
          <p:nvPr/>
        </p:nvSpPr>
        <p:spPr>
          <a:xfrm rot="20155470">
            <a:off x="5573068" y="4357954"/>
            <a:ext cx="1352550" cy="5334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6765" y="200025"/>
            <a:ext cx="5346335" cy="96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让计算机思考的每一个电压状态存储在哪呢？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内存条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5925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45" y="938991"/>
            <a:ext cx="3877943" cy="5849154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0" y="0"/>
            <a:ext cx="25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用</a:t>
            </a:r>
            <a:r>
              <a:rPr lang="en-US" altLang="zh-CN" b="1" dirty="0" smtClean="0"/>
              <a:t>Ubuntu</a:t>
            </a:r>
            <a:r>
              <a:rPr lang="zh-CN" altLang="en-US" b="1" dirty="0" smtClean="0"/>
              <a:t>编写数据结构</a:t>
            </a:r>
            <a:endParaRPr lang="zh-CN" altLang="en-US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427998" y="569659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）构建车厢链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388106" y="1175091"/>
            <a:ext cx="36471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//	</a:t>
            </a:r>
            <a:r>
              <a:rPr lang="zh-CN" altLang="en-US" sz="1400" b="1" dirty="0" smtClean="0"/>
              <a:t>临时变量：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//	</a:t>
            </a:r>
            <a:r>
              <a:rPr lang="en-US" altLang="zh-CN" sz="1400" b="1" dirty="0" err="1" smtClean="0"/>
              <a:t>tmp</a:t>
            </a:r>
            <a:r>
              <a:rPr lang="zh-CN" altLang="en-US" sz="1400" b="1" dirty="0"/>
              <a:t>存储</a:t>
            </a:r>
            <a:r>
              <a:rPr lang="zh-CN" altLang="en-US" sz="1400" b="1" dirty="0" smtClean="0"/>
              <a:t>新车厢地址；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//	mark</a:t>
            </a:r>
            <a:r>
              <a:rPr lang="zh-CN" altLang="en-US" sz="1400" b="1" dirty="0"/>
              <a:t>存储</a:t>
            </a:r>
            <a:r>
              <a:rPr lang="zh-CN" altLang="en-US" sz="1400" b="1" dirty="0" smtClean="0"/>
              <a:t>当前最后一节车厢地址</a:t>
            </a:r>
            <a:endParaRPr lang="en-US" altLang="zh-CN" sz="1400" b="1" dirty="0" smtClean="0"/>
          </a:p>
        </p:txBody>
      </p:sp>
      <p:sp>
        <p:nvSpPr>
          <p:cNvPr id="15" name="右大括号 14"/>
          <p:cNvSpPr/>
          <p:nvPr/>
        </p:nvSpPr>
        <p:spPr>
          <a:xfrm>
            <a:off x="2115087" y="1139318"/>
            <a:ext cx="147764" cy="594827"/>
          </a:xfrm>
          <a:prstGeom prst="rightBrace">
            <a:avLst>
              <a:gd name="adj1" fmla="val 6001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366066" y="876016"/>
            <a:ext cx="272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//	</a:t>
            </a:r>
            <a:r>
              <a:rPr lang="zh-CN" altLang="en-US" sz="1400" b="1" dirty="0" smtClean="0"/>
              <a:t>车厢链的头指针变量</a:t>
            </a:r>
            <a:endParaRPr lang="zh-CN" altLang="en-US" sz="14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3230457" y="3174507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//	</a:t>
            </a:r>
            <a:r>
              <a:rPr lang="zh-CN" altLang="en-US" sz="1400" b="1" dirty="0" smtClean="0"/>
              <a:t>停止链接车厢</a:t>
            </a:r>
            <a:endParaRPr lang="zh-CN" altLang="en-US" sz="1400" b="1" dirty="0"/>
          </a:p>
        </p:txBody>
      </p:sp>
      <p:sp>
        <p:nvSpPr>
          <p:cNvPr id="33" name="右大括号 32"/>
          <p:cNvSpPr/>
          <p:nvPr/>
        </p:nvSpPr>
        <p:spPr>
          <a:xfrm>
            <a:off x="3043410" y="2963051"/>
            <a:ext cx="120132" cy="780274"/>
          </a:xfrm>
          <a:prstGeom prst="rightBrace">
            <a:avLst>
              <a:gd name="adj1" fmla="val 6001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156578" y="4275606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//	</a:t>
            </a:r>
            <a:r>
              <a:rPr lang="zh-CN" altLang="en-US" sz="1400" b="1" dirty="0" smtClean="0"/>
              <a:t>创建新车厢</a:t>
            </a:r>
            <a:endParaRPr lang="zh-CN" altLang="en-US" sz="1400" b="1" dirty="0"/>
          </a:p>
        </p:txBody>
      </p:sp>
      <p:sp>
        <p:nvSpPr>
          <p:cNvPr id="35" name="右大括号 34"/>
          <p:cNvSpPr/>
          <p:nvPr/>
        </p:nvSpPr>
        <p:spPr>
          <a:xfrm>
            <a:off x="4027036" y="4064150"/>
            <a:ext cx="120132" cy="780274"/>
          </a:xfrm>
          <a:prstGeom prst="rightBrace">
            <a:avLst>
              <a:gd name="adj1" fmla="val 6001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149108" y="2316181"/>
            <a:ext cx="2364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//	</a:t>
            </a:r>
            <a:r>
              <a:rPr lang="zh-CN" altLang="en-US" sz="1400" b="1" dirty="0" smtClean="0"/>
              <a:t>输入新车厢载重</a:t>
            </a:r>
            <a:endParaRPr lang="zh-CN" altLang="en-US" sz="1400" b="1" dirty="0"/>
          </a:p>
        </p:txBody>
      </p:sp>
      <p:sp>
        <p:nvSpPr>
          <p:cNvPr id="37" name="右大括号 36"/>
          <p:cNvSpPr/>
          <p:nvPr/>
        </p:nvSpPr>
        <p:spPr>
          <a:xfrm>
            <a:off x="2987406" y="2314574"/>
            <a:ext cx="104174" cy="357543"/>
          </a:xfrm>
          <a:prstGeom prst="rightBrace">
            <a:avLst>
              <a:gd name="adj1" fmla="val 6001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230457" y="363059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//	</a:t>
            </a:r>
            <a:r>
              <a:rPr lang="zh-CN" altLang="en-US" sz="1400" b="1" dirty="0" smtClean="0"/>
              <a:t>编号增加</a:t>
            </a:r>
            <a:endParaRPr lang="zh-CN" altLang="en-US" sz="1400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3238876" y="5558092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//	</a:t>
            </a:r>
            <a:r>
              <a:rPr lang="zh-CN" altLang="en-US" sz="1400" b="1" dirty="0" smtClean="0"/>
              <a:t>链接新新车厢</a:t>
            </a:r>
            <a:endParaRPr lang="zh-CN" altLang="en-US" sz="1400" b="1" dirty="0"/>
          </a:p>
        </p:txBody>
      </p:sp>
      <p:sp>
        <p:nvSpPr>
          <p:cNvPr id="40" name="右大括号 39"/>
          <p:cNvSpPr/>
          <p:nvPr/>
        </p:nvSpPr>
        <p:spPr>
          <a:xfrm>
            <a:off x="3085974" y="5070787"/>
            <a:ext cx="63134" cy="1282388"/>
          </a:xfrm>
          <a:prstGeom prst="rightBrace">
            <a:avLst>
              <a:gd name="adj1" fmla="val 6001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621555" y="635762"/>
            <a:ext cx="50846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链接过程：</a:t>
            </a:r>
            <a:endParaRPr lang="en-US" altLang="zh-CN" dirty="0" smtClean="0"/>
          </a:p>
          <a:p>
            <a:pPr marL="342900" indent="-342900">
              <a:buAutoNum type="alphaLcPeriod"/>
            </a:pPr>
            <a:r>
              <a:rPr lang="zh-CN" altLang="en-US" dirty="0" smtClean="0"/>
              <a:t>如果当前车厢链为空（</a:t>
            </a:r>
            <a:r>
              <a:rPr lang="en-US" altLang="zh-CN" dirty="0" err="1" smtClean="0"/>
              <a:t>hLink</a:t>
            </a:r>
            <a:r>
              <a:rPr lang="en-US" altLang="zh-CN" dirty="0" smtClean="0"/>
              <a:t>==NULL</a:t>
            </a:r>
            <a:r>
              <a:rPr lang="zh-CN" altLang="en-US" dirty="0" smtClean="0"/>
              <a:t>），则当前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存储的地址给</a:t>
            </a:r>
            <a:r>
              <a:rPr lang="en-US" altLang="zh-CN" dirty="0" err="1" smtClean="0"/>
              <a:t>hLink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AutoNum type="alphaLcPeriod"/>
            </a:pPr>
            <a:r>
              <a:rPr lang="zh-CN" altLang="en-US" dirty="0" smtClean="0"/>
              <a:t>如果当前车厢链非空，当前最后一节车厢所记录的下一节车厢地址</a:t>
            </a:r>
            <a:r>
              <a:rPr lang="en-US" altLang="zh-CN" dirty="0" smtClean="0"/>
              <a:t>mark-&gt;next = 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存储的地址；（火车新链接了一个车厢）</a:t>
            </a:r>
            <a:endParaRPr lang="en-US" altLang="zh-CN" dirty="0" smtClean="0"/>
          </a:p>
          <a:p>
            <a:pPr marL="342900" indent="-342900">
              <a:buAutoNum type="alphaLcPeriod"/>
            </a:pPr>
            <a:r>
              <a:rPr lang="zh-CN" altLang="en-US" dirty="0" smtClean="0"/>
              <a:t>更新</a:t>
            </a:r>
            <a:r>
              <a:rPr lang="en-US" altLang="zh-CN" dirty="0" smtClean="0"/>
              <a:t>mark</a:t>
            </a:r>
            <a:r>
              <a:rPr lang="zh-CN" altLang="en-US" dirty="0" smtClean="0"/>
              <a:t>存储的地址值为新车厢地址；重复；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14350" y="6353175"/>
            <a:ext cx="1295002" cy="293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5" name="组合 124"/>
          <p:cNvGrpSpPr/>
          <p:nvPr/>
        </p:nvGrpSpPr>
        <p:grpSpPr>
          <a:xfrm>
            <a:off x="6298307" y="2887933"/>
            <a:ext cx="5716469" cy="2863731"/>
            <a:chOff x="6162255" y="3002138"/>
            <a:chExt cx="5716469" cy="2863731"/>
          </a:xfrm>
        </p:grpSpPr>
        <p:grpSp>
          <p:nvGrpSpPr>
            <p:cNvPr id="80" name="组合 79"/>
            <p:cNvGrpSpPr/>
            <p:nvPr/>
          </p:nvGrpSpPr>
          <p:grpSpPr>
            <a:xfrm>
              <a:off x="6162255" y="3227803"/>
              <a:ext cx="2700243" cy="2638045"/>
              <a:chOff x="6364789" y="1556478"/>
              <a:chExt cx="2595929" cy="2536133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6364789" y="1556478"/>
                <a:ext cx="2595929" cy="2536133"/>
                <a:chOff x="1326689" y="3451399"/>
                <a:chExt cx="2595929" cy="2536133"/>
              </a:xfrm>
            </p:grpSpPr>
            <p:grpSp>
              <p:nvGrpSpPr>
                <p:cNvPr id="83" name="组合 82"/>
                <p:cNvGrpSpPr/>
                <p:nvPr/>
              </p:nvGrpSpPr>
              <p:grpSpPr>
                <a:xfrm>
                  <a:off x="1522317" y="4587362"/>
                  <a:ext cx="2400301" cy="1400170"/>
                  <a:chOff x="1933574" y="2105021"/>
                  <a:chExt cx="2400301" cy="1400170"/>
                </a:xfrm>
              </p:grpSpPr>
              <p:sp>
                <p:nvSpPr>
                  <p:cNvPr id="85" name="矩形 84"/>
                  <p:cNvSpPr/>
                  <p:nvPr/>
                </p:nvSpPr>
                <p:spPr>
                  <a:xfrm>
                    <a:off x="1933574" y="2105025"/>
                    <a:ext cx="2400301" cy="10382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矩形 85"/>
                  <p:cNvSpPr/>
                  <p:nvPr/>
                </p:nvSpPr>
                <p:spPr>
                  <a:xfrm>
                    <a:off x="2047874" y="2105024"/>
                    <a:ext cx="723901" cy="1038225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" name="矩形 86"/>
                  <p:cNvSpPr/>
                  <p:nvPr/>
                </p:nvSpPr>
                <p:spPr>
                  <a:xfrm>
                    <a:off x="2771775" y="2105023"/>
                    <a:ext cx="723901" cy="1038225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" name="矩形 87"/>
                  <p:cNvSpPr/>
                  <p:nvPr/>
                </p:nvSpPr>
                <p:spPr>
                  <a:xfrm>
                    <a:off x="3495676" y="2105021"/>
                    <a:ext cx="723901" cy="1038225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2257598" y="2439467"/>
                    <a:ext cx="325475" cy="3254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id</a:t>
                    </a: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2762234" y="2439468"/>
                    <a:ext cx="721040" cy="3254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weight</a:t>
                    </a: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3589906" y="2439467"/>
                    <a:ext cx="528035" cy="3254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next</a:t>
                    </a:r>
                  </a:p>
                </p:txBody>
              </p:sp>
              <p:sp>
                <p:nvSpPr>
                  <p:cNvPr id="92" name="椭圆 91"/>
                  <p:cNvSpPr/>
                  <p:nvPr/>
                </p:nvSpPr>
                <p:spPr>
                  <a:xfrm>
                    <a:off x="2318698" y="3143241"/>
                    <a:ext cx="361950" cy="3619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" name="椭圆 92"/>
                  <p:cNvSpPr/>
                  <p:nvPr/>
                </p:nvSpPr>
                <p:spPr>
                  <a:xfrm>
                    <a:off x="3578549" y="3129495"/>
                    <a:ext cx="361950" cy="3619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84" name="文本框 83"/>
                <p:cNvSpPr txBox="1"/>
                <p:nvPr/>
              </p:nvSpPr>
              <p:spPr>
                <a:xfrm>
                  <a:off x="1326689" y="3451399"/>
                  <a:ext cx="1185396" cy="384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 smtClean="0"/>
                    <a:t>mark</a:t>
                  </a:r>
                  <a:r>
                    <a:rPr lang="zh-CN" altLang="en-US" sz="2000" dirty="0" smtClean="0"/>
                    <a:t>指针</a:t>
                  </a:r>
                  <a:endParaRPr lang="zh-CN" altLang="en-US" sz="2000" dirty="0"/>
                </a:p>
              </p:txBody>
            </p:sp>
          </p:grpSp>
          <p:cxnSp>
            <p:nvCxnSpPr>
              <p:cNvPr id="82" name="直接箭头连接符 81"/>
              <p:cNvCxnSpPr/>
              <p:nvPr/>
            </p:nvCxnSpPr>
            <p:spPr>
              <a:xfrm flipH="1">
                <a:off x="6581776" y="1992875"/>
                <a:ext cx="60561" cy="63108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接箭头连接符 29"/>
            <p:cNvCxnSpPr/>
            <p:nvPr/>
          </p:nvCxnSpPr>
          <p:spPr>
            <a:xfrm flipH="1">
              <a:off x="8453314" y="3667033"/>
              <a:ext cx="808675" cy="6915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多边形 40"/>
            <p:cNvSpPr/>
            <p:nvPr/>
          </p:nvSpPr>
          <p:spPr>
            <a:xfrm>
              <a:off x="7075511" y="3117850"/>
              <a:ext cx="2306459" cy="1157756"/>
            </a:xfrm>
            <a:custGeom>
              <a:avLst/>
              <a:gdLst>
                <a:gd name="connsiteX0" fmla="*/ 0 w 1562100"/>
                <a:gd name="connsiteY0" fmla="*/ 95250 h 695325"/>
                <a:gd name="connsiteX1" fmla="*/ 47625 w 1562100"/>
                <a:gd name="connsiteY1" fmla="*/ 76200 h 695325"/>
                <a:gd name="connsiteX2" fmla="*/ 85725 w 1562100"/>
                <a:gd name="connsiteY2" fmla="*/ 57150 h 695325"/>
                <a:gd name="connsiteX3" fmla="*/ 123825 w 1562100"/>
                <a:gd name="connsiteY3" fmla="*/ 47625 h 695325"/>
                <a:gd name="connsiteX4" fmla="*/ 152400 w 1562100"/>
                <a:gd name="connsiteY4" fmla="*/ 28575 h 695325"/>
                <a:gd name="connsiteX5" fmla="*/ 247650 w 1562100"/>
                <a:gd name="connsiteY5" fmla="*/ 0 h 695325"/>
                <a:gd name="connsiteX6" fmla="*/ 504825 w 1562100"/>
                <a:gd name="connsiteY6" fmla="*/ 9525 h 695325"/>
                <a:gd name="connsiteX7" fmla="*/ 600075 w 1562100"/>
                <a:gd name="connsiteY7" fmla="*/ 38100 h 695325"/>
                <a:gd name="connsiteX8" fmla="*/ 628650 w 1562100"/>
                <a:gd name="connsiteY8" fmla="*/ 47625 h 695325"/>
                <a:gd name="connsiteX9" fmla="*/ 657225 w 1562100"/>
                <a:gd name="connsiteY9" fmla="*/ 66675 h 695325"/>
                <a:gd name="connsiteX10" fmla="*/ 685800 w 1562100"/>
                <a:gd name="connsiteY10" fmla="*/ 76200 h 695325"/>
                <a:gd name="connsiteX11" fmla="*/ 742950 w 1562100"/>
                <a:gd name="connsiteY11" fmla="*/ 114300 h 695325"/>
                <a:gd name="connsiteX12" fmla="*/ 771525 w 1562100"/>
                <a:gd name="connsiteY12" fmla="*/ 133350 h 695325"/>
                <a:gd name="connsiteX13" fmla="*/ 828675 w 1562100"/>
                <a:gd name="connsiteY13" fmla="*/ 152400 h 695325"/>
                <a:gd name="connsiteX14" fmla="*/ 857250 w 1562100"/>
                <a:gd name="connsiteY14" fmla="*/ 171450 h 695325"/>
                <a:gd name="connsiteX15" fmla="*/ 885825 w 1562100"/>
                <a:gd name="connsiteY15" fmla="*/ 200025 h 695325"/>
                <a:gd name="connsiteX16" fmla="*/ 914400 w 1562100"/>
                <a:gd name="connsiteY16" fmla="*/ 209550 h 695325"/>
                <a:gd name="connsiteX17" fmla="*/ 942975 w 1562100"/>
                <a:gd name="connsiteY17" fmla="*/ 238125 h 695325"/>
                <a:gd name="connsiteX18" fmla="*/ 1028700 w 1562100"/>
                <a:gd name="connsiteY18" fmla="*/ 295275 h 695325"/>
                <a:gd name="connsiteX19" fmla="*/ 1104900 w 1562100"/>
                <a:gd name="connsiteY19" fmla="*/ 352425 h 695325"/>
                <a:gd name="connsiteX20" fmla="*/ 1143000 w 1562100"/>
                <a:gd name="connsiteY20" fmla="*/ 381000 h 695325"/>
                <a:gd name="connsiteX21" fmla="*/ 1171575 w 1562100"/>
                <a:gd name="connsiteY21" fmla="*/ 409575 h 695325"/>
                <a:gd name="connsiteX22" fmla="*/ 1200150 w 1562100"/>
                <a:gd name="connsiteY22" fmla="*/ 447675 h 695325"/>
                <a:gd name="connsiteX23" fmla="*/ 1228725 w 1562100"/>
                <a:gd name="connsiteY23" fmla="*/ 457200 h 695325"/>
                <a:gd name="connsiteX24" fmla="*/ 1314450 w 1562100"/>
                <a:gd name="connsiteY24" fmla="*/ 523875 h 695325"/>
                <a:gd name="connsiteX25" fmla="*/ 1343025 w 1562100"/>
                <a:gd name="connsiteY25" fmla="*/ 542925 h 695325"/>
                <a:gd name="connsiteX26" fmla="*/ 1371600 w 1562100"/>
                <a:gd name="connsiteY26" fmla="*/ 561975 h 695325"/>
                <a:gd name="connsiteX27" fmla="*/ 1400175 w 1562100"/>
                <a:gd name="connsiteY27" fmla="*/ 571500 h 695325"/>
                <a:gd name="connsiteX28" fmla="*/ 1457325 w 1562100"/>
                <a:gd name="connsiteY28" fmla="*/ 609600 h 695325"/>
                <a:gd name="connsiteX29" fmla="*/ 1485900 w 1562100"/>
                <a:gd name="connsiteY29" fmla="*/ 638175 h 695325"/>
                <a:gd name="connsiteX30" fmla="*/ 1514475 w 1562100"/>
                <a:gd name="connsiteY30" fmla="*/ 657225 h 695325"/>
                <a:gd name="connsiteX31" fmla="*/ 1533525 w 1562100"/>
                <a:gd name="connsiteY31" fmla="*/ 685800 h 695325"/>
                <a:gd name="connsiteX32" fmla="*/ 1562100 w 1562100"/>
                <a:gd name="connsiteY32" fmla="*/ 695325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62100" h="695325">
                  <a:moveTo>
                    <a:pt x="0" y="95250"/>
                  </a:moveTo>
                  <a:cubicBezTo>
                    <a:pt x="15875" y="88900"/>
                    <a:pt x="32001" y="83144"/>
                    <a:pt x="47625" y="76200"/>
                  </a:cubicBezTo>
                  <a:cubicBezTo>
                    <a:pt x="60600" y="70433"/>
                    <a:pt x="72430" y="62136"/>
                    <a:pt x="85725" y="57150"/>
                  </a:cubicBezTo>
                  <a:cubicBezTo>
                    <a:pt x="97982" y="52553"/>
                    <a:pt x="111125" y="50800"/>
                    <a:pt x="123825" y="47625"/>
                  </a:cubicBezTo>
                  <a:cubicBezTo>
                    <a:pt x="133350" y="41275"/>
                    <a:pt x="141939" y="33224"/>
                    <a:pt x="152400" y="28575"/>
                  </a:cubicBezTo>
                  <a:cubicBezTo>
                    <a:pt x="182215" y="15324"/>
                    <a:pt x="215985" y="7916"/>
                    <a:pt x="247650" y="0"/>
                  </a:cubicBezTo>
                  <a:cubicBezTo>
                    <a:pt x="333375" y="3175"/>
                    <a:pt x="419219" y="4002"/>
                    <a:pt x="504825" y="9525"/>
                  </a:cubicBezTo>
                  <a:cubicBezTo>
                    <a:pt x="522675" y="10677"/>
                    <a:pt x="591450" y="35225"/>
                    <a:pt x="600075" y="38100"/>
                  </a:cubicBezTo>
                  <a:cubicBezTo>
                    <a:pt x="609600" y="41275"/>
                    <a:pt x="620296" y="42056"/>
                    <a:pt x="628650" y="47625"/>
                  </a:cubicBezTo>
                  <a:cubicBezTo>
                    <a:pt x="638175" y="53975"/>
                    <a:pt x="646986" y="61555"/>
                    <a:pt x="657225" y="66675"/>
                  </a:cubicBezTo>
                  <a:cubicBezTo>
                    <a:pt x="666205" y="71165"/>
                    <a:pt x="677023" y="71324"/>
                    <a:pt x="685800" y="76200"/>
                  </a:cubicBezTo>
                  <a:cubicBezTo>
                    <a:pt x="705814" y="87319"/>
                    <a:pt x="723900" y="101600"/>
                    <a:pt x="742950" y="114300"/>
                  </a:cubicBezTo>
                  <a:cubicBezTo>
                    <a:pt x="752475" y="120650"/>
                    <a:pt x="760665" y="129730"/>
                    <a:pt x="771525" y="133350"/>
                  </a:cubicBezTo>
                  <a:cubicBezTo>
                    <a:pt x="790575" y="139700"/>
                    <a:pt x="811967" y="141261"/>
                    <a:pt x="828675" y="152400"/>
                  </a:cubicBezTo>
                  <a:cubicBezTo>
                    <a:pt x="838200" y="158750"/>
                    <a:pt x="848456" y="164121"/>
                    <a:pt x="857250" y="171450"/>
                  </a:cubicBezTo>
                  <a:cubicBezTo>
                    <a:pt x="867598" y="180074"/>
                    <a:pt x="874617" y="192553"/>
                    <a:pt x="885825" y="200025"/>
                  </a:cubicBezTo>
                  <a:cubicBezTo>
                    <a:pt x="894179" y="205594"/>
                    <a:pt x="904875" y="206375"/>
                    <a:pt x="914400" y="209550"/>
                  </a:cubicBezTo>
                  <a:cubicBezTo>
                    <a:pt x="923925" y="219075"/>
                    <a:pt x="932342" y="229855"/>
                    <a:pt x="942975" y="238125"/>
                  </a:cubicBezTo>
                  <a:cubicBezTo>
                    <a:pt x="1028700" y="304800"/>
                    <a:pt x="971550" y="252412"/>
                    <a:pt x="1028700" y="295275"/>
                  </a:cubicBezTo>
                  <a:lnTo>
                    <a:pt x="1104900" y="352425"/>
                  </a:lnTo>
                  <a:cubicBezTo>
                    <a:pt x="1117600" y="361950"/>
                    <a:pt x="1131775" y="369775"/>
                    <a:pt x="1143000" y="381000"/>
                  </a:cubicBezTo>
                  <a:cubicBezTo>
                    <a:pt x="1152525" y="390525"/>
                    <a:pt x="1162809" y="399348"/>
                    <a:pt x="1171575" y="409575"/>
                  </a:cubicBezTo>
                  <a:cubicBezTo>
                    <a:pt x="1181906" y="421628"/>
                    <a:pt x="1187954" y="437512"/>
                    <a:pt x="1200150" y="447675"/>
                  </a:cubicBezTo>
                  <a:cubicBezTo>
                    <a:pt x="1207863" y="454103"/>
                    <a:pt x="1219200" y="454025"/>
                    <a:pt x="1228725" y="457200"/>
                  </a:cubicBezTo>
                  <a:cubicBezTo>
                    <a:pt x="1273489" y="501964"/>
                    <a:pt x="1246092" y="478303"/>
                    <a:pt x="1314450" y="523875"/>
                  </a:cubicBezTo>
                  <a:lnTo>
                    <a:pt x="1343025" y="542925"/>
                  </a:lnTo>
                  <a:cubicBezTo>
                    <a:pt x="1352550" y="549275"/>
                    <a:pt x="1360740" y="558355"/>
                    <a:pt x="1371600" y="561975"/>
                  </a:cubicBezTo>
                  <a:lnTo>
                    <a:pt x="1400175" y="571500"/>
                  </a:lnTo>
                  <a:cubicBezTo>
                    <a:pt x="1491332" y="662657"/>
                    <a:pt x="1374617" y="554461"/>
                    <a:pt x="1457325" y="609600"/>
                  </a:cubicBezTo>
                  <a:cubicBezTo>
                    <a:pt x="1468533" y="617072"/>
                    <a:pt x="1475552" y="629551"/>
                    <a:pt x="1485900" y="638175"/>
                  </a:cubicBezTo>
                  <a:cubicBezTo>
                    <a:pt x="1494694" y="645504"/>
                    <a:pt x="1504950" y="650875"/>
                    <a:pt x="1514475" y="657225"/>
                  </a:cubicBezTo>
                  <a:cubicBezTo>
                    <a:pt x="1520825" y="666750"/>
                    <a:pt x="1524586" y="678649"/>
                    <a:pt x="1533525" y="685800"/>
                  </a:cubicBezTo>
                  <a:cubicBezTo>
                    <a:pt x="1541365" y="692072"/>
                    <a:pt x="1562100" y="695325"/>
                    <a:pt x="1562100" y="695325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511261" y="3756373"/>
              <a:ext cx="14850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/>
                <a:t>mark-&gt;next=</a:t>
              </a:r>
              <a:r>
                <a:rPr lang="en-US" altLang="zh-CN" sz="1400" b="1" dirty="0" err="1" smtClean="0"/>
                <a:t>tmp</a:t>
              </a:r>
              <a:r>
                <a:rPr lang="en-US" altLang="zh-CN" sz="1400" b="1" dirty="0" smtClean="0"/>
                <a:t>;</a:t>
              </a:r>
              <a:endParaRPr lang="zh-CN" altLang="en-US" sz="1400" b="1" dirty="0"/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9178481" y="3227824"/>
              <a:ext cx="2700243" cy="2638045"/>
              <a:chOff x="6364789" y="1556478"/>
              <a:chExt cx="2595929" cy="2536133"/>
            </a:xfrm>
          </p:grpSpPr>
          <p:grpSp>
            <p:nvGrpSpPr>
              <p:cNvPr id="96" name="组合 95"/>
              <p:cNvGrpSpPr/>
              <p:nvPr/>
            </p:nvGrpSpPr>
            <p:grpSpPr>
              <a:xfrm>
                <a:off x="6364789" y="1556478"/>
                <a:ext cx="2595929" cy="2536133"/>
                <a:chOff x="1326689" y="3451399"/>
                <a:chExt cx="2595929" cy="2536133"/>
              </a:xfrm>
            </p:grpSpPr>
            <p:grpSp>
              <p:nvGrpSpPr>
                <p:cNvPr id="98" name="组合 97"/>
                <p:cNvGrpSpPr/>
                <p:nvPr/>
              </p:nvGrpSpPr>
              <p:grpSpPr>
                <a:xfrm>
                  <a:off x="1522317" y="4587362"/>
                  <a:ext cx="2400301" cy="1400170"/>
                  <a:chOff x="1933574" y="2105021"/>
                  <a:chExt cx="2400301" cy="1400170"/>
                </a:xfrm>
              </p:grpSpPr>
              <p:sp>
                <p:nvSpPr>
                  <p:cNvPr id="100" name="矩形 99"/>
                  <p:cNvSpPr/>
                  <p:nvPr/>
                </p:nvSpPr>
                <p:spPr>
                  <a:xfrm>
                    <a:off x="1933574" y="2105025"/>
                    <a:ext cx="2400301" cy="10382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矩形 100"/>
                  <p:cNvSpPr/>
                  <p:nvPr/>
                </p:nvSpPr>
                <p:spPr>
                  <a:xfrm>
                    <a:off x="2047874" y="2105024"/>
                    <a:ext cx="723901" cy="1038225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矩形 101"/>
                  <p:cNvSpPr/>
                  <p:nvPr/>
                </p:nvSpPr>
                <p:spPr>
                  <a:xfrm>
                    <a:off x="2771775" y="2105023"/>
                    <a:ext cx="723901" cy="1038225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矩形 102"/>
                  <p:cNvSpPr/>
                  <p:nvPr/>
                </p:nvSpPr>
                <p:spPr>
                  <a:xfrm>
                    <a:off x="3495676" y="2105021"/>
                    <a:ext cx="723901" cy="1038225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" name="文本框 103"/>
                  <p:cNvSpPr txBox="1"/>
                  <p:nvPr/>
                </p:nvSpPr>
                <p:spPr>
                  <a:xfrm>
                    <a:off x="2257598" y="2439467"/>
                    <a:ext cx="325475" cy="3254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id</a:t>
                    </a:r>
                  </a:p>
                </p:txBody>
              </p:sp>
              <p:sp>
                <p:nvSpPr>
                  <p:cNvPr id="105" name="文本框 104"/>
                  <p:cNvSpPr txBox="1"/>
                  <p:nvPr/>
                </p:nvSpPr>
                <p:spPr>
                  <a:xfrm>
                    <a:off x="2789705" y="2439468"/>
                    <a:ext cx="721040" cy="3254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weight</a:t>
                    </a:r>
                  </a:p>
                </p:txBody>
              </p:sp>
              <p:sp>
                <p:nvSpPr>
                  <p:cNvPr id="106" name="文本框 105"/>
                  <p:cNvSpPr txBox="1"/>
                  <p:nvPr/>
                </p:nvSpPr>
                <p:spPr>
                  <a:xfrm>
                    <a:off x="3589906" y="2439467"/>
                    <a:ext cx="528035" cy="3254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next</a:t>
                    </a:r>
                  </a:p>
                </p:txBody>
              </p:sp>
              <p:sp>
                <p:nvSpPr>
                  <p:cNvPr id="107" name="椭圆 106"/>
                  <p:cNvSpPr/>
                  <p:nvPr/>
                </p:nvSpPr>
                <p:spPr>
                  <a:xfrm>
                    <a:off x="2318698" y="3143241"/>
                    <a:ext cx="361950" cy="3619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" name="椭圆 107"/>
                  <p:cNvSpPr/>
                  <p:nvPr/>
                </p:nvSpPr>
                <p:spPr>
                  <a:xfrm>
                    <a:off x="3578549" y="3129495"/>
                    <a:ext cx="361950" cy="3619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99" name="文本框 98"/>
                <p:cNvSpPr txBox="1"/>
                <p:nvPr/>
              </p:nvSpPr>
              <p:spPr>
                <a:xfrm>
                  <a:off x="1326689" y="3451399"/>
                  <a:ext cx="1080603" cy="384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 err="1" smtClean="0"/>
                    <a:t>tmp</a:t>
                  </a:r>
                  <a:r>
                    <a:rPr lang="zh-CN" altLang="en-US" sz="2000" dirty="0" smtClean="0"/>
                    <a:t>指针</a:t>
                  </a:r>
                  <a:endParaRPr lang="zh-CN" altLang="en-US" sz="2000" dirty="0"/>
                </a:p>
              </p:txBody>
            </p:sp>
          </p:grpSp>
          <p:cxnSp>
            <p:nvCxnSpPr>
              <p:cNvPr id="97" name="直接箭头连接符 96"/>
              <p:cNvCxnSpPr/>
              <p:nvPr/>
            </p:nvCxnSpPr>
            <p:spPr>
              <a:xfrm flipH="1">
                <a:off x="6581776" y="1992875"/>
                <a:ext cx="60561" cy="63108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文本框 109"/>
            <p:cNvSpPr txBox="1"/>
            <p:nvPr/>
          </p:nvSpPr>
          <p:spPr>
            <a:xfrm>
              <a:off x="7939939" y="3002138"/>
              <a:ext cx="1013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FF0000"/>
                  </a:solidFill>
                </a:rPr>
                <a:t>mark=</a:t>
              </a:r>
              <a:r>
                <a:rPr lang="en-US" altLang="zh-CN" sz="1400" b="1" dirty="0" err="1" smtClean="0">
                  <a:solidFill>
                    <a:srgbClr val="FF0000"/>
                  </a:solidFill>
                </a:rPr>
                <a:t>tmp</a:t>
              </a:r>
              <a:r>
                <a:rPr lang="en-US" altLang="zh-CN" sz="1400" b="1" dirty="0" smtClean="0">
                  <a:solidFill>
                    <a:srgbClr val="FF0000"/>
                  </a:solidFill>
                </a:rPr>
                <a:t>;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2" name="直接连接符 111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6096000" y="2886075"/>
            <a:ext cx="60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组合 131"/>
          <p:cNvGrpSpPr/>
          <p:nvPr/>
        </p:nvGrpSpPr>
        <p:grpSpPr>
          <a:xfrm>
            <a:off x="6814308" y="6084826"/>
            <a:ext cx="4148734" cy="773174"/>
            <a:chOff x="6566044" y="6168859"/>
            <a:chExt cx="4148734" cy="773174"/>
          </a:xfrm>
        </p:grpSpPr>
        <p:sp>
          <p:nvSpPr>
            <p:cNvPr id="117" name="矩形 116"/>
            <p:cNvSpPr/>
            <p:nvPr/>
          </p:nvSpPr>
          <p:spPr>
            <a:xfrm>
              <a:off x="6566044" y="6171242"/>
              <a:ext cx="777094" cy="4266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6711772" y="6595489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 smtClean="0"/>
                <a:t>hLink</a:t>
              </a:r>
              <a:endParaRPr lang="zh-CN" altLang="en-US" sz="1400" b="1" dirty="0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7570362" y="6171242"/>
              <a:ext cx="777094" cy="4266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1" name="直接箭头连接符 120"/>
            <p:cNvCxnSpPr>
              <a:stCxn id="117" idx="3"/>
            </p:cNvCxnSpPr>
            <p:nvPr/>
          </p:nvCxnSpPr>
          <p:spPr>
            <a:xfrm>
              <a:off x="7343138" y="6384557"/>
              <a:ext cx="3721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矩形 122"/>
            <p:cNvSpPr/>
            <p:nvPr/>
          </p:nvSpPr>
          <p:spPr>
            <a:xfrm>
              <a:off x="8564811" y="6174049"/>
              <a:ext cx="777094" cy="4266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4" name="直接箭头连接符 123"/>
            <p:cNvCxnSpPr/>
            <p:nvPr/>
          </p:nvCxnSpPr>
          <p:spPr>
            <a:xfrm>
              <a:off x="8337587" y="6387364"/>
              <a:ext cx="3721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/>
            <p:cNvSpPr txBox="1"/>
            <p:nvPr/>
          </p:nvSpPr>
          <p:spPr>
            <a:xfrm>
              <a:off x="8514250" y="6634256"/>
              <a:ext cx="569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mark</a:t>
              </a:r>
              <a:endParaRPr lang="zh-CN" altLang="en-US" sz="1400" b="1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9937684" y="6168859"/>
              <a:ext cx="777094" cy="4266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9896359" y="6601166"/>
              <a:ext cx="489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 smtClean="0"/>
                <a:t>tmp</a:t>
              </a:r>
              <a:endParaRPr lang="zh-CN" altLang="en-US" sz="1400" b="1" dirty="0"/>
            </a:p>
          </p:txBody>
        </p:sp>
        <p:cxnSp>
          <p:nvCxnSpPr>
            <p:cNvPr id="129" name="直接箭头连接符 128"/>
            <p:cNvCxnSpPr/>
            <p:nvPr/>
          </p:nvCxnSpPr>
          <p:spPr>
            <a:xfrm>
              <a:off x="9341905" y="6382174"/>
              <a:ext cx="2950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087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0" y="0"/>
            <a:ext cx="25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用</a:t>
            </a:r>
            <a:r>
              <a:rPr lang="en-US" altLang="zh-CN" b="1" dirty="0" smtClean="0"/>
              <a:t>Ubuntu</a:t>
            </a:r>
            <a:r>
              <a:rPr lang="zh-CN" altLang="en-US" b="1" dirty="0" smtClean="0"/>
              <a:t>编写数据结构</a:t>
            </a:r>
            <a:endParaRPr lang="zh-CN" altLang="en-US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427998" y="569659"/>
            <a:ext cx="4543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）执行程序</a:t>
            </a:r>
            <a:r>
              <a:rPr lang="zh-CN" altLang="en-US" dirty="0"/>
              <a:t>，</a:t>
            </a:r>
            <a:r>
              <a:rPr lang="zh-CN" altLang="en-US" dirty="0" smtClean="0"/>
              <a:t>输入命令：</a:t>
            </a:r>
            <a:r>
              <a:rPr lang="en-US" altLang="zh-CN" sz="2400" b="1" dirty="0" smtClean="0"/>
              <a:t>debug link1.c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4" y="1231651"/>
            <a:ext cx="5857875" cy="53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6305" y="1152525"/>
            <a:ext cx="9419389" cy="2095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7080" y="160652"/>
            <a:ext cx="11519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内存条：操作系统每时每刻在将</a:t>
            </a:r>
            <a:r>
              <a:rPr lang="zh-CN" altLang="en-US" sz="2000" b="1" dirty="0"/>
              <a:t>不同</a:t>
            </a:r>
            <a:r>
              <a:rPr lang="zh-CN" altLang="en-US" sz="2000" b="1" dirty="0" smtClean="0"/>
              <a:t>电压信号传递过来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即思考不同的内容（计算任务），然后内存条传给</a:t>
            </a:r>
            <a:r>
              <a:rPr lang="en-US" altLang="zh-CN" sz="2000" b="1" dirty="0" smtClean="0"/>
              <a:t>CPU</a:t>
            </a:r>
            <a:r>
              <a:rPr lang="zh-CN" altLang="en-US" sz="2000" b="1" dirty="0" smtClean="0"/>
              <a:t>进行计算。</a:t>
            </a:r>
            <a:endParaRPr lang="en-US" altLang="zh-CN" sz="2000" b="1" dirty="0" smtClean="0"/>
          </a:p>
        </p:txBody>
      </p:sp>
      <p:sp>
        <p:nvSpPr>
          <p:cNvPr id="29" name="下箭头 28"/>
          <p:cNvSpPr/>
          <p:nvPr/>
        </p:nvSpPr>
        <p:spPr>
          <a:xfrm>
            <a:off x="5626249" y="3333750"/>
            <a:ext cx="371475" cy="3333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33375" y="22002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实体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33375" y="3868423"/>
            <a:ext cx="10475265" cy="2095500"/>
            <a:chOff x="333375" y="3876675"/>
            <a:chExt cx="10475265" cy="2095500"/>
          </a:xfrm>
        </p:grpSpPr>
        <p:sp>
          <p:nvSpPr>
            <p:cNvPr id="2" name="矩形 1"/>
            <p:cNvSpPr/>
            <p:nvPr/>
          </p:nvSpPr>
          <p:spPr>
            <a:xfrm>
              <a:off x="1386304" y="3876675"/>
              <a:ext cx="9419389" cy="20955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86304" y="3876675"/>
              <a:ext cx="280571" cy="2095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666875" y="3876675"/>
              <a:ext cx="280571" cy="2095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947446" y="3876675"/>
              <a:ext cx="280571" cy="2095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228017" y="3876675"/>
              <a:ext cx="280571" cy="2095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508588" y="3876675"/>
              <a:ext cx="280571" cy="2095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525122" y="3876675"/>
              <a:ext cx="280571" cy="2095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244551" y="3876675"/>
              <a:ext cx="280571" cy="2095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969156" y="3876675"/>
              <a:ext cx="280571" cy="2095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83409" y="3876675"/>
              <a:ext cx="280571" cy="2095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9408014" y="3876675"/>
              <a:ext cx="280571" cy="2095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69099" y="4570482"/>
              <a:ext cx="963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/>
                <a:t>······</a:t>
              </a:r>
              <a:endParaRPr lang="zh-CN" altLang="en-US" sz="40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62399" y="465620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42970" y="465620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37412" y="465620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211048" y="466421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3</a:t>
              </a:r>
              <a:endParaRPr lang="zh-CN" altLang="en-US" sz="20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498554" y="466421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4</a:t>
              </a:r>
              <a:endParaRPr lang="zh-CN" altLang="en-US" sz="20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349985" y="4725457"/>
              <a:ext cx="3914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N-4</a:t>
              </a:r>
              <a:endParaRPr lang="zh-CN" altLang="en-US" sz="11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635738" y="4733464"/>
              <a:ext cx="3914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N-3</a:t>
              </a:r>
              <a:endParaRPr lang="zh-CN" altLang="en-US" sz="11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916408" y="4733464"/>
              <a:ext cx="3914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N-2</a:t>
              </a:r>
              <a:endParaRPr lang="zh-CN" altLang="en-US" sz="11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181240" y="4733464"/>
              <a:ext cx="3914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N-1</a:t>
              </a:r>
              <a:endParaRPr lang="zh-CN" altLang="en-US" sz="11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532602" y="4725457"/>
              <a:ext cx="2760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</a:t>
              </a:r>
              <a:endParaRPr lang="zh-CN" altLang="en-US" sz="11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33375" y="48104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抽象</a:t>
              </a:r>
              <a:endParaRPr lang="zh-CN" altLang="en-US" b="1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787948" y="3876675"/>
              <a:ext cx="280571" cy="2095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77914" y="466421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5</a:t>
              </a:r>
              <a:endParaRPr lang="zh-CN" altLang="en-US" sz="20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3068519" y="3876675"/>
              <a:ext cx="280571" cy="2095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058485" y="466421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6</a:t>
              </a:r>
              <a:endParaRPr lang="zh-CN" altLang="en-US" sz="20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3354814" y="3876675"/>
              <a:ext cx="280571" cy="2095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344780" y="466421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7</a:t>
              </a:r>
              <a:endParaRPr lang="zh-CN" altLang="en-US" sz="20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3638290" y="3876675"/>
              <a:ext cx="280571" cy="2095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628256" y="466421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8</a:t>
              </a:r>
              <a:endParaRPr lang="zh-CN" altLang="en-US" sz="20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3910780" y="3876675"/>
              <a:ext cx="280571" cy="2095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900746" y="466421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9</a:t>
              </a:r>
              <a:endParaRPr lang="zh-CN" altLang="en-US" sz="20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4194698" y="3876675"/>
              <a:ext cx="280571" cy="2095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108464" y="466421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10</a:t>
              </a:r>
              <a:endParaRPr lang="zh-CN" altLang="en-US" sz="2000" dirty="0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718013" y="6165221"/>
            <a:ext cx="835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内存条可以抽象为具有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个空格的盒子，每个空格内存储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个电压状态（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或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）。</a:t>
            </a:r>
            <a:endParaRPr lang="zh-CN" altLang="en-US" b="1" dirty="0"/>
          </a:p>
        </p:txBody>
      </p:sp>
      <p:sp>
        <p:nvSpPr>
          <p:cNvPr id="48" name="左大括号 47"/>
          <p:cNvSpPr/>
          <p:nvPr/>
        </p:nvSpPr>
        <p:spPr>
          <a:xfrm>
            <a:off x="44771" y="2299590"/>
            <a:ext cx="280120" cy="2735070"/>
          </a:xfrm>
          <a:prstGeom prst="leftBrace">
            <a:avLst>
              <a:gd name="adj1" fmla="val 8654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0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177080" y="160652"/>
            <a:ext cx="11519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程序：将人类的问题（任务）进行逻辑顺序的描述，最后由操作系统转换为电压信号。</a:t>
            </a:r>
            <a:endParaRPr lang="en-US" altLang="zh-CN" sz="2000" b="1" dirty="0" smtClean="0"/>
          </a:p>
        </p:txBody>
      </p:sp>
      <p:grpSp>
        <p:nvGrpSpPr>
          <p:cNvPr id="42" name="组合 41"/>
          <p:cNvGrpSpPr/>
          <p:nvPr/>
        </p:nvGrpSpPr>
        <p:grpSpPr>
          <a:xfrm>
            <a:off x="285750" y="991873"/>
            <a:ext cx="10475265" cy="2095500"/>
            <a:chOff x="333375" y="3876675"/>
            <a:chExt cx="10475265" cy="2095500"/>
          </a:xfrm>
        </p:grpSpPr>
        <p:sp>
          <p:nvSpPr>
            <p:cNvPr id="43" name="矩形 42"/>
            <p:cNvSpPr/>
            <p:nvPr/>
          </p:nvSpPr>
          <p:spPr>
            <a:xfrm>
              <a:off x="1386304" y="3876675"/>
              <a:ext cx="9419389" cy="20955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86304" y="3876675"/>
              <a:ext cx="280571" cy="20955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666875" y="3876675"/>
              <a:ext cx="280571" cy="2095500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947446" y="3876675"/>
              <a:ext cx="280571" cy="2095500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228017" y="3876675"/>
              <a:ext cx="280571" cy="2095500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508588" y="3876675"/>
              <a:ext cx="280571" cy="2095500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525122" y="3876675"/>
              <a:ext cx="280571" cy="2095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0244551" y="3876675"/>
              <a:ext cx="280571" cy="2095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969156" y="3876675"/>
              <a:ext cx="280571" cy="2095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9683409" y="3876675"/>
              <a:ext cx="280571" cy="2095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9408014" y="3876675"/>
              <a:ext cx="280571" cy="2095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569099" y="4570482"/>
              <a:ext cx="963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/>
                <a:t>······</a:t>
              </a:r>
              <a:endParaRPr lang="zh-CN" altLang="en-US" sz="40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362399" y="465620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642970" y="465620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937412" y="465620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211048" y="466421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3</a:t>
              </a:r>
              <a:endParaRPr lang="zh-CN" altLang="en-US" sz="2000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498554" y="466421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4</a:t>
              </a:r>
              <a:endParaRPr lang="zh-CN" altLang="en-US" sz="2000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349985" y="4725457"/>
              <a:ext cx="3914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N-4</a:t>
              </a:r>
              <a:endParaRPr lang="zh-CN" altLang="en-US" sz="1100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9635738" y="4733464"/>
              <a:ext cx="3914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N-3</a:t>
              </a:r>
              <a:endParaRPr lang="zh-CN" altLang="en-US" sz="1100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9916408" y="4733464"/>
              <a:ext cx="3914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N-2</a:t>
              </a:r>
              <a:endParaRPr lang="zh-CN" altLang="en-US" sz="1100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0181240" y="4733464"/>
              <a:ext cx="3914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N-1</a:t>
              </a:r>
              <a:endParaRPr lang="zh-CN" altLang="en-US" sz="110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0532602" y="4725457"/>
              <a:ext cx="2760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</a:t>
              </a:r>
              <a:endParaRPr lang="zh-CN" altLang="en-US" sz="11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33375" y="48104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抽象</a:t>
              </a:r>
              <a:endParaRPr lang="zh-CN" altLang="en-US" b="1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2787948" y="3876675"/>
              <a:ext cx="280571" cy="2095500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777914" y="466421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5</a:t>
              </a:r>
              <a:endParaRPr lang="zh-CN" altLang="en-US" sz="2000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3068519" y="3876675"/>
              <a:ext cx="280571" cy="2095500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058485" y="466421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6</a:t>
              </a:r>
              <a:endParaRPr lang="zh-CN" altLang="en-US" sz="2000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3354814" y="3876675"/>
              <a:ext cx="280571" cy="2095500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344780" y="466421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7</a:t>
              </a:r>
              <a:endParaRPr lang="zh-CN" altLang="en-US" sz="2000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3638290" y="3876675"/>
              <a:ext cx="280571" cy="2095500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628256" y="466421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8</a:t>
              </a:r>
              <a:endParaRPr lang="zh-CN" altLang="en-US" sz="2000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3910780" y="3876675"/>
              <a:ext cx="280571" cy="2095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3900746" y="466421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9</a:t>
              </a:r>
              <a:endParaRPr lang="zh-CN" altLang="en-US" sz="2000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4194698" y="3876675"/>
              <a:ext cx="280571" cy="20955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108464" y="466421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10</a:t>
              </a:r>
              <a:endParaRPr lang="zh-CN" altLang="en-US" sz="2000" dirty="0"/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744329" y="3429000"/>
            <a:ext cx="7605287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操作系统使用</a:t>
            </a:r>
            <a:r>
              <a:rPr lang="zh-CN" altLang="en-US" b="1" dirty="0" smtClean="0">
                <a:solidFill>
                  <a:srgbClr val="FF0000"/>
                </a:solidFill>
              </a:rPr>
              <a:t>统一的标准</a:t>
            </a:r>
            <a:r>
              <a:rPr lang="zh-CN" altLang="en-US" b="1" dirty="0" smtClean="0"/>
              <a:t>来描述电压信号：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）位（</a:t>
            </a:r>
            <a:r>
              <a:rPr lang="en-US" altLang="zh-CN" b="1" dirty="0" smtClean="0"/>
              <a:t>bit</a:t>
            </a:r>
            <a:r>
              <a:rPr lang="zh-CN" altLang="en-US" b="1" dirty="0" smtClean="0"/>
              <a:t>）：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个电压信号（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或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），只能描述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种电压状态；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）字节（</a:t>
            </a:r>
            <a:r>
              <a:rPr lang="en-US" altLang="zh-CN" b="1" dirty="0" smtClean="0"/>
              <a:t>byte</a:t>
            </a:r>
            <a:r>
              <a:rPr lang="zh-CN" altLang="en-US" b="1" dirty="0" smtClean="0"/>
              <a:t>）：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个电压信号（</a:t>
            </a:r>
            <a:r>
              <a:rPr lang="en-US" altLang="zh-CN" b="1" dirty="0" smtClean="0"/>
              <a:t>8 bits</a:t>
            </a:r>
            <a:r>
              <a:rPr lang="zh-CN" altLang="en-US" b="1" dirty="0" smtClean="0"/>
              <a:t>），可能描述</a:t>
            </a:r>
            <a:r>
              <a:rPr lang="en-US" altLang="zh-CN" b="1" dirty="0" smtClean="0"/>
              <a:t>2</a:t>
            </a:r>
            <a:r>
              <a:rPr lang="en-US" altLang="zh-CN" b="1" baseline="30000" dirty="0" smtClean="0"/>
              <a:t>8</a:t>
            </a:r>
            <a:r>
              <a:rPr lang="en-US" altLang="zh-CN" b="1" dirty="0" smtClean="0"/>
              <a:t>=256</a:t>
            </a:r>
            <a:r>
              <a:rPr lang="zh-CN" altLang="en-US" b="1" dirty="0" smtClean="0"/>
              <a:t>种电压状态；</a:t>
            </a:r>
            <a:endParaRPr lang="en-US" altLang="zh-CN" b="1" dirty="0" smtClean="0"/>
          </a:p>
        </p:txBody>
      </p:sp>
      <p:sp>
        <p:nvSpPr>
          <p:cNvPr id="79" name="矩形 78"/>
          <p:cNvSpPr/>
          <p:nvPr/>
        </p:nvSpPr>
        <p:spPr>
          <a:xfrm>
            <a:off x="817213" y="4880395"/>
            <a:ext cx="317586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256</a:t>
            </a:r>
            <a:r>
              <a:rPr lang="zh-CN" altLang="en-US" b="1" dirty="0" smtClean="0"/>
              <a:t>种电压状态：</a:t>
            </a:r>
            <a:endParaRPr lang="en-US" altLang="zh-CN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256</a:t>
            </a:r>
            <a:r>
              <a:rPr lang="zh-CN" altLang="en-US" b="1" dirty="0" smtClean="0"/>
              <a:t>个数字</a:t>
            </a:r>
            <a:endParaRPr lang="en-US" altLang="zh-CN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256</a:t>
            </a:r>
            <a:r>
              <a:rPr lang="zh-CN" altLang="en-US" b="1" dirty="0" smtClean="0"/>
              <a:t>个字符（</a:t>
            </a:r>
            <a:r>
              <a:rPr lang="en-US" altLang="zh-CN" b="1" dirty="0" smtClean="0"/>
              <a:t>ASCII</a:t>
            </a:r>
            <a:r>
              <a:rPr lang="zh-CN" altLang="en-US" b="1" dirty="0" smtClean="0"/>
              <a:t>字符表）</a:t>
            </a:r>
            <a:endParaRPr lang="en-US" altLang="zh-CN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256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7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7080" y="160652"/>
            <a:ext cx="11519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但是，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个</a:t>
            </a:r>
            <a:r>
              <a:rPr lang="en-US" altLang="zh-CN" sz="2000" b="1" dirty="0" smtClean="0"/>
              <a:t>byte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256</a:t>
            </a:r>
            <a:r>
              <a:rPr lang="zh-CN" altLang="en-US" sz="2000" b="1" dirty="0" smtClean="0"/>
              <a:t>个状态）无法来描述所有的问题，比如数字。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因此，在程序中使用</a:t>
            </a:r>
            <a:r>
              <a:rPr lang="en-US" altLang="zh-CN" sz="2000" b="1" dirty="0" err="1" smtClean="0"/>
              <a:t>int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long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float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double</a:t>
            </a:r>
            <a:r>
              <a:rPr lang="zh-CN" altLang="en-US" sz="2000" b="1" dirty="0" smtClean="0"/>
              <a:t>等等类型来描述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尽可能多</a:t>
            </a:r>
            <a:r>
              <a:rPr lang="zh-CN" altLang="en-US" sz="2000" b="1" dirty="0" smtClean="0"/>
              <a:t>得的状态。</a:t>
            </a:r>
            <a:endParaRPr lang="en-US" altLang="zh-CN" sz="2000" b="1" dirty="0" smtClean="0"/>
          </a:p>
        </p:txBody>
      </p:sp>
      <p:grpSp>
        <p:nvGrpSpPr>
          <p:cNvPr id="45" name="组合 44"/>
          <p:cNvGrpSpPr/>
          <p:nvPr/>
        </p:nvGrpSpPr>
        <p:grpSpPr>
          <a:xfrm>
            <a:off x="243755" y="1133179"/>
            <a:ext cx="10475265" cy="3338692"/>
            <a:chOff x="333375" y="1999954"/>
            <a:chExt cx="10475265" cy="3338692"/>
          </a:xfrm>
        </p:grpSpPr>
        <p:grpSp>
          <p:nvGrpSpPr>
            <p:cNvPr id="5" name="组合 4"/>
            <p:cNvGrpSpPr/>
            <p:nvPr/>
          </p:nvGrpSpPr>
          <p:grpSpPr>
            <a:xfrm>
              <a:off x="333375" y="1999954"/>
              <a:ext cx="10475265" cy="3338692"/>
              <a:chOff x="333375" y="3246456"/>
              <a:chExt cx="10475265" cy="333869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386304" y="3876675"/>
                <a:ext cx="9419389" cy="20955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386304" y="3876675"/>
                <a:ext cx="280571" cy="2095500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666875" y="3876675"/>
                <a:ext cx="280571" cy="20955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947446" y="3876675"/>
                <a:ext cx="280571" cy="20955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228017" y="3876675"/>
                <a:ext cx="280571" cy="20955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508588" y="3876675"/>
                <a:ext cx="280571" cy="20955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0525122" y="3876675"/>
                <a:ext cx="280571" cy="2095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0244551" y="3876675"/>
                <a:ext cx="280571" cy="2095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9969156" y="3876675"/>
                <a:ext cx="280571" cy="2095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9683409" y="3876675"/>
                <a:ext cx="280571" cy="2095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9408014" y="3876675"/>
                <a:ext cx="280571" cy="2095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569099" y="4570482"/>
                <a:ext cx="9637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dirty="0" smtClean="0"/>
                  <a:t>······</a:t>
                </a:r>
                <a:endParaRPr lang="zh-CN" altLang="en-US" sz="4000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362399" y="4656207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0</a:t>
                </a:r>
                <a:endParaRPr lang="zh-CN" altLang="en-US" sz="2000" dirty="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642970" y="4656207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1</a:t>
                </a:r>
                <a:endParaRPr lang="zh-CN" altLang="en-US" sz="2000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937412" y="4656207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2</a:t>
                </a:r>
                <a:endParaRPr lang="zh-CN" altLang="en-US" sz="2000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172948" y="4664214"/>
                <a:ext cx="3770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···</a:t>
                </a:r>
                <a:endParaRPr lang="zh-CN" altLang="en-US" sz="2000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498554" y="4664214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8</a:t>
                </a:r>
                <a:endParaRPr lang="zh-CN" altLang="en-US" sz="2000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9349985" y="4725457"/>
                <a:ext cx="3914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N-4</a:t>
                </a:r>
                <a:endParaRPr lang="zh-CN" altLang="en-US" sz="1100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9635738" y="4733464"/>
                <a:ext cx="3914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N-3</a:t>
                </a:r>
                <a:endParaRPr lang="zh-CN" altLang="en-US" sz="1100" dirty="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9916408" y="4733464"/>
                <a:ext cx="3914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N-2</a:t>
                </a:r>
                <a:endParaRPr lang="zh-CN" altLang="en-US" sz="1100" dirty="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0181240" y="4733464"/>
                <a:ext cx="3914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N-1</a:t>
                </a:r>
                <a:endParaRPr lang="zh-CN" altLang="en-US" sz="1100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0532602" y="4725457"/>
                <a:ext cx="2760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N</a:t>
                </a:r>
                <a:endParaRPr lang="zh-CN" altLang="en-US" sz="1100" dirty="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333375" y="481040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/>
                  <a:t>抽象</a:t>
                </a:r>
                <a:endParaRPr lang="zh-CN" altLang="en-US" b="1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787948" y="3876675"/>
                <a:ext cx="280571" cy="20955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777914" y="4664214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9</a:t>
                </a:r>
                <a:endParaRPr lang="zh-CN" altLang="en-US" sz="2000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068519" y="3876675"/>
                <a:ext cx="280571" cy="20955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991810" y="4664214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10</a:t>
                </a:r>
                <a:endParaRPr lang="zh-CN" altLang="en-US" sz="20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354814" y="3876675"/>
                <a:ext cx="280571" cy="20955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3306680" y="4664214"/>
                <a:ext cx="3770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···</a:t>
                </a:r>
                <a:endParaRPr lang="zh-CN" altLang="en-US" sz="2000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638290" y="3876675"/>
                <a:ext cx="280571" cy="20955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3552056" y="4664214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16</a:t>
                </a:r>
                <a:endParaRPr lang="zh-CN" altLang="en-US" sz="20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910780" y="3876675"/>
                <a:ext cx="280571" cy="2095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3834071" y="4664214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17</a:t>
                </a:r>
                <a:endParaRPr lang="zh-CN" altLang="en-US" sz="2000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194698" y="3876675"/>
                <a:ext cx="280571" cy="2095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108464" y="4664214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18</a:t>
                </a:r>
                <a:endParaRPr lang="zh-CN" altLang="en-US" sz="2000" dirty="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906381" y="3246456"/>
                <a:ext cx="779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/>
                  <a:t>1 byte</a:t>
                </a:r>
                <a:endParaRPr lang="zh-CN" altLang="en-US" b="1" dirty="0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133243" y="6215816"/>
                <a:ext cx="150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/>
                  <a:t>2 byte</a:t>
                </a:r>
                <a:r>
                  <a:rPr lang="zh-CN" altLang="en-US" b="1" dirty="0" smtClean="0"/>
                  <a:t>（</a:t>
                </a:r>
                <a:r>
                  <a:rPr lang="en-US" altLang="zh-CN" b="1" dirty="0" err="1" smtClean="0"/>
                  <a:t>int</a:t>
                </a:r>
                <a:r>
                  <a:rPr lang="zh-CN" altLang="en-US" b="1" dirty="0" smtClean="0"/>
                  <a:t>）</a:t>
                </a:r>
                <a:endParaRPr lang="zh-CN" altLang="en-US" b="1" dirty="0"/>
              </a:p>
            </p:txBody>
          </p:sp>
        </p:grpSp>
        <p:sp>
          <p:nvSpPr>
            <p:cNvPr id="41" name="左大括号 40"/>
            <p:cNvSpPr/>
            <p:nvPr/>
          </p:nvSpPr>
          <p:spPr>
            <a:xfrm rot="5400000">
              <a:off x="2084374" y="1918594"/>
              <a:ext cx="280571" cy="1126576"/>
            </a:xfrm>
            <a:prstGeom prst="leftBrace">
              <a:avLst>
                <a:gd name="adj1" fmla="val 3549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左大括号 41"/>
            <p:cNvSpPr/>
            <p:nvPr/>
          </p:nvSpPr>
          <p:spPr>
            <a:xfrm rot="16200000">
              <a:off x="2653559" y="3782092"/>
              <a:ext cx="280571" cy="2233870"/>
            </a:xfrm>
            <a:prstGeom prst="leftBrace">
              <a:avLst>
                <a:gd name="adj1" fmla="val 3549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7194" y="4531706"/>
            <a:ext cx="9419389" cy="209550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240549" y="521012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实体</a:t>
            </a:r>
          </a:p>
        </p:txBody>
      </p:sp>
      <p:sp>
        <p:nvSpPr>
          <p:cNvPr id="48" name="下箭头 47"/>
          <p:cNvSpPr/>
          <p:nvPr/>
        </p:nvSpPr>
        <p:spPr>
          <a:xfrm>
            <a:off x="394639" y="3165091"/>
            <a:ext cx="238125" cy="2045033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-66049" y="55621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再看它一眼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9550" y="190500"/>
            <a:ext cx="959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那程序中的变量是什么？</a:t>
            </a: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代表了所有状态的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集合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还记得高数吗？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04890" y="829859"/>
            <a:ext cx="99822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char a;		//	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 smtClean="0"/>
              <a:t>代表了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8</a:t>
            </a:r>
            <a:r>
              <a:rPr lang="zh-CN" altLang="en-US" sz="2400" b="1" dirty="0">
                <a:solidFill>
                  <a:srgbClr val="FF0000"/>
                </a:solidFill>
              </a:rPr>
              <a:t>种</a:t>
            </a:r>
            <a:r>
              <a:rPr lang="zh-CN" altLang="en-US" sz="2400" dirty="0" smtClean="0"/>
              <a:t>状态的集合，在内存中占</a:t>
            </a:r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r>
              <a:rPr lang="zh-CN" altLang="en-US" sz="2400" b="1" dirty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格子哦！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b; 		//	</a:t>
            </a:r>
            <a:r>
              <a:rPr lang="en-US" altLang="zh-CN" sz="2400" b="1" dirty="0">
                <a:solidFill>
                  <a:srgbClr val="FF0000"/>
                </a:solidFill>
              </a:rPr>
              <a:t>b</a:t>
            </a:r>
            <a:r>
              <a:rPr lang="zh-CN" altLang="en-US" sz="2400" dirty="0" smtClean="0"/>
              <a:t>代表了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16</a:t>
            </a:r>
            <a:r>
              <a:rPr lang="zh-CN" altLang="en-US" sz="2400" b="1" dirty="0">
                <a:solidFill>
                  <a:srgbClr val="FF0000"/>
                </a:solidFill>
              </a:rPr>
              <a:t>种</a:t>
            </a:r>
            <a:r>
              <a:rPr lang="zh-CN" altLang="en-US" sz="2400" dirty="0" smtClean="0"/>
              <a:t>状态的集合，在内存中占</a:t>
            </a:r>
            <a:r>
              <a:rPr lang="en-US" altLang="zh-CN" sz="2400" b="1" dirty="0">
                <a:solidFill>
                  <a:srgbClr val="FF0000"/>
                </a:solidFill>
              </a:rPr>
              <a:t>16</a:t>
            </a:r>
            <a:r>
              <a:rPr lang="zh-CN" altLang="en-US" sz="2400" b="1" dirty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格子哦！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long c; 		//	</a:t>
            </a:r>
            <a:r>
              <a:rPr lang="en-US" altLang="zh-CN" sz="2400" b="1" dirty="0">
                <a:solidFill>
                  <a:srgbClr val="FF0000"/>
                </a:solidFill>
              </a:rPr>
              <a:t>c</a:t>
            </a:r>
            <a:r>
              <a:rPr lang="zh-CN" altLang="en-US" sz="2400" dirty="0" smtClean="0"/>
              <a:t>代表了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32</a:t>
            </a:r>
            <a:r>
              <a:rPr lang="zh-CN" altLang="en-US" sz="2400" b="1" dirty="0">
                <a:solidFill>
                  <a:srgbClr val="FF0000"/>
                </a:solidFill>
              </a:rPr>
              <a:t>种</a:t>
            </a:r>
            <a:r>
              <a:rPr lang="zh-CN" altLang="en-US" sz="2400" dirty="0" smtClean="0"/>
              <a:t>状态的集合，在内存中占</a:t>
            </a:r>
            <a:r>
              <a:rPr lang="en-US" altLang="zh-CN" sz="2400" b="1" dirty="0">
                <a:solidFill>
                  <a:srgbClr val="FF0000"/>
                </a:solidFill>
              </a:rPr>
              <a:t>32</a:t>
            </a:r>
            <a:r>
              <a:rPr lang="zh-CN" altLang="en-US" sz="2400" b="1" dirty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格子哦！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float d; 	//	</a:t>
            </a:r>
            <a:r>
              <a:rPr lang="en-US" altLang="zh-CN" sz="2400" b="1" dirty="0">
                <a:solidFill>
                  <a:srgbClr val="FF0000"/>
                </a:solidFill>
              </a:rPr>
              <a:t>d</a:t>
            </a:r>
            <a:r>
              <a:rPr lang="zh-CN" altLang="en-US" sz="2400" dirty="0" smtClean="0"/>
              <a:t>代表了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32</a:t>
            </a:r>
            <a:r>
              <a:rPr lang="zh-CN" altLang="en-US" sz="2400" b="1" dirty="0">
                <a:solidFill>
                  <a:srgbClr val="FF0000"/>
                </a:solidFill>
              </a:rPr>
              <a:t>种</a:t>
            </a:r>
            <a:r>
              <a:rPr lang="zh-CN" altLang="en-US" sz="2400" dirty="0" smtClean="0"/>
              <a:t>状态的集合，在内存中占</a:t>
            </a:r>
            <a:r>
              <a:rPr lang="en-US" altLang="zh-CN" sz="2400" b="1" dirty="0">
                <a:solidFill>
                  <a:srgbClr val="FF0000"/>
                </a:solidFill>
              </a:rPr>
              <a:t>32</a:t>
            </a:r>
            <a:r>
              <a:rPr lang="zh-CN" altLang="en-US" sz="2400" b="1" dirty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格子哦！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double e; 	//	</a:t>
            </a:r>
            <a:r>
              <a:rPr lang="en-US" altLang="zh-CN" sz="2400" b="1" dirty="0">
                <a:solidFill>
                  <a:srgbClr val="FF0000"/>
                </a:solidFill>
              </a:rPr>
              <a:t>e</a:t>
            </a:r>
            <a:r>
              <a:rPr lang="zh-CN" altLang="en-US" sz="2400" dirty="0" smtClean="0"/>
              <a:t>代表了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64</a:t>
            </a:r>
            <a:r>
              <a:rPr lang="zh-CN" altLang="en-US" sz="2400" b="1" dirty="0">
                <a:solidFill>
                  <a:srgbClr val="FF0000"/>
                </a:solidFill>
              </a:rPr>
              <a:t>种</a:t>
            </a:r>
            <a:r>
              <a:rPr lang="zh-CN" altLang="en-US" sz="2400" dirty="0" smtClean="0"/>
              <a:t>状态的集合，在内存中占</a:t>
            </a:r>
            <a:r>
              <a:rPr lang="en-US" altLang="zh-CN" sz="2400" b="1" dirty="0">
                <a:solidFill>
                  <a:srgbClr val="FF0000"/>
                </a:solidFill>
              </a:rPr>
              <a:t>64</a:t>
            </a:r>
            <a:r>
              <a:rPr lang="zh-CN" altLang="en-US" sz="2400" b="1" dirty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格子哦！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······</a:t>
            </a:r>
            <a:endParaRPr lang="zh-CN" altLang="en-US" sz="2400" dirty="0"/>
          </a:p>
        </p:txBody>
      </p:sp>
      <p:grpSp>
        <p:nvGrpSpPr>
          <p:cNvPr id="44" name="组合 43"/>
          <p:cNvGrpSpPr/>
          <p:nvPr/>
        </p:nvGrpSpPr>
        <p:grpSpPr>
          <a:xfrm>
            <a:off x="339005" y="4012303"/>
            <a:ext cx="10475265" cy="2742195"/>
            <a:chOff x="333375" y="1983478"/>
            <a:chExt cx="10475265" cy="2742195"/>
          </a:xfrm>
        </p:grpSpPr>
        <p:grpSp>
          <p:nvGrpSpPr>
            <p:cNvPr id="45" name="组合 44"/>
            <p:cNvGrpSpPr/>
            <p:nvPr/>
          </p:nvGrpSpPr>
          <p:grpSpPr>
            <a:xfrm>
              <a:off x="333375" y="1983478"/>
              <a:ext cx="10475265" cy="2742195"/>
              <a:chOff x="333375" y="3229980"/>
              <a:chExt cx="10475265" cy="2742195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386304" y="3876675"/>
                <a:ext cx="9419389" cy="20955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386304" y="3876675"/>
                <a:ext cx="280571" cy="2095500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666875" y="3876675"/>
                <a:ext cx="280571" cy="20955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947446" y="3876675"/>
                <a:ext cx="280571" cy="20955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228017" y="3876675"/>
                <a:ext cx="280571" cy="20955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2508588" y="3876675"/>
                <a:ext cx="280571" cy="20955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0525122" y="3876675"/>
                <a:ext cx="280571" cy="2095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0244551" y="3876675"/>
                <a:ext cx="280571" cy="2095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9969156" y="3876675"/>
                <a:ext cx="280571" cy="2095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9683409" y="3876675"/>
                <a:ext cx="280571" cy="2095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9408014" y="3876675"/>
                <a:ext cx="280571" cy="2095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5569099" y="4570482"/>
                <a:ext cx="9637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dirty="0" smtClean="0"/>
                  <a:t>······</a:t>
                </a:r>
                <a:endParaRPr lang="zh-CN" altLang="en-US" sz="4000" dirty="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1362399" y="4656207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0</a:t>
                </a:r>
                <a:endParaRPr lang="zh-CN" altLang="en-US" sz="2000" dirty="0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642970" y="4656207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1</a:t>
                </a:r>
                <a:endParaRPr lang="zh-CN" altLang="en-US" sz="2000" dirty="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937412" y="4656207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2</a:t>
                </a:r>
                <a:endParaRPr lang="zh-CN" altLang="en-US" sz="2000" dirty="0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172948" y="4664214"/>
                <a:ext cx="3770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···</a:t>
                </a:r>
                <a:endParaRPr lang="zh-CN" altLang="en-US" sz="2000" dirty="0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2498554" y="4664214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8</a:t>
                </a:r>
                <a:endParaRPr lang="zh-CN" altLang="en-US" sz="2000" dirty="0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9349985" y="4725457"/>
                <a:ext cx="3914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N-4</a:t>
                </a:r>
                <a:endParaRPr lang="zh-CN" altLang="en-US" sz="1100" dirty="0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9635738" y="4733464"/>
                <a:ext cx="3914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N-3</a:t>
                </a:r>
                <a:endParaRPr lang="zh-CN" altLang="en-US" sz="1100" dirty="0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9916408" y="4733464"/>
                <a:ext cx="3914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N-2</a:t>
                </a:r>
                <a:endParaRPr lang="zh-CN" altLang="en-US" sz="1100" dirty="0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10181240" y="4733464"/>
                <a:ext cx="3914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N-1</a:t>
                </a:r>
                <a:endParaRPr lang="zh-CN" altLang="en-US" sz="1100" dirty="0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10532602" y="4725457"/>
                <a:ext cx="2760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N</a:t>
                </a:r>
                <a:endParaRPr lang="zh-CN" altLang="en-US" sz="1100" dirty="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333375" y="481040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/>
                  <a:t>抽象</a:t>
                </a:r>
                <a:endParaRPr lang="zh-CN" altLang="en-US" b="1" dirty="0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2787948" y="3876675"/>
                <a:ext cx="280571" cy="20955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2777914" y="4664214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9</a:t>
                </a:r>
                <a:endParaRPr lang="zh-CN" altLang="en-US" sz="2000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3068519" y="3876675"/>
                <a:ext cx="280571" cy="20955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991810" y="4664214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10</a:t>
                </a:r>
                <a:endParaRPr lang="zh-CN" altLang="en-US" sz="2000" dirty="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354814" y="3876675"/>
                <a:ext cx="280571" cy="20955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3306680" y="4664214"/>
                <a:ext cx="3770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···</a:t>
                </a:r>
                <a:endParaRPr lang="zh-CN" altLang="en-US" sz="2000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3638290" y="3876675"/>
                <a:ext cx="280571" cy="20955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552056" y="4664214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16</a:t>
                </a:r>
                <a:endParaRPr lang="zh-CN" altLang="en-US" sz="2000" dirty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910780" y="3876675"/>
                <a:ext cx="280571" cy="2095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3834071" y="4664214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17</a:t>
                </a:r>
                <a:endParaRPr lang="zh-CN" altLang="en-US" sz="2000" dirty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4194698" y="3876675"/>
                <a:ext cx="280571" cy="2095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4108464" y="4664214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18</a:t>
                </a:r>
                <a:endParaRPr lang="zh-CN" altLang="en-US" sz="2000" dirty="0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1906381" y="3246456"/>
                <a:ext cx="779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/>
                  <a:t>1 byte</a:t>
                </a:r>
                <a:endParaRPr lang="zh-CN" altLang="en-US" b="1" dirty="0"/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2884314" y="3229980"/>
                <a:ext cx="150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/>
                  <a:t>2 byte</a:t>
                </a:r>
                <a:r>
                  <a:rPr lang="zh-CN" altLang="en-US" b="1" dirty="0" smtClean="0"/>
                  <a:t>（</a:t>
                </a:r>
                <a:r>
                  <a:rPr lang="en-US" altLang="zh-CN" b="1" dirty="0" err="1" smtClean="0"/>
                  <a:t>int</a:t>
                </a:r>
                <a:r>
                  <a:rPr lang="zh-CN" altLang="en-US" b="1" dirty="0" smtClean="0"/>
                  <a:t>）</a:t>
                </a:r>
                <a:endParaRPr lang="zh-CN" altLang="en-US" b="1" dirty="0"/>
              </a:p>
            </p:txBody>
          </p:sp>
        </p:grpSp>
        <p:sp>
          <p:nvSpPr>
            <p:cNvPr id="46" name="左大括号 45"/>
            <p:cNvSpPr/>
            <p:nvPr/>
          </p:nvSpPr>
          <p:spPr>
            <a:xfrm rot="5400000">
              <a:off x="2084374" y="1918594"/>
              <a:ext cx="280571" cy="1126576"/>
            </a:xfrm>
            <a:prstGeom prst="leftBrace">
              <a:avLst>
                <a:gd name="adj1" fmla="val 3549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左大括号 46"/>
            <p:cNvSpPr/>
            <p:nvPr/>
          </p:nvSpPr>
          <p:spPr>
            <a:xfrm rot="5400000" flipV="1">
              <a:off x="2644913" y="1362317"/>
              <a:ext cx="280571" cy="2233870"/>
            </a:xfrm>
            <a:prstGeom prst="leftBrace">
              <a:avLst>
                <a:gd name="adj1" fmla="val 35492"/>
                <a:gd name="adj2" fmla="val 7217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2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456" y="1844338"/>
            <a:ext cx="4959391" cy="3609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9550" y="190500"/>
            <a:ext cx="12043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程序中变量那么多，怎么知道每个变量在哪里？</a:t>
            </a: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内存地址</a:t>
            </a:r>
            <a:r>
              <a:rPr lang="en-US" altLang="zh-CN" sz="2400" b="1" dirty="0" smtClean="0"/>
              <a:t>(memory address)</a:t>
            </a:r>
            <a:r>
              <a:rPr lang="zh-CN" altLang="en-US" sz="2400" b="1" dirty="0" smtClean="0"/>
              <a:t>，即指针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只要知道变量的地址（指针），就能找到这个变量。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034208" y="5670887"/>
            <a:ext cx="360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怎么找到你家住哪？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家庭地址</a:t>
            </a:r>
            <a:endParaRPr lang="zh-CN" altLang="en-US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5458149" y="2049621"/>
            <a:ext cx="6592010" cy="2858601"/>
            <a:chOff x="1362399" y="1867072"/>
            <a:chExt cx="6592010" cy="2858601"/>
          </a:xfrm>
        </p:grpSpPr>
        <p:grpSp>
          <p:nvGrpSpPr>
            <p:cNvPr id="6" name="组合 5"/>
            <p:cNvGrpSpPr/>
            <p:nvPr/>
          </p:nvGrpSpPr>
          <p:grpSpPr>
            <a:xfrm>
              <a:off x="1362399" y="1867072"/>
              <a:ext cx="6592010" cy="2858601"/>
              <a:chOff x="1362399" y="3113574"/>
              <a:chExt cx="6592010" cy="285860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386305" y="3876675"/>
                <a:ext cx="6568104" cy="20955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386304" y="3876675"/>
                <a:ext cx="280571" cy="2095500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666875" y="3876675"/>
                <a:ext cx="280571" cy="20955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947446" y="3876675"/>
                <a:ext cx="280571" cy="20955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28017" y="3876675"/>
                <a:ext cx="280571" cy="20955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508588" y="3876675"/>
                <a:ext cx="280571" cy="20955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7670891" y="3866040"/>
                <a:ext cx="280571" cy="2095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390320" y="3866040"/>
                <a:ext cx="280571" cy="2095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7114925" y="3866040"/>
                <a:ext cx="280571" cy="2095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829178" y="3866040"/>
                <a:ext cx="280571" cy="2095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553783" y="3866040"/>
                <a:ext cx="280571" cy="2095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5111683" y="4570482"/>
                <a:ext cx="9637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dirty="0" smtClean="0"/>
                  <a:t>······</a:t>
                </a:r>
                <a:endParaRPr lang="zh-CN" altLang="en-US" sz="4000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362399" y="4656207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0</a:t>
                </a:r>
                <a:endParaRPr lang="zh-CN" altLang="en-US" sz="2000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642970" y="4656207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1</a:t>
                </a:r>
                <a:endParaRPr lang="zh-CN" altLang="en-US" sz="2000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937412" y="4656207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2</a:t>
                </a:r>
                <a:endParaRPr lang="zh-CN" altLang="en-US" sz="2000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172948" y="4664214"/>
                <a:ext cx="3770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···</a:t>
                </a:r>
                <a:endParaRPr lang="zh-CN" altLang="en-US" sz="2000" dirty="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498554" y="4664214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8</a:t>
                </a:r>
                <a:endParaRPr lang="zh-CN" altLang="en-US" sz="2000" dirty="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495754" y="4714822"/>
                <a:ext cx="3914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N-4</a:t>
                </a:r>
                <a:endParaRPr lang="zh-CN" altLang="en-US" sz="1100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781507" y="4722829"/>
                <a:ext cx="3914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N-3</a:t>
                </a:r>
                <a:endParaRPr lang="zh-CN" altLang="en-US" sz="1100" dirty="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7062177" y="4722829"/>
                <a:ext cx="3914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N-2</a:t>
                </a:r>
                <a:endParaRPr lang="zh-CN" altLang="en-US" sz="1100" dirty="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7327009" y="4722829"/>
                <a:ext cx="3914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N-1</a:t>
                </a:r>
                <a:endParaRPr lang="zh-CN" altLang="en-US" sz="1100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678371" y="4714822"/>
                <a:ext cx="2760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N</a:t>
                </a:r>
                <a:endParaRPr lang="zh-CN" altLang="en-US" sz="1100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787948" y="3876675"/>
                <a:ext cx="280571" cy="20955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777914" y="4664214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9</a:t>
                </a:r>
                <a:endParaRPr lang="zh-CN" altLang="en-US" sz="2000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068519" y="3876675"/>
                <a:ext cx="280571" cy="20955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991810" y="4664214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10</a:t>
                </a:r>
                <a:endParaRPr lang="zh-CN" altLang="en-US" sz="2000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354814" y="3876675"/>
                <a:ext cx="280571" cy="20955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3306680" y="4664214"/>
                <a:ext cx="3770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···</a:t>
                </a:r>
                <a:endParaRPr lang="zh-CN" altLang="en-US" sz="2000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638290" y="3876675"/>
                <a:ext cx="280571" cy="20955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552056" y="4664214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16</a:t>
                </a:r>
                <a:endParaRPr lang="zh-CN" altLang="en-US" sz="2000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910780" y="3876675"/>
                <a:ext cx="280571" cy="2095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3834071" y="4664214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17</a:t>
                </a:r>
                <a:endParaRPr lang="zh-CN" altLang="en-US" sz="2000" dirty="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4194698" y="3876675"/>
                <a:ext cx="280571" cy="2095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4108464" y="4664214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18</a:t>
                </a:r>
                <a:endParaRPr lang="zh-CN" altLang="en-US" sz="2000" dirty="0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466778" y="3113574"/>
                <a:ext cx="76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/>
                  <a:t>变量</a:t>
                </a:r>
                <a:r>
                  <a:rPr lang="en-US" altLang="zh-CN" b="1" dirty="0" smtClean="0"/>
                  <a:t>a</a:t>
                </a:r>
                <a:endParaRPr lang="zh-CN" altLang="en-US" b="1" dirty="0"/>
              </a:p>
            </p:txBody>
          </p:sp>
        </p:grpSp>
        <p:sp>
          <p:nvSpPr>
            <p:cNvPr id="8" name="左大括号 7"/>
            <p:cNvSpPr/>
            <p:nvPr/>
          </p:nvSpPr>
          <p:spPr>
            <a:xfrm rot="5400000" flipV="1">
              <a:off x="2644913" y="1362317"/>
              <a:ext cx="280571" cy="2233870"/>
            </a:xfrm>
            <a:prstGeom prst="leftBrace">
              <a:avLst>
                <a:gd name="adj1" fmla="val 35492"/>
                <a:gd name="adj2" fmla="val 5383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5762625" y="4908222"/>
            <a:ext cx="0" cy="1131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909529" y="5670887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变量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内存地址 </a:t>
            </a:r>
            <a:r>
              <a:rPr lang="en-US" altLang="zh-CN" b="1" dirty="0" smtClean="0"/>
              <a:t>= 1 (</a:t>
            </a:r>
            <a:r>
              <a:rPr lang="zh-CN" altLang="en-US" b="1" dirty="0" smtClean="0"/>
              <a:t>内存块地址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524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2900" y="190500"/>
            <a:ext cx="1150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总结：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     为了将人类的问题（任务）转变成电压信号，操作系统使用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不同长度</a:t>
            </a:r>
            <a:r>
              <a:rPr lang="zh-CN" altLang="en-US" sz="2400" b="1" dirty="0" smtClean="0"/>
              <a:t>的内存格子来组合出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尽可能多</a:t>
            </a:r>
            <a:r>
              <a:rPr lang="zh-CN" altLang="en-US" sz="2400" b="1" dirty="0" smtClean="0"/>
              <a:t>的电压状态，使用指针变量来记录这些组合的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位置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grpSp>
        <p:nvGrpSpPr>
          <p:cNvPr id="24" name="组合 23"/>
          <p:cNvGrpSpPr/>
          <p:nvPr/>
        </p:nvGrpSpPr>
        <p:grpSpPr>
          <a:xfrm>
            <a:off x="382123" y="2284444"/>
            <a:ext cx="11466977" cy="675684"/>
            <a:chOff x="342900" y="2855944"/>
            <a:chExt cx="11466977" cy="675684"/>
          </a:xfrm>
        </p:grpSpPr>
        <p:grpSp>
          <p:nvGrpSpPr>
            <p:cNvPr id="13" name="组合 12"/>
            <p:cNvGrpSpPr/>
            <p:nvPr/>
          </p:nvGrpSpPr>
          <p:grpSpPr>
            <a:xfrm>
              <a:off x="342900" y="2870621"/>
              <a:ext cx="1800493" cy="646331"/>
              <a:chOff x="558691" y="2861874"/>
              <a:chExt cx="1800493" cy="64633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8691" y="2861874"/>
                <a:ext cx="1800493" cy="64633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098825" y="2985697"/>
                <a:ext cx="60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1 bit</a:t>
                </a:r>
                <a:endParaRPr lang="zh-CN" altLang="en-US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759521" y="2879370"/>
              <a:ext cx="1800493" cy="646331"/>
              <a:chOff x="2479752" y="2861874"/>
              <a:chExt cx="1800493" cy="646331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479752" y="2861874"/>
                <a:ext cx="1800493" cy="64633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547550" y="2861874"/>
                <a:ext cx="1590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 byte</a:t>
                </a:r>
              </a:p>
              <a:p>
                <a:pPr algn="ctr"/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bit</a:t>
                </a:r>
                <a:r>
                  <a:rPr lang="zh-CN" altLang="en-US" dirty="0" smtClean="0"/>
                  <a:t>的组合）</a:t>
                </a:r>
                <a:endParaRPr lang="zh-CN" altLang="en-US" dirty="0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176142" y="2870621"/>
              <a:ext cx="1800493" cy="661007"/>
              <a:chOff x="4514782" y="2847198"/>
              <a:chExt cx="1800493" cy="66100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4514782" y="2847198"/>
                <a:ext cx="1800493" cy="64633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514782" y="2861874"/>
                <a:ext cx="17547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变量</a:t>
                </a:r>
                <a:endParaRPr lang="en-US" altLang="zh-CN" dirty="0" smtClean="0"/>
              </a:p>
              <a:p>
                <a:pPr algn="ctr"/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byte</a:t>
                </a:r>
                <a:r>
                  <a:rPr lang="zh-CN" altLang="en-US" dirty="0" smtClean="0"/>
                  <a:t>的组合）</a:t>
                </a:r>
                <a:endParaRPr lang="zh-CN" altLang="en-US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7645845" y="2855944"/>
              <a:ext cx="1800493" cy="646331"/>
              <a:chOff x="6549812" y="2861874"/>
              <a:chExt cx="1800493" cy="64633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549812" y="2861874"/>
                <a:ext cx="1800493" cy="64633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6549812" y="2861874"/>
                <a:ext cx="18004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结构体</a:t>
                </a:r>
                <a:endParaRPr lang="en-US" altLang="zh-CN" dirty="0" smtClean="0"/>
              </a:p>
              <a:p>
                <a:pPr algn="ctr"/>
                <a:r>
                  <a:rPr lang="zh-CN" altLang="en-US" dirty="0" smtClean="0"/>
                  <a:t>（变量的组合）</a:t>
                </a:r>
                <a:endParaRPr lang="zh-CN" altLang="en-US" dirty="0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0009384" y="2855944"/>
              <a:ext cx="1800493" cy="646331"/>
              <a:chOff x="6549812" y="2861874"/>
              <a:chExt cx="1800493" cy="646331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6549812" y="2861874"/>
                <a:ext cx="1800493" cy="64633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780643" y="2973934"/>
                <a:ext cx="1338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更复杂组合</a:t>
                </a:r>
                <a:endParaRPr lang="zh-CN" altLang="en-US" dirty="0"/>
              </a:p>
            </p:txBody>
          </p:sp>
        </p:grpSp>
        <p:sp>
          <p:nvSpPr>
            <p:cNvPr id="20" name="右箭头 19"/>
            <p:cNvSpPr/>
            <p:nvPr/>
          </p:nvSpPr>
          <p:spPr>
            <a:xfrm>
              <a:off x="2286000" y="3067050"/>
              <a:ext cx="295275" cy="27028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4746981" y="3058643"/>
              <a:ext cx="295275" cy="27028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箭头 21"/>
            <p:cNvSpPr/>
            <p:nvPr/>
          </p:nvSpPr>
          <p:spPr>
            <a:xfrm>
              <a:off x="7143957" y="3067050"/>
              <a:ext cx="295275" cy="27028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右箭头 22"/>
            <p:cNvSpPr/>
            <p:nvPr/>
          </p:nvSpPr>
          <p:spPr>
            <a:xfrm>
              <a:off x="9575667" y="3058643"/>
              <a:ext cx="295275" cy="27028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14566" y="4236394"/>
            <a:ext cx="82285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为了找到每个集合的位置，使用</a:t>
            </a:r>
            <a:r>
              <a:rPr lang="zh-CN" altLang="en-US" sz="2400" b="1" dirty="0">
                <a:solidFill>
                  <a:srgbClr val="FF0000"/>
                </a:solidFill>
              </a:rPr>
              <a:t>指针变量</a:t>
            </a:r>
            <a:r>
              <a:rPr lang="zh-CN" altLang="en-US" sz="2400" b="1" dirty="0"/>
              <a:t>来存储内存地址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a=101;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* pointer=a;	//	pointer</a:t>
            </a:r>
            <a:r>
              <a:rPr lang="zh-CN" altLang="en-US" dirty="0" smtClean="0"/>
              <a:t>中存储了变量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的内存地址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382123" y="3086101"/>
            <a:ext cx="0" cy="561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798744" y="3057526"/>
            <a:ext cx="0" cy="561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213759" y="3086101"/>
            <a:ext cx="0" cy="561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7685068" y="3086101"/>
            <a:ext cx="0" cy="561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10048607" y="3100389"/>
            <a:ext cx="0" cy="561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9353" y="369634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指针变量</a:t>
            </a:r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2705470" y="371834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指针变量</a:t>
            </a:r>
            <a:r>
              <a:rPr lang="en-US" altLang="zh-CN" b="1" dirty="0" smtClean="0"/>
              <a:t>b</a:t>
            </a:r>
            <a:endParaRPr lang="zh-CN" altLang="en-US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5081479" y="373662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指针变量</a:t>
            </a:r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7478455" y="371834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指针变量</a:t>
            </a:r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9910165" y="3740220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指针变量</a:t>
            </a:r>
            <a:r>
              <a:rPr lang="en-US" altLang="zh-CN" b="1" dirty="0" smtClean="0"/>
              <a:t>e</a:t>
            </a:r>
            <a:endParaRPr lang="zh-CN" altLang="en-US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3164473" y="5855991"/>
            <a:ext cx="5407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C</a:t>
            </a:r>
            <a:r>
              <a:rPr lang="zh-CN" altLang="en-US" sz="2800" b="1" dirty="0" smtClean="0"/>
              <a:t>语言关键概念：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变量组合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+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0" y="5438775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1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0" y="0"/>
            <a:ext cx="25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用</a:t>
            </a:r>
            <a:r>
              <a:rPr lang="en-US" altLang="zh-CN" b="1" dirty="0" smtClean="0"/>
              <a:t>Ubuntu</a:t>
            </a:r>
            <a:r>
              <a:rPr lang="zh-CN" altLang="en-US" b="1" dirty="0" smtClean="0"/>
              <a:t>编写数据结构</a:t>
            </a:r>
            <a:endParaRPr lang="zh-CN" altLang="en-US" b="1" dirty="0"/>
          </a:p>
        </p:txBody>
      </p:sp>
      <p:grpSp>
        <p:nvGrpSpPr>
          <p:cNvPr id="45" name="组合 44"/>
          <p:cNvGrpSpPr/>
          <p:nvPr/>
        </p:nvGrpSpPr>
        <p:grpSpPr>
          <a:xfrm>
            <a:off x="1267077" y="3075021"/>
            <a:ext cx="9069690" cy="2916204"/>
            <a:chOff x="1706909" y="512796"/>
            <a:chExt cx="9069690" cy="2916204"/>
          </a:xfrm>
        </p:grpSpPr>
        <p:grpSp>
          <p:nvGrpSpPr>
            <p:cNvPr id="13" name="组合 12"/>
            <p:cNvGrpSpPr/>
            <p:nvPr/>
          </p:nvGrpSpPr>
          <p:grpSpPr>
            <a:xfrm>
              <a:off x="1962149" y="2025137"/>
              <a:ext cx="2400301" cy="1400170"/>
              <a:chOff x="1933574" y="2105021"/>
              <a:chExt cx="2400301" cy="140017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933574" y="2105025"/>
                <a:ext cx="2400301" cy="1038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047874" y="2105024"/>
                <a:ext cx="723901" cy="103822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771775" y="2105023"/>
                <a:ext cx="723901" cy="103822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495676" y="2105021"/>
                <a:ext cx="723901" cy="103822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230127" y="2439467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id</a:t>
                </a: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731125" y="2439467"/>
                <a:ext cx="821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weight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3562435" y="2439467"/>
                <a:ext cx="595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next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18698" y="3143241"/>
                <a:ext cx="361950" cy="361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578549" y="3129495"/>
                <a:ext cx="361950" cy="361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5169224" y="2028830"/>
              <a:ext cx="2400301" cy="1400170"/>
              <a:chOff x="1933574" y="2105021"/>
              <a:chExt cx="2400301" cy="140017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933574" y="2105025"/>
                <a:ext cx="2400301" cy="1038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047874" y="2105024"/>
                <a:ext cx="723901" cy="103822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771775" y="2105023"/>
                <a:ext cx="723901" cy="103822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495676" y="2105021"/>
                <a:ext cx="723901" cy="103822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230127" y="2439467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id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1125" y="2439467"/>
                <a:ext cx="821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weight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562435" y="2439467"/>
                <a:ext cx="595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next</a:t>
                </a: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2318698" y="3143241"/>
                <a:ext cx="361950" cy="361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3578549" y="3129495"/>
                <a:ext cx="361950" cy="361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1962149" y="885825"/>
              <a:ext cx="0" cy="11393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169224" y="885825"/>
              <a:ext cx="0" cy="11393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706909" y="516489"/>
              <a:ext cx="1103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Address 1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652267" y="512796"/>
              <a:ext cx="1103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Address 2</a:t>
              </a:r>
              <a:endParaRPr lang="zh-CN" altLang="en-US" dirty="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H="1">
              <a:off x="3969074" y="1009650"/>
              <a:ext cx="945826" cy="12382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合 31"/>
            <p:cNvGrpSpPr/>
            <p:nvPr/>
          </p:nvGrpSpPr>
          <p:grpSpPr>
            <a:xfrm>
              <a:off x="8376298" y="2028830"/>
              <a:ext cx="2400301" cy="1400170"/>
              <a:chOff x="1933574" y="2105021"/>
              <a:chExt cx="2400301" cy="140017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933574" y="2105025"/>
                <a:ext cx="2400301" cy="1038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047874" y="2105024"/>
                <a:ext cx="723901" cy="103822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771775" y="2105023"/>
                <a:ext cx="723901" cy="103822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495676" y="2105021"/>
                <a:ext cx="723901" cy="103822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230127" y="2439467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id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731125" y="2439467"/>
                <a:ext cx="821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weight</a:t>
                </a: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562435" y="2439467"/>
                <a:ext cx="595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next</a:t>
                </a: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2318698" y="3143241"/>
                <a:ext cx="361950" cy="361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578549" y="3129495"/>
                <a:ext cx="361950" cy="361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2" name="直接连接符 41"/>
            <p:cNvCxnSpPr/>
            <p:nvPr/>
          </p:nvCxnSpPr>
          <p:spPr>
            <a:xfrm>
              <a:off x="8376298" y="885825"/>
              <a:ext cx="0" cy="11393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7859341" y="512796"/>
              <a:ext cx="1103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Address 3</a:t>
              </a:r>
              <a:endParaRPr lang="zh-CN" altLang="en-US" dirty="0"/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H="1">
              <a:off x="7176148" y="1009650"/>
              <a:ext cx="945826" cy="12382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/>
          <p:cNvSpPr txBox="1"/>
          <p:nvPr/>
        </p:nvSpPr>
        <p:spPr>
          <a:xfrm>
            <a:off x="427998" y="569659"/>
            <a:ext cx="816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）定义顺序链表结构</a:t>
            </a:r>
            <a:r>
              <a:rPr lang="zh-CN" altLang="en-US" dirty="0" smtClean="0"/>
              <a:t>：如同火车，一个变量链接一个变量，每个变量都相同。</a:t>
            </a:r>
            <a:endParaRPr lang="zh-CN" altLang="en-US" dirty="0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87" y="1191997"/>
            <a:ext cx="3809559" cy="1521083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4843692" y="1252302"/>
            <a:ext cx="47236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//	</a:t>
            </a:r>
            <a:r>
              <a:rPr lang="zh-CN" altLang="en-US" b="1" dirty="0" smtClean="0"/>
              <a:t>车厢变量名（结构体）</a:t>
            </a:r>
            <a:endParaRPr lang="en-US" altLang="zh-CN" b="1" dirty="0" smtClean="0"/>
          </a:p>
          <a:p>
            <a:r>
              <a:rPr lang="en-US" altLang="zh-CN" b="1" dirty="0" smtClean="0"/>
              <a:t>//	</a:t>
            </a:r>
            <a:r>
              <a:rPr lang="zh-CN" altLang="en-US" b="1" dirty="0" smtClean="0"/>
              <a:t>车厢编号</a:t>
            </a:r>
            <a:endParaRPr lang="en-US" altLang="zh-CN" b="1" dirty="0" smtClean="0"/>
          </a:p>
          <a:p>
            <a:r>
              <a:rPr lang="en-US" altLang="zh-CN" b="1" dirty="0" smtClean="0"/>
              <a:t>//	</a:t>
            </a:r>
            <a:r>
              <a:rPr lang="zh-CN" altLang="en-US" b="1" dirty="0" smtClean="0"/>
              <a:t>车厢载重</a:t>
            </a:r>
            <a:endParaRPr lang="en-US" altLang="zh-CN" b="1" dirty="0" smtClean="0"/>
          </a:p>
          <a:p>
            <a:r>
              <a:rPr lang="en-US" altLang="zh-CN" b="1" dirty="0" smtClean="0"/>
              <a:t>//	</a:t>
            </a:r>
            <a:r>
              <a:rPr lang="zh-CN" altLang="en-US" b="1" dirty="0" smtClean="0"/>
              <a:t>下一节车厢（地址）</a:t>
            </a:r>
            <a:endParaRPr lang="en-US" altLang="zh-CN" b="1" dirty="0" smtClean="0"/>
          </a:p>
          <a:p>
            <a:r>
              <a:rPr lang="en-US" altLang="zh-CN" b="1" dirty="0" smtClean="0"/>
              <a:t>//	</a:t>
            </a:r>
            <a:r>
              <a:rPr lang="zh-CN" altLang="en-US" b="1" dirty="0" smtClean="0"/>
              <a:t>车厢变量名，</a:t>
            </a:r>
            <a:r>
              <a:rPr lang="en-US" altLang="zh-CN" b="1" dirty="0" err="1" smtClean="0"/>
              <a:t>TrainBox</a:t>
            </a:r>
            <a:r>
              <a:rPr lang="zh-CN" altLang="en-US" b="1" dirty="0" smtClean="0"/>
              <a:t>的指针变量名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963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0" y="0"/>
            <a:ext cx="25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用</a:t>
            </a:r>
            <a:r>
              <a:rPr lang="en-US" altLang="zh-CN" b="1" dirty="0" smtClean="0"/>
              <a:t>Ubuntu</a:t>
            </a:r>
            <a:r>
              <a:rPr lang="zh-CN" altLang="en-US" b="1" dirty="0" smtClean="0"/>
              <a:t>编写数据结构</a:t>
            </a:r>
            <a:endParaRPr lang="zh-CN" altLang="en-US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427998" y="569659"/>
            <a:ext cx="469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）输入变量值</a:t>
            </a:r>
            <a:r>
              <a:rPr lang="zh-CN" altLang="en-US" dirty="0" smtClean="0"/>
              <a:t>：手动输入当前车厢载重大小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4843692" y="1252302"/>
            <a:ext cx="3851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//	</a:t>
            </a:r>
            <a:r>
              <a:rPr lang="zh-CN" altLang="en-US" b="1" dirty="0" smtClean="0"/>
              <a:t>提示信息</a:t>
            </a:r>
            <a:endParaRPr lang="en-US" altLang="zh-CN" b="1" dirty="0" smtClean="0"/>
          </a:p>
          <a:p>
            <a:r>
              <a:rPr lang="en-US" altLang="zh-CN" b="1" dirty="0" smtClean="0"/>
              <a:t>//	</a:t>
            </a:r>
            <a:r>
              <a:rPr lang="zh-CN" altLang="en-US" b="1" dirty="0" smtClean="0"/>
              <a:t>将输入值传递给变量</a:t>
            </a:r>
            <a:r>
              <a:rPr lang="en-US" altLang="zh-CN" b="1" dirty="0" smtClean="0"/>
              <a:t>weight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70" y="995210"/>
            <a:ext cx="3659098" cy="94049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42" y="2897739"/>
            <a:ext cx="4988955" cy="1266829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427998" y="2362498"/>
            <a:ext cx="493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）创建新车厢变量</a:t>
            </a:r>
            <a:r>
              <a:rPr lang="zh-CN" altLang="en-US" dirty="0" smtClean="0"/>
              <a:t>：给该车厢记录编号和载重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5743165" y="3097917"/>
            <a:ext cx="4548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//	</a:t>
            </a:r>
            <a:r>
              <a:rPr lang="zh-CN" altLang="en-US" b="1" dirty="0" smtClean="0"/>
              <a:t>分配内存格子</a:t>
            </a:r>
            <a:endParaRPr lang="en-US" altLang="zh-CN" b="1" dirty="0" smtClean="0"/>
          </a:p>
          <a:p>
            <a:r>
              <a:rPr lang="en-US" altLang="zh-CN" b="1" dirty="0" smtClean="0"/>
              <a:t>//	</a:t>
            </a:r>
            <a:r>
              <a:rPr lang="zh-CN" altLang="en-US" b="1" dirty="0" smtClean="0"/>
              <a:t>记录车厢的编号</a:t>
            </a:r>
            <a:endParaRPr lang="en-US" altLang="zh-CN" b="1" dirty="0" smtClean="0"/>
          </a:p>
          <a:p>
            <a:r>
              <a:rPr lang="en-US" altLang="zh-CN" b="1" dirty="0" smtClean="0"/>
              <a:t>//	</a:t>
            </a:r>
            <a:r>
              <a:rPr lang="zh-CN" altLang="en-US" b="1" dirty="0" smtClean="0"/>
              <a:t>将变量</a:t>
            </a:r>
            <a:r>
              <a:rPr lang="en-US" altLang="zh-CN" b="1" dirty="0" smtClean="0"/>
              <a:t>weight</a:t>
            </a:r>
            <a:r>
              <a:rPr lang="zh-CN" altLang="en-US" b="1" dirty="0" smtClean="0"/>
              <a:t>值记录到车厢变量中</a:t>
            </a:r>
            <a:endParaRPr lang="en-US" altLang="zh-CN" b="1" dirty="0" smtClean="0"/>
          </a:p>
          <a:p>
            <a:r>
              <a:rPr lang="en-US" altLang="zh-CN" b="1" dirty="0" smtClean="0"/>
              <a:t>//	</a:t>
            </a:r>
            <a:r>
              <a:rPr lang="zh-CN" altLang="en-US" b="1" dirty="0" smtClean="0"/>
              <a:t>当前车厢不链接其他车厢</a:t>
            </a:r>
            <a:endParaRPr lang="en-US" altLang="zh-CN" b="1" dirty="0" smtClean="0"/>
          </a:p>
        </p:txBody>
      </p:sp>
      <p:grpSp>
        <p:nvGrpSpPr>
          <p:cNvPr id="56" name="组合 55"/>
          <p:cNvGrpSpPr/>
          <p:nvPr/>
        </p:nvGrpSpPr>
        <p:grpSpPr>
          <a:xfrm>
            <a:off x="8964332" y="279435"/>
            <a:ext cx="3110954" cy="2908818"/>
            <a:chOff x="8964332" y="622335"/>
            <a:chExt cx="3110954" cy="2908818"/>
          </a:xfrm>
        </p:grpSpPr>
        <p:grpSp>
          <p:nvGrpSpPr>
            <p:cNvPr id="53" name="组合 52"/>
            <p:cNvGrpSpPr/>
            <p:nvPr/>
          </p:nvGrpSpPr>
          <p:grpSpPr>
            <a:xfrm>
              <a:off x="8964332" y="622335"/>
              <a:ext cx="2655541" cy="2908818"/>
              <a:chOff x="8773458" y="3588303"/>
              <a:chExt cx="2655541" cy="2908818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8773458" y="3588303"/>
                <a:ext cx="2655541" cy="2908818"/>
                <a:chOff x="1267077" y="3078714"/>
                <a:chExt cx="2655541" cy="2908818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1522317" y="4587362"/>
                  <a:ext cx="2400301" cy="1400170"/>
                  <a:chOff x="1933574" y="2105021"/>
                  <a:chExt cx="2400301" cy="1400170"/>
                </a:xfrm>
              </p:grpSpPr>
              <p:sp>
                <p:nvSpPr>
                  <p:cNvPr id="4" name="矩形 3"/>
                  <p:cNvSpPr/>
                  <p:nvPr/>
                </p:nvSpPr>
                <p:spPr>
                  <a:xfrm>
                    <a:off x="1933574" y="2105025"/>
                    <a:ext cx="2400301" cy="10382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" name="矩形 4"/>
                  <p:cNvSpPr/>
                  <p:nvPr/>
                </p:nvSpPr>
                <p:spPr>
                  <a:xfrm>
                    <a:off x="2047874" y="2105024"/>
                    <a:ext cx="723901" cy="1038225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" name="矩形 5"/>
                  <p:cNvSpPr/>
                  <p:nvPr/>
                </p:nvSpPr>
                <p:spPr>
                  <a:xfrm>
                    <a:off x="2771775" y="2105023"/>
                    <a:ext cx="723901" cy="1038225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矩形 6"/>
                  <p:cNvSpPr/>
                  <p:nvPr/>
                </p:nvSpPr>
                <p:spPr>
                  <a:xfrm>
                    <a:off x="3495676" y="2105021"/>
                    <a:ext cx="723901" cy="1038225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2230127" y="2439467"/>
                    <a:ext cx="3593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id</a:t>
                    </a: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2731125" y="2439467"/>
                    <a:ext cx="821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weight</a:t>
                    </a: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3562435" y="2439467"/>
                    <a:ext cx="5954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next</a:t>
                    </a:r>
                  </a:p>
                </p:txBody>
              </p:sp>
              <p:sp>
                <p:nvSpPr>
                  <p:cNvPr id="11" name="椭圆 10"/>
                  <p:cNvSpPr/>
                  <p:nvPr/>
                </p:nvSpPr>
                <p:spPr>
                  <a:xfrm>
                    <a:off x="2318698" y="3143241"/>
                    <a:ext cx="361950" cy="3619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椭圆 11"/>
                  <p:cNvSpPr/>
                  <p:nvPr/>
                </p:nvSpPr>
                <p:spPr>
                  <a:xfrm>
                    <a:off x="3578549" y="3129495"/>
                    <a:ext cx="361950" cy="3619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25" name="直接连接符 24"/>
                <p:cNvCxnSpPr/>
                <p:nvPr/>
              </p:nvCxnSpPr>
              <p:spPr>
                <a:xfrm>
                  <a:off x="1522317" y="3448050"/>
                  <a:ext cx="0" cy="113931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文本框 26"/>
                <p:cNvSpPr txBox="1"/>
                <p:nvPr/>
              </p:nvSpPr>
              <p:spPr>
                <a:xfrm>
                  <a:off x="1267077" y="3078714"/>
                  <a:ext cx="11033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Address 1</a:t>
                  </a:r>
                  <a:endParaRPr lang="zh-CN" altLang="en-US" dirty="0"/>
                </a:p>
              </p:txBody>
            </p:sp>
          </p:grpSp>
          <p:cxnSp>
            <p:nvCxnSpPr>
              <p:cNvPr id="50" name="直接箭头连接符 49"/>
              <p:cNvCxnSpPr/>
              <p:nvPr/>
            </p:nvCxnSpPr>
            <p:spPr>
              <a:xfrm flipH="1">
                <a:off x="10237099" y="4221718"/>
                <a:ext cx="249926" cy="112180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 flipH="1">
                <a:off x="11035623" y="4221718"/>
                <a:ext cx="249926" cy="112180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0272331" y="935054"/>
              <a:ext cx="8707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 smtClean="0"/>
                <a:t>变量</a:t>
              </a:r>
              <a:r>
                <a:rPr lang="en-US" altLang="zh-CN" sz="1100" b="1" dirty="0" smtClean="0"/>
                <a:t>weight</a:t>
              </a:r>
              <a:endParaRPr lang="zh-CN" altLang="en-US" sz="1100" b="1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1164459" y="950204"/>
              <a:ext cx="9108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/>
                <a:t>NULL</a:t>
              </a:r>
              <a:r>
                <a:rPr lang="zh-CN" altLang="en-US" sz="1100" b="1" dirty="0" smtClean="0"/>
                <a:t>（无）</a:t>
              </a:r>
              <a:endParaRPr lang="zh-CN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70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726</Words>
  <Application>Microsoft Office PowerPoint</Application>
  <PresentationFormat>宽屏</PresentationFormat>
  <Paragraphs>208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Gungsuh</vt:lpstr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edison qian</dc:creator>
  <cp:lastModifiedBy>edison qian</cp:lastModifiedBy>
  <cp:revision>74</cp:revision>
  <dcterms:created xsi:type="dcterms:W3CDTF">2014-09-26T07:37:59Z</dcterms:created>
  <dcterms:modified xsi:type="dcterms:W3CDTF">2014-09-26T13:54:06Z</dcterms:modified>
</cp:coreProperties>
</file>