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7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1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6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2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5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87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38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A8C4-E1C4-4E7A-B5CF-C0CF1354869B}" type="datetimeFigureOut">
              <a:rPr lang="zh-CN" altLang="en-US" smtClean="0"/>
              <a:t>2014/9/25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8F05-3288-45B4-8F9D-B0344D4EBE7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-56608" y="6600825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开饭啦 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2014/9/25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9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41633" y="3940330"/>
            <a:ext cx="2550694" cy="2627037"/>
            <a:chOff x="5799221" y="2574757"/>
            <a:chExt cx="2550694" cy="2627037"/>
          </a:xfrm>
        </p:grpSpPr>
        <p:sp>
          <p:nvSpPr>
            <p:cNvPr id="6" name="矩形 5"/>
            <p:cNvSpPr/>
            <p:nvPr/>
          </p:nvSpPr>
          <p:spPr>
            <a:xfrm>
              <a:off x="5799221" y="2574757"/>
              <a:ext cx="1275347" cy="1275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074568" y="2574757"/>
              <a:ext cx="1275347" cy="127534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52411" y="391779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/>
                <a:t>0</a:t>
              </a:r>
              <a:endParaRPr lang="zh-CN" altLang="en-US" sz="36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502889" y="3917797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/>
                <a:t>1</a:t>
              </a:r>
              <a:endParaRPr lang="zh-CN" altLang="en-US" sz="36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27901" y="455546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/>
                <a:t>低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378379" y="455546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dirty="0" smtClean="0"/>
                <a:t>高</a:t>
              </a:r>
              <a:endParaRPr lang="zh-CN" altLang="en-US" sz="36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8325" y="0"/>
            <a:ext cx="3734311" cy="3760749"/>
            <a:chOff x="946483" y="262400"/>
            <a:chExt cx="3734311" cy="376074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483" y="369945"/>
              <a:ext cx="3157310" cy="3653204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70510" y="262400"/>
              <a:ext cx="3610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计算机</a:t>
              </a:r>
              <a:r>
                <a:rPr lang="zh-CN" altLang="en-US" sz="2800" b="1" dirty="0"/>
                <a:t>（</a:t>
              </a:r>
              <a:r>
                <a:rPr lang="zh-CN" altLang="en-US" sz="2800" b="1" dirty="0" smtClean="0"/>
                <a:t>软件</a:t>
              </a:r>
              <a:r>
                <a:rPr lang="en-US" altLang="zh-CN" sz="2800" b="1" dirty="0" smtClean="0"/>
                <a:t>+</a:t>
              </a:r>
              <a:r>
                <a:rPr lang="zh-CN" altLang="en-US" sz="2800" b="1" dirty="0" smtClean="0"/>
                <a:t>硬件）</a:t>
              </a:r>
              <a:endParaRPr lang="zh-CN" altLang="en-US" sz="2800" b="1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972636" y="4101136"/>
            <a:ext cx="84802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总结一句话：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计算机就是在不停地判断传递给它的电压是高是低。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这就是计算机的</a:t>
            </a:r>
            <a:r>
              <a:rPr lang="zh-CN" altLang="en-US" sz="2800" b="1" dirty="0" smtClean="0"/>
              <a:t>思考内容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高还是低？高还是低？高还是低？</a:t>
            </a:r>
            <a:endParaRPr lang="zh-CN" altLang="en-US" sz="2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103793" y="369945"/>
            <a:ext cx="7410428" cy="3653204"/>
            <a:chOff x="4103793" y="369945"/>
            <a:chExt cx="7410428" cy="3653204"/>
          </a:xfrm>
        </p:grpSpPr>
        <p:sp>
          <p:nvSpPr>
            <p:cNvPr id="16" name="矩形 15"/>
            <p:cNvSpPr/>
            <p:nvPr/>
          </p:nvSpPr>
          <p:spPr>
            <a:xfrm>
              <a:off x="4103793" y="369945"/>
              <a:ext cx="7410428" cy="3653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932945" y="524010"/>
              <a:ext cx="6581276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计算机</a:t>
              </a:r>
              <a:r>
                <a:rPr lang="zh-CN" altLang="en-US" sz="2400" dirty="0" smtClean="0"/>
                <a:t>：具有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计算能力</a:t>
              </a:r>
              <a:r>
                <a:rPr lang="zh-CN" altLang="en-US" sz="2400" dirty="0" smtClean="0"/>
                <a:t>的机器</a:t>
              </a:r>
              <a:endParaRPr lang="en-US" altLang="zh-CN" sz="24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2400" b="1" dirty="0" smtClean="0"/>
                <a:t>计算能力：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二进制（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0/1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）运算</a:t>
              </a:r>
              <a:r>
                <a:rPr lang="zh-CN" altLang="en-US" sz="2400" dirty="0" smtClean="0"/>
                <a:t>的能力</a:t>
              </a:r>
              <a:endParaRPr lang="en-US" altLang="zh-CN" sz="2400" dirty="0" smtClean="0"/>
            </a:p>
            <a:p>
              <a:pPr>
                <a:lnSpc>
                  <a:spcPct val="200000"/>
                </a:lnSpc>
              </a:pPr>
              <a:r>
                <a:rPr lang="zh-CN" altLang="en-US" sz="2400" b="1" dirty="0" smtClean="0"/>
                <a:t>二进制运算：</a:t>
              </a:r>
              <a:r>
                <a:rPr lang="zh-CN" altLang="en-US" sz="2400" dirty="0" smtClean="0"/>
                <a:t>判断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当前状态</a:t>
              </a:r>
              <a:r>
                <a:rPr lang="zh-CN" altLang="en-US" sz="2400" dirty="0" smtClean="0"/>
                <a:t>是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0</a:t>
              </a:r>
              <a:r>
                <a:rPr lang="zh-CN" altLang="en-US" sz="2400" b="1" dirty="0" smtClean="0">
                  <a:solidFill>
                    <a:srgbClr val="FF0000"/>
                  </a:solidFill>
                </a:rPr>
                <a:t>还是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1</a:t>
              </a:r>
            </a:p>
            <a:p>
              <a:pPr>
                <a:lnSpc>
                  <a:spcPct val="200000"/>
                </a:lnSpc>
              </a:pPr>
              <a:r>
                <a:rPr lang="zh-CN" altLang="en-US" sz="2400" b="1" dirty="0" smtClean="0"/>
                <a:t>当前状态：</a:t>
              </a:r>
              <a:r>
                <a:rPr lang="zh-CN" altLang="en-US" sz="2400" dirty="0" smtClean="0"/>
                <a:t>每一个时刻晶体管的电压</a:t>
              </a:r>
              <a:endParaRPr lang="en-US" altLang="zh-CN" sz="2400" dirty="0" smtClean="0"/>
            </a:p>
            <a:p>
              <a:pPr>
                <a:lnSpc>
                  <a:spcPct val="200000"/>
                </a:lnSpc>
              </a:pPr>
              <a:r>
                <a:rPr lang="en-US" altLang="zh-CN" sz="2400" b="1" dirty="0" smtClean="0"/>
                <a:t>0</a:t>
              </a:r>
              <a:r>
                <a:rPr lang="zh-CN" altLang="en-US" sz="2400" b="1" dirty="0" smtClean="0"/>
                <a:t>还是</a:t>
              </a:r>
              <a:r>
                <a:rPr lang="en-US" altLang="zh-CN" sz="2400" b="1" dirty="0" smtClean="0"/>
                <a:t>1</a:t>
              </a:r>
              <a:r>
                <a:rPr lang="zh-CN" altLang="en-US" sz="2400" b="1" dirty="0" smtClean="0"/>
                <a:t>：</a:t>
              </a:r>
              <a:r>
                <a:rPr lang="zh-CN" altLang="en-US" sz="2400" dirty="0" smtClean="0"/>
                <a:t>电压高还是低</a:t>
              </a:r>
              <a:endParaRPr lang="zh-CN" altLang="en-US" sz="2400" dirty="0"/>
            </a:p>
          </p:txBody>
        </p:sp>
        <p:sp>
          <p:nvSpPr>
            <p:cNvPr id="15" name="下箭头 14"/>
            <p:cNvSpPr/>
            <p:nvPr/>
          </p:nvSpPr>
          <p:spPr>
            <a:xfrm>
              <a:off x="4463716" y="785620"/>
              <a:ext cx="324852" cy="2643380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82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4975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 </a:t>
            </a:r>
            <a:r>
              <a:rPr lang="zh-CN" altLang="en-US" dirty="0" smtClean="0"/>
              <a:t>键盘</a:t>
            </a:r>
            <a:r>
              <a:rPr lang="en-US" altLang="zh-CN" dirty="0" smtClean="0"/>
              <a:t>【Ctrl+ </a:t>
            </a:r>
            <a:r>
              <a:rPr lang="en-US" altLang="zh-CN" dirty="0" err="1" smtClean="0"/>
              <a:t>Alt+T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，打开终端（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输入指令：</a:t>
            </a:r>
            <a:r>
              <a:rPr lang="en-US" altLang="zh-CN" sz="2400" b="1" dirty="0" smtClean="0"/>
              <a:t>tar </a:t>
            </a:r>
            <a:r>
              <a:rPr lang="en-US" altLang="zh-CN" sz="2400" b="1" dirty="0" err="1" smtClean="0"/>
              <a:t>xvfz</a:t>
            </a:r>
            <a:r>
              <a:rPr lang="en-US" altLang="zh-CN" sz="2400" b="1" dirty="0" smtClean="0"/>
              <a:t> debug.tar.gz</a:t>
            </a:r>
            <a:r>
              <a:rPr lang="zh-CN" altLang="en-US" sz="2400" b="1" dirty="0" smtClean="0"/>
              <a:t>  回车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445" y="1790214"/>
            <a:ext cx="7069555" cy="501333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601" y="369332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配置开发环境（终端 </a:t>
            </a:r>
            <a:r>
              <a:rPr lang="en-US" altLang="zh-CN" sz="2800" b="1" dirty="0" smtClean="0"/>
              <a:t>+ </a:t>
            </a:r>
            <a:r>
              <a:rPr lang="zh-CN" altLang="en-US" sz="2800" b="1" dirty="0" smtClean="0"/>
              <a:t>编译命令</a:t>
            </a:r>
            <a:r>
              <a:rPr lang="en-US" altLang="zh-CN" sz="2800" b="1" dirty="0" smtClean="0"/>
              <a:t>debug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39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428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C. </a:t>
            </a:r>
            <a:r>
              <a:rPr lang="zh-CN" altLang="en-US" dirty="0" smtClean="0"/>
              <a:t>继续输入指令：</a:t>
            </a:r>
            <a:r>
              <a:rPr lang="en-US" altLang="zh-CN" sz="2400" b="1" dirty="0"/>
              <a:t>cd d</a:t>
            </a:r>
            <a:r>
              <a:rPr lang="en-US" altLang="zh-CN" sz="2400" b="1" dirty="0" smtClean="0"/>
              <a:t>ebug/   </a:t>
            </a:r>
            <a:r>
              <a:rPr lang="zh-CN" altLang="en-US" sz="2400" b="1" dirty="0" smtClean="0"/>
              <a:t> 回车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1" y="1672213"/>
            <a:ext cx="7502942" cy="503863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601" y="369332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配置开发环境（终端 </a:t>
            </a:r>
            <a:r>
              <a:rPr lang="en-US" altLang="zh-CN" sz="2800" b="1" dirty="0" smtClean="0"/>
              <a:t>+ </a:t>
            </a:r>
            <a:r>
              <a:rPr lang="zh-CN" altLang="en-US" sz="2800" b="1" dirty="0" smtClean="0"/>
              <a:t>编译命令</a:t>
            </a:r>
            <a:r>
              <a:rPr lang="en-US" altLang="zh-CN" sz="2800" b="1" dirty="0" smtClean="0"/>
              <a:t>debug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66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435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D. </a:t>
            </a:r>
            <a:r>
              <a:rPr lang="zh-CN" altLang="en-US" dirty="0" smtClean="0"/>
              <a:t>继续输入指令：</a:t>
            </a:r>
            <a:r>
              <a:rPr lang="en-US" altLang="zh-CN" sz="2400" b="1" dirty="0" smtClean="0"/>
              <a:t>./configure   </a:t>
            </a:r>
            <a:r>
              <a:rPr lang="zh-CN" altLang="en-US" sz="2400" b="1" dirty="0" smtClean="0"/>
              <a:t> 回车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21" y="1672213"/>
            <a:ext cx="7469137" cy="50524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8601" y="369332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配置开发环境（终端 </a:t>
            </a:r>
            <a:r>
              <a:rPr lang="en-US" altLang="zh-CN" sz="2800" b="1" dirty="0" smtClean="0"/>
              <a:t>+ </a:t>
            </a:r>
            <a:r>
              <a:rPr lang="zh-CN" altLang="en-US" sz="2800" b="1" dirty="0" smtClean="0"/>
              <a:t>编译命令</a:t>
            </a:r>
            <a:r>
              <a:rPr lang="en-US" altLang="zh-CN" sz="2800" b="1" dirty="0" smtClean="0"/>
              <a:t>debug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894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1" y="369332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配置开发环境（终端 </a:t>
            </a:r>
            <a:r>
              <a:rPr lang="en-US" altLang="zh-CN" sz="2800" b="1" dirty="0" smtClean="0"/>
              <a:t>+ </a:t>
            </a:r>
            <a:r>
              <a:rPr lang="zh-CN" altLang="en-US" sz="2800" b="1" dirty="0" smtClean="0"/>
              <a:t>编译命令</a:t>
            </a:r>
            <a:r>
              <a:rPr lang="en-US" altLang="zh-CN" sz="2800" b="1" dirty="0" smtClean="0"/>
              <a:t>debug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4575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E. </a:t>
            </a:r>
            <a:r>
              <a:rPr lang="zh-CN" altLang="en-US" dirty="0" smtClean="0"/>
              <a:t>配置完成，输入指令：</a:t>
            </a:r>
            <a:r>
              <a:rPr lang="en-US" altLang="zh-CN" sz="2400" b="1" dirty="0"/>
              <a:t>exit</a:t>
            </a:r>
            <a:r>
              <a:rPr lang="zh-CN" altLang="en-US" dirty="0" smtClean="0"/>
              <a:t>，关闭终端。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672213"/>
            <a:ext cx="7308182" cy="48434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26236" y="416551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出现这个即表示成功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6400" y="3657600"/>
            <a:ext cx="3213366" cy="3489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1" y="369332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编写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程序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841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zh-CN" altLang="en-US" dirty="0" smtClean="0"/>
              <a:t>重启终端，输入指令：</a:t>
            </a:r>
            <a:r>
              <a:rPr lang="en-US" altLang="zh-CN" sz="2400" b="1" dirty="0" err="1"/>
              <a:t>gedit</a:t>
            </a:r>
            <a:r>
              <a:rPr lang="en-US" altLang="zh-CN" sz="2400" b="1" dirty="0"/>
              <a:t> </a:t>
            </a:r>
            <a:r>
              <a:rPr lang="en-US" altLang="zh-CN" sz="2400" b="1" dirty="0" err="1" smtClean="0"/>
              <a:t>test.c</a:t>
            </a:r>
            <a:r>
              <a:rPr lang="zh-CN" altLang="en-US" dirty="0"/>
              <a:t>，打开文本编辑器</a:t>
            </a:r>
            <a:r>
              <a:rPr lang="en-US" altLang="zh-CN" dirty="0" err="1" smtClean="0"/>
              <a:t>gedit</a:t>
            </a:r>
            <a:r>
              <a:rPr lang="zh-CN" altLang="en-US" dirty="0" smtClean="0"/>
              <a:t>，将终端最小化。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74" y="1574770"/>
            <a:ext cx="7048249" cy="51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1" y="369332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编写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程序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344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B. </a:t>
            </a:r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程序：</a:t>
            </a:r>
            <a:r>
              <a:rPr lang="en-US" altLang="zh-CN" dirty="0" err="1" smtClean="0"/>
              <a:t>HelloWorld</a:t>
            </a:r>
            <a:r>
              <a:rPr lang="zh-CN" altLang="en-US" dirty="0" smtClean="0"/>
              <a:t>，保存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1552575"/>
            <a:ext cx="66008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1" y="369332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编写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程序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8261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. </a:t>
            </a:r>
            <a:r>
              <a:rPr lang="zh-CN" altLang="en-US" dirty="0" smtClean="0"/>
              <a:t>重启新终端，输入命令：</a:t>
            </a:r>
            <a:r>
              <a:rPr lang="en-US" altLang="zh-CN" sz="2400" b="1" dirty="0"/>
              <a:t>debug </a:t>
            </a:r>
            <a:r>
              <a:rPr lang="en-US" altLang="zh-CN" sz="2400" b="1" dirty="0" err="1"/>
              <a:t>test.c</a:t>
            </a:r>
            <a:r>
              <a:rPr lang="zh-CN" altLang="en-US" dirty="0" smtClean="0"/>
              <a:t>，编译</a:t>
            </a:r>
            <a:r>
              <a:rPr lang="en-US" altLang="zh-CN" dirty="0" err="1" smtClean="0"/>
              <a:t>test.c</a:t>
            </a:r>
            <a:r>
              <a:rPr lang="zh-CN" altLang="en-US" dirty="0" smtClean="0"/>
              <a:t>代码文件，并执行程序。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2" y="1672213"/>
            <a:ext cx="7411453" cy="51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9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1" y="369332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编写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程序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181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D. </a:t>
            </a:r>
            <a:r>
              <a:rPr lang="zh-CN" altLang="en-US" dirty="0" smtClean="0"/>
              <a:t>得到程序结果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2" y="1420882"/>
            <a:ext cx="7933824" cy="52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30713" y="290578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下一次，</a:t>
            </a:r>
            <a:r>
              <a:rPr lang="zh-CN" altLang="en-US" sz="2800" b="1" smtClean="0"/>
              <a:t>编写数据结构程序。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65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9"/>
          <a:stretch/>
        </p:blipFill>
        <p:spPr>
          <a:xfrm>
            <a:off x="0" y="1785870"/>
            <a:ext cx="5694827" cy="448258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5814" y="409073"/>
            <a:ext cx="3587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是什么在思考高还是低？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一堆机器（硬件）</a:t>
            </a:r>
            <a:endParaRPr lang="zh-CN" altLang="en-US" sz="2400" b="1" dirty="0"/>
          </a:p>
        </p:txBody>
      </p:sp>
      <p:sp>
        <p:nvSpPr>
          <p:cNvPr id="8" name="下箭头 7"/>
          <p:cNvSpPr/>
          <p:nvPr/>
        </p:nvSpPr>
        <p:spPr>
          <a:xfrm>
            <a:off x="2406316" y="1240070"/>
            <a:ext cx="493295" cy="42028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63" y="1436828"/>
            <a:ext cx="4797470" cy="38586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97042" y="3705726"/>
            <a:ext cx="3140242" cy="2138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513221" y="1450214"/>
            <a:ext cx="3140242" cy="2267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37284" y="5295438"/>
            <a:ext cx="3116179" cy="5483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906126" y="409073"/>
            <a:ext cx="476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/>
              <a:t>计算机主板</a:t>
            </a:r>
            <a:endParaRPr lang="en-US" altLang="zh-CN" sz="2400" b="1" dirty="0"/>
          </a:p>
          <a:p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这堆机器（硬件）的控制器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9637295" y="2241224"/>
            <a:ext cx="1455821" cy="16020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08671" y="584382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判断是高还是低</a:t>
            </a:r>
            <a:endParaRPr lang="zh-CN" altLang="en-US" sz="3200" dirty="0"/>
          </a:p>
        </p:txBody>
      </p:sp>
      <p:cxnSp>
        <p:nvCxnSpPr>
          <p:cNvPr id="22" name="直接箭头连接符 21"/>
          <p:cNvCxnSpPr>
            <a:stCxn id="19" idx="2"/>
          </p:cNvCxnSpPr>
          <p:nvPr/>
        </p:nvCxnSpPr>
        <p:spPr>
          <a:xfrm flipH="1">
            <a:off x="9757611" y="3843271"/>
            <a:ext cx="607595" cy="1885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969102" y="2784250"/>
            <a:ext cx="792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CPU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4694" y="252664"/>
            <a:ext cx="10084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如何告诉计算机（硬件）该思考是高和低？还是高高低低？还是高低低？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即：让计算机（硬件）去思考特定的电压状态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计算机操作系统（软件）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34916" y="2293072"/>
            <a:ext cx="11239463" cy="4265500"/>
            <a:chOff x="334916" y="2016339"/>
            <a:chExt cx="11239463" cy="426550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5" r="5042"/>
            <a:stretch/>
          </p:blipFill>
          <p:spPr>
            <a:xfrm>
              <a:off x="8506327" y="2707106"/>
              <a:ext cx="3068052" cy="176864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063" y="2686413"/>
              <a:ext cx="2813420" cy="178933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00" r="9675" b="24469"/>
            <a:stretch/>
          </p:blipFill>
          <p:spPr>
            <a:xfrm>
              <a:off x="742022" y="2686413"/>
              <a:ext cx="2348126" cy="199432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1431758" y="4920915"/>
              <a:ext cx="8611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Linux</a:t>
              </a:r>
              <a:endParaRPr lang="zh-CN" altLang="en-US" sz="2400" b="1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96063" y="4920914"/>
              <a:ext cx="3088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Apple Macintosh(Mac)</a:t>
              </a:r>
              <a:endParaRPr lang="zh-CN" altLang="en-US" sz="2400" b="1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468852" y="4920913"/>
              <a:ext cx="1384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/>
                <a:t>Windows</a:t>
              </a:r>
              <a:endParaRPr lang="zh-CN" altLang="en-US" sz="24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052535" y="5820174"/>
              <a:ext cx="30989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还有其他操作系统</a:t>
              </a:r>
              <a:r>
                <a:rPr lang="en-US" altLang="zh-CN" sz="2400" b="1" dirty="0" smtClean="0"/>
                <a:t>……</a:t>
              </a:r>
              <a:endParaRPr lang="zh-CN" altLang="en-US" sz="2400" b="1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4916" y="2016339"/>
              <a:ext cx="2969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/>
                <a:t>主流三大操作系统：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1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82768" y="181040"/>
            <a:ext cx="9095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让计算机解决我们人类的问题（任务）：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必须将人类的问题（任务）转换为一串高低电压的组合信号。</a:t>
            </a:r>
            <a:endParaRPr lang="zh-CN" altLang="en-US" sz="2400" b="1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429739" y="5195291"/>
            <a:ext cx="9649869" cy="1193479"/>
            <a:chOff x="1429739" y="5062942"/>
            <a:chExt cx="9649869" cy="1193479"/>
          </a:xfrm>
        </p:grpSpPr>
        <p:sp>
          <p:nvSpPr>
            <p:cNvPr id="30" name="矩形 29"/>
            <p:cNvSpPr/>
            <p:nvPr/>
          </p:nvSpPr>
          <p:spPr>
            <a:xfrm>
              <a:off x="9274871" y="5302890"/>
              <a:ext cx="1804737" cy="90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330339" y="5354496"/>
              <a:ext cx="1804737" cy="90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29739" y="5354496"/>
              <a:ext cx="1804737" cy="901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311458" y="5442403"/>
              <a:ext cx="1731564" cy="58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人类的问题</a:t>
              </a:r>
              <a:endParaRPr lang="zh-CN" altLang="en-US" sz="24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83300" y="5462299"/>
              <a:ext cx="803425" cy="58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程序</a:t>
              </a:r>
              <a:endParaRPr lang="zh-CN" altLang="en-US" sz="2400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4378" y="5502032"/>
              <a:ext cx="1422184" cy="58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 smtClean="0"/>
                <a:t>电压信号</a:t>
              </a:r>
              <a:endParaRPr lang="zh-CN" altLang="en-US" sz="2400" b="1" dirty="0"/>
            </a:p>
          </p:txBody>
        </p:sp>
        <p:sp>
          <p:nvSpPr>
            <p:cNvPr id="24" name="左右箭头 23"/>
            <p:cNvSpPr/>
            <p:nvPr/>
          </p:nvSpPr>
          <p:spPr>
            <a:xfrm>
              <a:off x="7280045" y="5589616"/>
              <a:ext cx="1784157" cy="406197"/>
            </a:xfrm>
            <a:prstGeom prst="left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右箭头 24"/>
            <p:cNvSpPr/>
            <p:nvPr/>
          </p:nvSpPr>
          <p:spPr>
            <a:xfrm>
              <a:off x="3479659" y="5589049"/>
              <a:ext cx="1784157" cy="406197"/>
            </a:xfrm>
            <a:prstGeom prst="left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770410" y="5063509"/>
              <a:ext cx="803425" cy="58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编程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021205" y="5062942"/>
              <a:ext cx="803425" cy="583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编译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9176" y="1629769"/>
            <a:ext cx="11335835" cy="3381886"/>
            <a:chOff x="479176" y="1738057"/>
            <a:chExt cx="11335835" cy="3381886"/>
          </a:xfrm>
        </p:grpSpPr>
        <p:grpSp>
          <p:nvGrpSpPr>
            <p:cNvPr id="18" name="组合 17"/>
            <p:cNvGrpSpPr/>
            <p:nvPr/>
          </p:nvGrpSpPr>
          <p:grpSpPr>
            <a:xfrm>
              <a:off x="729030" y="1738057"/>
              <a:ext cx="10313992" cy="3381886"/>
              <a:chOff x="476366" y="1615684"/>
              <a:chExt cx="10313992" cy="338188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9"/>
              <a:stretch/>
            </p:blipFill>
            <p:spPr>
              <a:xfrm>
                <a:off x="476366" y="1868378"/>
                <a:ext cx="2903500" cy="2285438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00" r="9675" b="24469"/>
              <a:stretch/>
            </p:blipFill>
            <p:spPr>
              <a:xfrm>
                <a:off x="4858286" y="1907675"/>
                <a:ext cx="2348126" cy="1994320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684832" y="1615684"/>
                <a:ext cx="2105526" cy="2790825"/>
              </a:xfrm>
              <a:prstGeom prst="rect">
                <a:avLst/>
              </a:prstGeom>
            </p:spPr>
          </p:pic>
          <p:sp>
            <p:nvSpPr>
              <p:cNvPr id="7" name="下箭头 6"/>
              <p:cNvSpPr/>
              <p:nvPr/>
            </p:nvSpPr>
            <p:spPr>
              <a:xfrm rot="5400000">
                <a:off x="7759132" y="2069432"/>
                <a:ext cx="372979" cy="830179"/>
              </a:xfrm>
              <a:prstGeom prst="down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下箭头 7"/>
              <p:cNvSpPr/>
              <p:nvPr/>
            </p:nvSpPr>
            <p:spPr>
              <a:xfrm rot="5400000">
                <a:off x="3932586" y="2069431"/>
                <a:ext cx="372979" cy="830179"/>
              </a:xfrm>
              <a:prstGeom prst="down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下箭头 8"/>
              <p:cNvSpPr/>
              <p:nvPr/>
            </p:nvSpPr>
            <p:spPr>
              <a:xfrm rot="16200000">
                <a:off x="3932585" y="3013910"/>
                <a:ext cx="372979" cy="830179"/>
              </a:xfrm>
              <a:prstGeom prst="down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下箭头 9"/>
              <p:cNvSpPr/>
              <p:nvPr/>
            </p:nvSpPr>
            <p:spPr>
              <a:xfrm rot="16200000">
                <a:off x="7759132" y="3013910"/>
                <a:ext cx="372979" cy="830179"/>
              </a:xfrm>
              <a:prstGeom prst="downArrow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424627" y="4535905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操作系统</a:t>
                </a:r>
                <a:endParaRPr lang="zh-CN" altLang="en-US" sz="2400" b="1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335882" y="4535905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用户</a:t>
                </a:r>
                <a:endParaRPr lang="zh-CN" altLang="en-US" sz="2400" b="1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2334" y="4535905"/>
                <a:ext cx="1731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计算机硬件</a:t>
                </a:r>
                <a:endParaRPr lang="zh-CN" altLang="en-US" sz="2400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586128" y="1855963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程序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436102" y="1782193"/>
                <a:ext cx="1422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电压信号</a:t>
                </a:r>
                <a:endParaRPr lang="zh-CN" altLang="en-US" sz="2400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7983" y="3674829"/>
                <a:ext cx="14221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 smtClean="0"/>
                  <a:t>电压信号</a:t>
                </a:r>
                <a:endParaRPr lang="en-US" altLang="zh-CN" sz="2400" b="1" dirty="0" smtClean="0"/>
              </a:p>
              <a:p>
                <a:pPr algn="ctr"/>
                <a:r>
                  <a:rPr lang="zh-CN" altLang="en-US" sz="2400" b="1" dirty="0" smtClean="0"/>
                  <a:t>（</a:t>
                </a:r>
                <a:r>
                  <a:rPr lang="en-US" altLang="zh-CN" sz="2400" b="1" dirty="0" smtClean="0"/>
                  <a:t>0/1</a:t>
                </a:r>
                <a:r>
                  <a:rPr lang="zh-CN" altLang="en-US" sz="2400" b="1" dirty="0" smtClean="0"/>
                  <a:t>）</a:t>
                </a:r>
                <a:endParaRPr lang="zh-CN" altLang="en-US" sz="2400" b="1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202371" y="3620685"/>
                <a:ext cx="14221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400" b="1" dirty="0" smtClean="0"/>
                  <a:t>结果</a:t>
                </a:r>
                <a:endParaRPr lang="en-US" altLang="zh-CN" sz="2400" b="1" dirty="0" smtClean="0"/>
              </a:p>
              <a:p>
                <a:pPr algn="ctr"/>
                <a:r>
                  <a:rPr lang="zh-CN" altLang="en-US" sz="2400" b="1" dirty="0" smtClean="0"/>
                  <a:t>（文字）</a:t>
                </a:r>
                <a:endParaRPr lang="zh-CN" altLang="en-US" sz="2400" b="1" dirty="0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482768" y="4574055"/>
              <a:ext cx="113322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79176" y="5119943"/>
              <a:ext cx="113322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7387761" y="5166505"/>
            <a:ext cx="1622787" cy="742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1669" y="1756610"/>
            <a:ext cx="9953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 smtClean="0"/>
              <a:t>编程</a:t>
            </a:r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用一种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逻辑顺序</a:t>
            </a:r>
            <a:r>
              <a:rPr lang="zh-CN" altLang="en-US" sz="3200" b="1" dirty="0" smtClean="0"/>
              <a:t>来描述人类的问题（任务），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而不是用电压！</a:t>
            </a:r>
          </a:p>
        </p:txBody>
      </p:sp>
    </p:spTree>
    <p:extLst>
      <p:ext uri="{BB962C8B-B14F-4D97-AF65-F5344CB8AC3E}">
        <p14:creationId xmlns:p14="http://schemas.microsoft.com/office/powerpoint/2010/main" val="17359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1669" y="1756610"/>
            <a:ext cx="9953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 smtClean="0"/>
              <a:t>编程语言</a:t>
            </a:r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</a:rPr>
              <a:t>逻辑顺序</a:t>
            </a:r>
            <a:r>
              <a:rPr lang="zh-CN" altLang="en-US" sz="3200" b="1" dirty="0" smtClean="0"/>
              <a:t>的语言表达方式</a:t>
            </a:r>
            <a:endParaRPr lang="en-US" altLang="zh-CN" sz="3200" b="1" dirty="0" smtClean="0"/>
          </a:p>
          <a:p>
            <a:pPr>
              <a:lnSpc>
                <a:spcPct val="150000"/>
              </a:lnSpc>
            </a:pPr>
            <a:r>
              <a:rPr lang="zh-CN" altLang="en-US" sz="3200" b="1" dirty="0" smtClean="0"/>
              <a:t>如</a:t>
            </a:r>
            <a:r>
              <a:rPr lang="en-US" altLang="zh-CN" sz="3200" b="1" dirty="0" smtClean="0"/>
              <a:t>C</a:t>
            </a:r>
            <a:r>
              <a:rPr lang="zh-CN" altLang="en-US" sz="3200" b="1" dirty="0" smtClean="0"/>
              <a:t>语言，还有很多</a:t>
            </a:r>
            <a:r>
              <a:rPr lang="en-US" altLang="zh-CN" sz="3200" b="1" dirty="0" smtClean="0"/>
              <a:t>……</a:t>
            </a:r>
            <a:endParaRPr lang="zh-CN" alt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6318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7200" y="481263"/>
            <a:ext cx="9201558" cy="1834413"/>
            <a:chOff x="457200" y="481263"/>
            <a:chExt cx="9201558" cy="1834413"/>
          </a:xfrm>
        </p:grpSpPr>
        <p:sp>
          <p:nvSpPr>
            <p:cNvPr id="4" name="文本框 3"/>
            <p:cNvSpPr txBox="1"/>
            <p:nvPr/>
          </p:nvSpPr>
          <p:spPr>
            <a:xfrm>
              <a:off x="457200" y="481263"/>
              <a:ext cx="79159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/>
                <a:t>现代计算机操作系统，基本都由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C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语言</a:t>
              </a:r>
              <a:r>
                <a:rPr lang="zh-CN" altLang="en-US" sz="2800" b="1" dirty="0" smtClean="0"/>
                <a:t>编写实现。</a:t>
              </a:r>
              <a:endParaRPr lang="zh-CN" altLang="en-US" sz="2800" b="1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57200" y="1004483"/>
              <a:ext cx="9201558" cy="1311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但是，现代操作系统支持其他语言来描述这种</a:t>
              </a:r>
              <a:r>
                <a:rPr lang="zh-CN" altLang="en-US" sz="2800" b="1" dirty="0" smtClean="0">
                  <a:solidFill>
                    <a:srgbClr val="FF0000"/>
                  </a:solidFill>
                </a:rPr>
                <a:t>逻辑顺序</a:t>
              </a:r>
              <a:r>
                <a:rPr lang="zh-CN" altLang="en-US" sz="2800" b="1" dirty="0" smtClean="0"/>
                <a:t>。</a:t>
              </a:r>
              <a:endParaRPr lang="en-US" altLang="zh-CN" sz="2800" b="1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800" b="1" dirty="0" smtClean="0"/>
                <a:t>如</a:t>
              </a:r>
              <a:r>
                <a:rPr lang="en-US" altLang="zh-CN" sz="2800" b="1" dirty="0" smtClean="0"/>
                <a:t>C++</a:t>
              </a:r>
              <a:r>
                <a:rPr lang="zh-CN" altLang="en-US" sz="2800" b="1" dirty="0" smtClean="0"/>
                <a:t>、</a:t>
              </a:r>
              <a:r>
                <a:rPr lang="en-US" altLang="zh-CN" sz="2800" b="1" dirty="0" smtClean="0"/>
                <a:t>C#</a:t>
              </a:r>
              <a:r>
                <a:rPr lang="zh-CN" altLang="en-US" sz="2800" b="1" dirty="0" smtClean="0"/>
                <a:t>、</a:t>
              </a:r>
              <a:r>
                <a:rPr lang="en-US" altLang="zh-CN" sz="2800" b="1" dirty="0" smtClean="0"/>
                <a:t>Java</a:t>
              </a:r>
              <a:r>
                <a:rPr lang="zh-CN" altLang="en-US" sz="2800" b="1" dirty="0" smtClean="0"/>
                <a:t>、</a:t>
              </a:r>
              <a:r>
                <a:rPr lang="en-US" altLang="zh-CN" sz="2800" b="1" dirty="0" smtClean="0"/>
                <a:t>Python</a:t>
              </a:r>
              <a:r>
                <a:rPr lang="zh-CN" altLang="en-US" sz="2800" b="1" dirty="0" smtClean="0"/>
                <a:t>等等</a:t>
              </a:r>
              <a:endParaRPr lang="zh-CN" altLang="en-US" sz="2800" b="1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896"/>
            <a:ext cx="2438400" cy="243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50" y="2884769"/>
            <a:ext cx="1751381" cy="20639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20" y="3059447"/>
            <a:ext cx="2710060" cy="2710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346" y="3059447"/>
            <a:ext cx="1943438" cy="18892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17" y="3238747"/>
            <a:ext cx="2735903" cy="170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1" y="369332"/>
            <a:ext cx="6910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使用虚拟机</a:t>
            </a:r>
            <a:r>
              <a:rPr lang="en-US" altLang="zh-CN" sz="2800" b="1" dirty="0" smtClean="0"/>
              <a:t>VMware</a:t>
            </a:r>
            <a:r>
              <a:rPr lang="zh-CN" altLang="en-US" sz="2800" b="1" dirty="0" smtClean="0"/>
              <a:t>安装</a:t>
            </a:r>
            <a:r>
              <a:rPr lang="en-US" altLang="zh-CN" sz="2800" b="1" dirty="0" smtClean="0"/>
              <a:t>Ubuntu</a:t>
            </a:r>
            <a:r>
              <a:rPr lang="zh-CN" altLang="en-US" sz="2800" b="1" dirty="0" smtClean="0"/>
              <a:t>操作系统</a:t>
            </a:r>
            <a:endParaRPr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40" y="1034715"/>
            <a:ext cx="7692946" cy="57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4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263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开始用</a:t>
            </a:r>
            <a:r>
              <a:rPr lang="en-US" altLang="zh-CN" b="1" dirty="0" smtClean="0"/>
              <a:t>Ubuntu</a:t>
            </a:r>
            <a:r>
              <a:rPr lang="zh-CN" altLang="en-US" b="1" dirty="0" smtClean="0"/>
              <a:t>编写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程序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1263" y="1051550"/>
            <a:ext cx="878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A.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【Home Folder】</a:t>
            </a:r>
            <a:r>
              <a:rPr lang="zh-CN" altLang="en-US" dirty="0" smtClean="0"/>
              <a:t>，将压缩包</a:t>
            </a:r>
            <a:r>
              <a:rPr lang="en-US" altLang="zh-CN" dirty="0" smtClean="0"/>
              <a:t>【debug.tar.gz】</a:t>
            </a:r>
            <a:r>
              <a:rPr lang="zh-CN" altLang="en-US" dirty="0" smtClean="0"/>
              <a:t>拖动到虚拟机内，实现文件传递。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7406" y="1579880"/>
            <a:ext cx="7933472" cy="5116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3" y="1579880"/>
            <a:ext cx="3062038" cy="267928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311063" y="3429000"/>
            <a:ext cx="1203158" cy="312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5400000">
            <a:off x="8869295" y="2598821"/>
            <a:ext cx="397042" cy="197317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28601" y="369332"/>
            <a:ext cx="703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en-US" altLang="zh-CN" sz="2800" b="1" dirty="0" smtClean="0"/>
              <a:t>. </a:t>
            </a:r>
            <a:r>
              <a:rPr lang="zh-CN" altLang="en-US" sz="2800" b="1" dirty="0" smtClean="0"/>
              <a:t>配置开发环境（终端 </a:t>
            </a:r>
            <a:r>
              <a:rPr lang="en-US" altLang="zh-CN" sz="2800" b="1" dirty="0" smtClean="0"/>
              <a:t>+ </a:t>
            </a:r>
            <a:r>
              <a:rPr lang="zh-CN" altLang="en-US" sz="2800" b="1" dirty="0" smtClean="0"/>
              <a:t>编译命令</a:t>
            </a:r>
            <a:r>
              <a:rPr lang="en-US" altLang="zh-CN" sz="2800" b="1" dirty="0" smtClean="0"/>
              <a:t>debug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260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592</Words>
  <Application>Microsoft Office PowerPoint</Application>
  <PresentationFormat>宽屏</PresentationFormat>
  <Paragraphs>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Gungsuh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edison qian</dc:creator>
  <cp:lastModifiedBy>edison qian</cp:lastModifiedBy>
  <cp:revision>44</cp:revision>
  <dcterms:created xsi:type="dcterms:W3CDTF">2014-09-25T06:07:07Z</dcterms:created>
  <dcterms:modified xsi:type="dcterms:W3CDTF">2014-09-25T11:28:51Z</dcterms:modified>
</cp:coreProperties>
</file>