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60" r:id="rId3"/>
    <p:sldId id="257" r:id="rId4"/>
    <p:sldId id="258" r:id="rId5"/>
    <p:sldId id="259" r:id="rId6"/>
    <p:sldId id="261" r:id="rId7"/>
    <p:sldId id="289" r:id="rId8"/>
    <p:sldId id="262" r:id="rId9"/>
    <p:sldId id="271" r:id="rId10"/>
    <p:sldId id="264" r:id="rId11"/>
    <p:sldId id="263" r:id="rId12"/>
    <p:sldId id="267" r:id="rId13"/>
    <p:sldId id="300" r:id="rId14"/>
    <p:sldId id="269" r:id="rId15"/>
    <p:sldId id="270" r:id="rId16"/>
    <p:sldId id="272" r:id="rId17"/>
    <p:sldId id="265" r:id="rId18"/>
    <p:sldId id="273" r:id="rId19"/>
    <p:sldId id="268" r:id="rId20"/>
    <p:sldId id="274" r:id="rId21"/>
    <p:sldId id="288" r:id="rId22"/>
    <p:sldId id="275" r:id="rId23"/>
    <p:sldId id="276" r:id="rId24"/>
    <p:sldId id="280" r:id="rId25"/>
    <p:sldId id="279" r:id="rId26"/>
    <p:sldId id="281" r:id="rId27"/>
    <p:sldId id="298" r:id="rId28"/>
    <p:sldId id="278" r:id="rId29"/>
    <p:sldId id="282" r:id="rId30"/>
    <p:sldId id="277" r:id="rId31"/>
    <p:sldId id="283" r:id="rId32"/>
    <p:sldId id="286" r:id="rId33"/>
    <p:sldId id="285" r:id="rId34"/>
    <p:sldId id="284" r:id="rId35"/>
    <p:sldId id="287" r:id="rId36"/>
    <p:sldId id="290" r:id="rId37"/>
    <p:sldId id="307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297" r:id="rId46"/>
    <p:sldId id="299" r:id="rId47"/>
    <p:sldId id="301" r:id="rId48"/>
    <p:sldId id="303" r:id="rId49"/>
    <p:sldId id="304" r:id="rId50"/>
    <p:sldId id="306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4FC3F7"/>
    <a:srgbClr val="0277BD"/>
    <a:srgbClr val="424242"/>
    <a:srgbClr val="303030"/>
    <a:srgbClr val="0288D1"/>
    <a:srgbClr val="03A9F4"/>
    <a:srgbClr val="FF5722"/>
    <a:srgbClr val="B3E5FC"/>
    <a:srgbClr val="FF8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by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7163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321945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Debian</a:t>
            </a:r>
            <a:r>
              <a:rPr lang="en-US" sz="2800" dirty="0" smtClean="0"/>
              <a:t>/Ubuntu/WSL</a:t>
            </a:r>
          </a:p>
          <a:p>
            <a:endParaRPr lang="en-US" dirty="0"/>
          </a:p>
          <a:p>
            <a:r>
              <a:rPr lang="en-US" sz="2800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 err="1" smtClean="0"/>
              <a:t>macOS</a:t>
            </a:r>
            <a:endParaRPr lang="en-US" sz="2800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00" y="1657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sudo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apt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get install 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all</a:t>
            </a:r>
            <a:endParaRPr lang="de-DE" dirty="0">
              <a:solidFill>
                <a:srgbClr val="0277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Every </a:t>
            </a:r>
            <a:r>
              <a:rPr lang="en-US" dirty="0" smtClean="0">
                <a:solidFill>
                  <a:srgbClr val="FFFF00"/>
                </a:solidFill>
              </a:rPr>
              <a:t>directory can be managed by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Initializes/copies a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Now files can be added to the </a:t>
            </a:r>
            <a:r>
              <a:rPr lang="en-US" sz="2400" dirty="0" smtClean="0">
                <a:solidFill>
                  <a:srgbClr val="81D4FA"/>
                </a:solidFill>
              </a:rPr>
              <a:t>index</a:t>
            </a:r>
            <a:r>
              <a:rPr lang="en-US" sz="2400" dirty="0" smtClean="0"/>
              <a:t>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manages all files that were added to the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init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958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86200" y="1933128"/>
            <a:ext cx="48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84784" y="3895244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 branch (explained later)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060984" y="23431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hidden folder for </a:t>
            </a:r>
            <a:r>
              <a:rPr lang="en-US" dirty="0" err="1" smtClean="0">
                <a:solidFill>
                  <a:srgbClr val="FFFF00"/>
                </a:solidFill>
                <a:latin typeface="Bahnschrift Light" panose="020B0502040204020203" pitchFamily="34" charset="0"/>
              </a:rPr>
              <a:t>git</a:t>
            </a:r>
            <a:endParaRPr lang="en-US" dirty="0" smtClean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/>
          <p:nvPr/>
        </p:nvCxnSpPr>
        <p:spPr>
          <a:xfrm>
            <a:off x="4800600" y="3136464"/>
            <a:ext cx="1143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krümmte Verbindung 26"/>
          <p:cNvCxnSpPr>
            <a:endCxn id="24" idx="1"/>
          </p:cNvCxnSpPr>
          <p:nvPr/>
        </p:nvCxnSpPr>
        <p:spPr>
          <a:xfrm flipV="1">
            <a:off x="5943600" y="2666316"/>
            <a:ext cx="1117384" cy="47014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26"/>
          <p:cNvCxnSpPr>
            <a:endCxn id="6" idx="1"/>
          </p:cNvCxnSpPr>
          <p:nvPr/>
        </p:nvCxnSpPr>
        <p:spPr>
          <a:xfrm>
            <a:off x="6096000" y="3486150"/>
            <a:ext cx="888784" cy="73226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15600" y="2266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Copies an existing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URL specifies the location of the </a:t>
            </a:r>
            <a:r>
              <a:rPr lang="en-US" sz="2400" dirty="0" smtClean="0">
                <a:solidFill>
                  <a:srgbClr val="4FC3F7"/>
                </a:solidFill>
              </a:rPr>
              <a:t>remote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76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 smtClean="0">
                <a:solidFill>
                  <a:srgbClr val="81D4FA"/>
                </a:solidFill>
              </a:rPr>
              <a:t>initialization or cloning</a:t>
            </a:r>
            <a:r>
              <a:rPr lang="en-US" sz="2400" dirty="0" smtClean="0"/>
              <a:t>, work can be done on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Creating/updating/deleting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registers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in the current working directory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can then be  </a:t>
            </a:r>
            <a:r>
              <a:rPr lang="en-US" sz="2400" dirty="0" smtClean="0">
                <a:solidFill>
                  <a:srgbClr val="81D4FA"/>
                </a:solidFill>
              </a:rPr>
              <a:t>published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/>
              <a:t> ,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merge</a:t>
            </a:r>
            <a:r>
              <a:rPr lang="en-US" sz="2400" dirty="0" smtClean="0"/>
              <a:t> are elementary commands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dirty="0" smtClean="0"/>
              <a:t>tatus of the </a:t>
            </a:r>
            <a:r>
              <a:rPr lang="en-US" sz="4000" dirty="0"/>
              <a:t>r</a:t>
            </a:r>
            <a:r>
              <a:rPr lang="en-US" sz="4000" dirty="0" smtClean="0"/>
              <a:t>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Summary </a:t>
            </a:r>
            <a:r>
              <a:rPr lang="en-US" sz="2400" dirty="0" smtClean="0"/>
              <a:t>of changes since the last commit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>
                <a:solidFill>
                  <a:srgbClr val="81D4FA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deleted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changed</a:t>
            </a:r>
            <a:r>
              <a:rPr lang="en-US" sz="2400" dirty="0" smtClean="0"/>
              <a:t>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Tool to decide which changes should be included in the next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status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6766"/>
            <a:ext cx="6134100" cy="25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684307" y="2366467"/>
            <a:ext cx="247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Tracked, but modified</a:t>
            </a:r>
            <a:endParaRPr lang="de-DE" dirty="0" smtClean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04865" y="3021000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Not in the index yet</a:t>
            </a:r>
          </a:p>
        </p:txBody>
      </p: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status - result</a:t>
            </a:r>
            <a:endParaRPr lang="de-DE" sz="4000" dirty="0"/>
          </a:p>
        </p:txBody>
      </p:sp>
      <p:cxnSp>
        <p:nvCxnSpPr>
          <p:cNvPr id="25" name="Gekrümmte Verbindung 24"/>
          <p:cNvCxnSpPr>
            <a:endCxn id="20" idx="1"/>
          </p:cNvCxnSpPr>
          <p:nvPr/>
        </p:nvCxnSpPr>
        <p:spPr>
          <a:xfrm>
            <a:off x="2209800" y="3344165"/>
            <a:ext cx="409506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endCxn id="7" idx="1"/>
          </p:cNvCxnSpPr>
          <p:nvPr/>
        </p:nvCxnSpPr>
        <p:spPr>
          <a:xfrm flipV="1">
            <a:off x="3276600" y="2551133"/>
            <a:ext cx="3407707" cy="12195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Adding files to the </a:t>
            </a: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index is called staging.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60463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file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114800" y="3297019"/>
            <a:ext cx="27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of extension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&lt;extension&gt;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23666" y="418410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to the index</a:t>
            </a:r>
          </a:p>
        </p:txBody>
      </p:sp>
      <p:cxnSp>
        <p:nvCxnSpPr>
          <p:cNvPr id="33" name="Gekrümmte Verbindung 32"/>
          <p:cNvCxnSpPr>
            <a:stCxn id="15" idx="2"/>
          </p:cNvCxnSpPr>
          <p:nvPr/>
        </p:nvCxnSpPr>
        <p:spPr>
          <a:xfrm rot="16200000" flipH="1">
            <a:off x="5681003" y="1780515"/>
            <a:ext cx="842962" cy="901432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16" idx="2"/>
            <a:endCxn id="23" idx="1"/>
          </p:cNvCxnSpPr>
          <p:nvPr/>
        </p:nvCxnSpPr>
        <p:spPr>
          <a:xfrm rot="16200000" flipH="1">
            <a:off x="3181008" y="2686392"/>
            <a:ext cx="896035" cy="97155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17" idx="2"/>
            <a:endCxn id="43" idx="1"/>
          </p:cNvCxnSpPr>
          <p:nvPr/>
        </p:nvCxnSpPr>
        <p:spPr>
          <a:xfrm rot="16200000" flipH="1">
            <a:off x="1323585" y="3568693"/>
            <a:ext cx="752847" cy="847316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216936" y="1298972"/>
            <a:ext cx="286966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00200" y="2213372"/>
            <a:ext cx="3086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exstension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5300" y="3105150"/>
            <a:ext cx="1562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.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-1392"/>
          <a:stretch/>
        </p:blipFill>
        <p:spPr bwMode="auto">
          <a:xfrm>
            <a:off x="586576" y="1200150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717256" y="1123950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adding newfile.py</a:t>
            </a:r>
          </a:p>
        </p:txBody>
      </p:sp>
      <p:cxnSp>
        <p:nvCxnSpPr>
          <p:cNvPr id="8" name="Gekrümmte Verbindung 7"/>
          <p:cNvCxnSpPr/>
          <p:nvPr/>
        </p:nvCxnSpPr>
        <p:spPr>
          <a:xfrm>
            <a:off x="2667000" y="1447116"/>
            <a:ext cx="5050256" cy="1270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FF00"/>
            </a:solidFill>
            <a:prstDash val="solid"/>
            <a:round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2800" y="2527264"/>
            <a:ext cx="184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A new file in the commit appeared!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505200" y="2988929"/>
            <a:ext cx="365760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07656" y="3790950"/>
            <a:ext cx="20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I’m not new, but different</a:t>
            </a:r>
          </a:p>
        </p:txBody>
      </p:sp>
      <p:cxnSp>
        <p:nvCxnSpPr>
          <p:cNvPr id="21" name="Gekrümmte Verbindung 20"/>
          <p:cNvCxnSpPr/>
          <p:nvPr/>
        </p:nvCxnSpPr>
        <p:spPr>
          <a:xfrm>
            <a:off x="3810000" y="4114116"/>
            <a:ext cx="329765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Adding changes and status check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„A commit describes and adds a set of changes on resources to a repository.“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we’ll talk about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software development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Struggles and problems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how does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workflow (to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gud</a:t>
            </a:r>
            <a:r>
              <a:rPr lang="en-US" sz="2400" i="1" dirty="0"/>
              <a:t> </a:t>
            </a:r>
            <a:r>
              <a:rPr lang="de-DE" sz="1800" dirty="0"/>
              <a:t>( ͡° ͜ʖ ͡° </a:t>
            </a:r>
            <a:r>
              <a:rPr lang="de-DE" sz="1800" dirty="0" smtClean="0"/>
              <a:t>)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Hints regarding </a:t>
            </a:r>
            <a:r>
              <a:rPr lang="en-US" sz="2400" dirty="0" err="1" smtClean="0"/>
              <a:t>RoboLab</a:t>
            </a:r>
            <a:r>
              <a:rPr lang="en-US" sz="2400" dirty="0" smtClean="0"/>
              <a:t> 2018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Feel free to raise your hand and ask questions.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/>
        </p:nvCxnSpPr>
        <p:spPr>
          <a:xfrm>
            <a:off x="1051560" y="32575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603504" y="2876550"/>
            <a:ext cx="463296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03504" y="19621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Bundles changes to a </a:t>
            </a:r>
            <a:r>
              <a:rPr lang="en-US" sz="2400" dirty="0" smtClean="0">
                <a:solidFill>
                  <a:srgbClr val="81D4FA"/>
                </a:solidFill>
              </a:rPr>
              <a:t>commit 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are committed to the VCS and saved 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commit message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Should be a </a:t>
            </a:r>
            <a:r>
              <a:rPr lang="af-ZA" sz="2000" dirty="0" smtClean="0">
                <a:solidFill>
                  <a:srgbClr val="81D4FA"/>
                </a:solidFill>
              </a:rPr>
              <a:t>meaningful </a:t>
            </a:r>
            <a:r>
              <a:rPr lang="af-ZA" sz="2000" dirty="0" smtClean="0"/>
              <a:t>description of changes made by the dev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Is  visbible information for </a:t>
            </a:r>
            <a:r>
              <a:rPr lang="af-ZA" sz="2000" dirty="0" smtClean="0">
                <a:solidFill>
                  <a:srgbClr val="81D4FA"/>
                </a:solidFill>
              </a:rPr>
              <a:t>other developers</a:t>
            </a:r>
            <a:endParaRPr lang="af-ZA" sz="2000" dirty="0" smtClean="0"/>
          </a:p>
          <a:p>
            <a:pPr lvl="1">
              <a:buClr>
                <a:srgbClr val="FFFF00"/>
              </a:buClr>
            </a:pPr>
            <a:endParaRPr lang="af-ZA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commit message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emphasis lays on meaningful…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2467094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fixed some merge conflict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3400" y="309931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kill it! just kill it with fire.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3400" y="3729871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what am even I doing with my life?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33400" y="18097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still crashes -.-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pls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end me!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5448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commit messages I encountered @</a:t>
            </a:r>
            <a:r>
              <a:rPr lang="en-US" dirty="0" err="1" smtClean="0"/>
              <a:t>robolab</a:t>
            </a:r>
            <a:r>
              <a:rPr lang="en-US" dirty="0" smtClean="0"/>
              <a:t> and/or @work:</a:t>
            </a:r>
          </a:p>
        </p:txBody>
      </p:sp>
    </p:spTree>
    <p:extLst>
      <p:ext uri="{BB962C8B-B14F-4D97-AF65-F5344CB8AC3E}">
        <p14:creationId xmlns:p14="http://schemas.microsoft.com/office/powerpoint/2010/main" val="599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895350"/>
            <a:ext cx="59780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Preppin</a:t>
            </a:r>
            <a:r>
              <a:rPr lang="en-US" sz="4000" dirty="0" smtClean="0"/>
              <a:t>’ a little commit…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5659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commit can be identified by a </a:t>
            </a:r>
            <a:r>
              <a:rPr lang="en-US" sz="2400" dirty="0" smtClean="0">
                <a:solidFill>
                  <a:srgbClr val="81D4FA"/>
                </a:solidFill>
              </a:rPr>
              <a:t>hash value </a:t>
            </a:r>
            <a:r>
              <a:rPr lang="en-US" sz="2400" dirty="0" smtClean="0"/>
              <a:t>associated to 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Repositories can be</a:t>
            </a:r>
            <a:r>
              <a:rPr lang="en-US" sz="2400" dirty="0" smtClean="0">
                <a:solidFill>
                  <a:srgbClr val="81D4FA"/>
                </a:solidFill>
              </a:rPr>
              <a:t> reset </a:t>
            </a:r>
            <a:r>
              <a:rPr lang="en-US" sz="2400" dirty="0" smtClean="0"/>
              <a:t>to a previous state with the </a:t>
            </a:r>
            <a:r>
              <a:rPr lang="en-US" sz="2400" dirty="0" smtClean="0">
                <a:solidFill>
                  <a:srgbClr val="FFFF00"/>
                </a:solidFill>
              </a:rPr>
              <a:t>hash values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</a:t>
            </a:r>
            <a:r>
              <a:rPr lang="en-US" sz="2400" dirty="0" smtClean="0">
                <a:solidFill>
                  <a:srgbClr val="81D4FA"/>
                </a:solidFill>
              </a:rPr>
              <a:t>initially local </a:t>
            </a:r>
            <a:r>
              <a:rPr lang="en-US" sz="2400" dirty="0" smtClean="0"/>
              <a:t>and only influence your own working directory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is this process collaborative?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How do you publish your changes?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And most important: where do you publish your changes to?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647950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603504" y="1962150"/>
            <a:ext cx="0" cy="22098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Connects local repository with a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  <a:r>
              <a:rPr lang="en-US" sz="2400" dirty="0" smtClean="0"/>
              <a:t>: alias, under which the remote is known </a:t>
            </a:r>
            <a:r>
              <a:rPr lang="en-US" sz="2400" dirty="0" smtClean="0">
                <a:solidFill>
                  <a:srgbClr val="81D4FA"/>
                </a:solidFill>
              </a:rPr>
              <a:t>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url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r>
              <a:rPr lang="en-US" sz="2400" dirty="0" smtClean="0"/>
              <a:t>: location 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all available remote repositories </a:t>
            </a:r>
            <a:endParaRPr lang="en-US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38200" y="33563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0476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Establishing some connections</a:t>
            </a:r>
            <a:endParaRPr lang="de-DE" sz="4000" dirty="0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2247900" y="1658719"/>
            <a:ext cx="457200" cy="3429000"/>
          </a:xfrm>
          <a:prstGeom prst="rightBrace">
            <a:avLst>
              <a:gd name="adj1" fmla="val 153657"/>
              <a:gd name="adj2" fmla="val 50576"/>
            </a:avLst>
          </a:prstGeom>
          <a:ln w="2857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85800" y="3525619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Mapping of aliases and remote URLs</a:t>
            </a: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2343150"/>
            <a:ext cx="0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remote – update URL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Updates the remote URL of a given alias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You need this instruction later when starting to work with the </a:t>
            </a:r>
            <a:r>
              <a:rPr lang="en-US" sz="2400" dirty="0" smtClean="0">
                <a:solidFill>
                  <a:srgbClr val="81D4FA"/>
                </a:solidFill>
              </a:rPr>
              <a:t>template</a:t>
            </a: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world!™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Pushes all unpublished commits on the branch </a:t>
            </a:r>
            <a:r>
              <a:rPr lang="en-US" sz="2400" dirty="0" smtClean="0">
                <a:solidFill>
                  <a:srgbClr val="81D4FA"/>
                </a:solidFill>
              </a:rPr>
              <a:t>&lt;branch&gt; </a:t>
            </a:r>
            <a:r>
              <a:rPr lang="en-US" sz="2400" dirty="0" smtClean="0"/>
              <a:t>of the remote repository called </a:t>
            </a: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is default local alias for remote repository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simplifies pushes, fully qualifying the URL is not required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1D4FA"/>
                </a:solidFill>
              </a:rPr>
              <a:t>A</a:t>
            </a:r>
            <a:r>
              <a:rPr lang="en-US" sz="2400" dirty="0" smtClean="0">
                <a:solidFill>
                  <a:srgbClr val="81D4FA"/>
                </a:solidFill>
              </a:rPr>
              <a:t>uthentication</a:t>
            </a:r>
            <a:r>
              <a:rPr lang="en-US" sz="2400" dirty="0" smtClean="0"/>
              <a:t> is required every time when using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81D4FA"/>
                </a:solidFill>
              </a:rPr>
              <a:t>https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7" y="1352550"/>
            <a:ext cx="892033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 successful push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261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Software Engineering in a </a:t>
            </a:r>
            <a:r>
              <a:rPr lang="en-US" sz="4000" dirty="0">
                <a:solidFill>
                  <a:srgbClr val="81D4FA"/>
                </a:solidFill>
              </a:rPr>
              <a:t>t</a:t>
            </a:r>
            <a:r>
              <a:rPr lang="en-US" sz="4000" dirty="0" smtClean="0">
                <a:solidFill>
                  <a:srgbClr val="81D4FA"/>
                </a:solidFill>
              </a:rPr>
              <a:t>eam</a:t>
            </a:r>
            <a:endParaRPr lang="en-US" sz="4000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>
                <a:solidFill>
                  <a:srgbClr val="81D4FA"/>
                </a:solidFill>
              </a:rPr>
              <a:t>projects</a:t>
            </a:r>
            <a:r>
              <a:rPr lang="en-US" sz="2400" dirty="0" smtClean="0"/>
              <a:t> require </a:t>
            </a:r>
            <a:r>
              <a:rPr lang="en-US" sz="2400" dirty="0" smtClean="0">
                <a:solidFill>
                  <a:srgbClr val="81D4FA"/>
                </a:solidFill>
              </a:rPr>
              <a:t>teams </a:t>
            </a:r>
            <a:r>
              <a:rPr lang="en-US" sz="2400" dirty="0" smtClean="0"/>
              <a:t>of developers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Modern SE is </a:t>
            </a: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as central aspect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</a:t>
            </a:r>
            <a:r>
              <a:rPr lang="en-US" sz="2400" dirty="0" smtClean="0"/>
              <a:t>of sub parts to one </a:t>
            </a:r>
            <a:r>
              <a:rPr lang="en-US" sz="2400" dirty="0" smtClean="0">
                <a:solidFill>
                  <a:srgbClr val="81D4FA"/>
                </a:solidFill>
              </a:rPr>
              <a:t>whole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FF00"/>
                </a:solidFill>
              </a:rPr>
              <a:t>How do you manage the code 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" y="0"/>
            <a:ext cx="9601199" cy="45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6019800" y="4573442"/>
            <a:ext cx="2971800" cy="58910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391400" y="438150"/>
            <a:ext cx="7620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391400" y="971550"/>
            <a:ext cx="7620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81000" y="1885950"/>
            <a:ext cx="190500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>
            <a:off x="603504" y="1674495"/>
            <a:ext cx="463296" cy="135255"/>
          </a:xfrm>
          <a:prstGeom prst="bentConnector3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Branches – let’s get crazy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Represent </a:t>
            </a:r>
            <a:r>
              <a:rPr lang="en-US" sz="2400" dirty="0" smtClean="0">
                <a:solidFill>
                  <a:srgbClr val="81D4FA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history </a:t>
            </a:r>
            <a:r>
              <a:rPr lang="en-US" sz="2400" dirty="0" smtClean="0"/>
              <a:t>of a state of the repository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Separate </a:t>
            </a:r>
            <a:r>
              <a:rPr lang="en-US" sz="2000" dirty="0" smtClean="0">
                <a:solidFill>
                  <a:srgbClr val="81D4FA"/>
                </a:solidFill>
              </a:rPr>
              <a:t>views </a:t>
            </a:r>
            <a:r>
              <a:rPr lang="en-US" sz="2000" dirty="0" smtClean="0"/>
              <a:t>on the same repository</a:t>
            </a:r>
            <a:endParaRPr lang="de-DE" sz="20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Used to develop features </a:t>
            </a:r>
            <a:r>
              <a:rPr lang="en-US" sz="2400" dirty="0" smtClean="0">
                <a:solidFill>
                  <a:srgbClr val="81D4FA"/>
                </a:solidFill>
              </a:rPr>
              <a:t>independently</a:t>
            </a:r>
            <a:r>
              <a:rPr lang="en-US" sz="2400" dirty="0" smtClean="0"/>
              <a:t> from other branches and developers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is the default branch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8802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9600" y="1885950"/>
            <a:ext cx="0" cy="2133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branch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Creates a new branch called </a:t>
            </a:r>
            <a:r>
              <a:rPr lang="en-US" sz="2400" dirty="0" smtClean="0">
                <a:solidFill>
                  <a:srgbClr val="81D4FA"/>
                </a:solidFill>
              </a:rPr>
              <a:t>&lt;name&gt;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Branch is an </a:t>
            </a:r>
            <a:r>
              <a:rPr lang="en-US" sz="2400" dirty="0" smtClean="0">
                <a:solidFill>
                  <a:srgbClr val="81D4FA"/>
                </a:solidFill>
              </a:rPr>
              <a:t>exact copy </a:t>
            </a:r>
            <a:r>
              <a:rPr lang="en-US" sz="2400" dirty="0" smtClean="0"/>
              <a:t>of the current branch </a:t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both branches are </a:t>
            </a:r>
            <a:r>
              <a:rPr lang="en-US" sz="2400" dirty="0" smtClean="0">
                <a:solidFill>
                  <a:srgbClr val="81D4FA"/>
                </a:solidFill>
              </a:rPr>
              <a:t>even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the current branch to </a:t>
            </a:r>
            <a:r>
              <a:rPr lang="en-US" sz="2400" dirty="0" smtClean="0">
                <a:solidFill>
                  <a:srgbClr val="81D4FA"/>
                </a:solidFill>
              </a:rPr>
              <a:t>&lt;branch&gt;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Future changes now only </a:t>
            </a:r>
            <a:r>
              <a:rPr lang="en-US" sz="2400" dirty="0" smtClean="0">
                <a:solidFill>
                  <a:srgbClr val="81D4FA"/>
                </a:solidFill>
              </a:rPr>
              <a:t>apply to new branch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3400" y="12001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branch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8765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Dude… check out ‘</a:t>
            </a:r>
            <a:r>
              <a:rPr lang="en-US" sz="4000" dirty="0" err="1" smtClean="0"/>
              <a:t>git</a:t>
            </a:r>
            <a:r>
              <a:rPr lang="en-US" sz="4000" dirty="0" smtClean="0"/>
              <a:t> checkout’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Enables </a:t>
            </a:r>
            <a:r>
              <a:rPr lang="en-US" sz="2400" dirty="0" smtClean="0">
                <a:solidFill>
                  <a:srgbClr val="81D4FA"/>
                </a:solidFill>
              </a:rPr>
              <a:t>changing between views </a:t>
            </a:r>
            <a:r>
              <a:rPr lang="en-US" sz="2400" dirty="0" smtClean="0"/>
              <a:t>of different objects in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works for </a:t>
            </a:r>
            <a:r>
              <a:rPr lang="en-US" sz="2400" dirty="0" smtClean="0">
                <a:solidFill>
                  <a:srgbClr val="81D4FA"/>
                </a:solidFill>
              </a:rPr>
              <a:t>single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branches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form for </a:t>
            </a:r>
            <a:r>
              <a:rPr lang="en-US" sz="2400" dirty="0" smtClean="0">
                <a:solidFill>
                  <a:srgbClr val="81D4FA"/>
                </a:solidFill>
              </a:rPr>
              <a:t>creating</a:t>
            </a:r>
            <a:r>
              <a:rPr lang="en-US" sz="2400" dirty="0" smtClean="0"/>
              <a:t> a branch and </a:t>
            </a:r>
            <a:r>
              <a:rPr lang="en-US" sz="2400" dirty="0" smtClean="0">
                <a:solidFill>
                  <a:srgbClr val="81D4FA"/>
                </a:solidFill>
              </a:rPr>
              <a:t>switching </a:t>
            </a:r>
            <a:r>
              <a:rPr lang="en-US" sz="2400" dirty="0" smtClean="0"/>
              <a:t>to </a:t>
            </a:r>
            <a:r>
              <a:rPr lang="en-US" sz="2400" dirty="0" smtClean="0"/>
              <a:t>it immediately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>
              <a:buClr>
                <a:srgbClr val="FFFF00"/>
              </a:buClr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705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-b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Branching visualized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5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9715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2898236" y="193548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2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8957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1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98236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3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66633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4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5985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5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3436" y="325755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6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921852" y="325628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7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83852" y="324866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8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52" y="26045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</a:t>
            </a:r>
            <a:endParaRPr lang="de-DE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1802" y="192153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awesome_feature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1802" y="324866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other_feature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65470" y="363069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 branch</a:t>
            </a:r>
            <a:b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checkout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Gekrümmte Verbindung 23"/>
          <p:cNvCxnSpPr>
            <a:stCxn id="23" idx="1"/>
          </p:cNvCxnSpPr>
          <p:nvPr/>
        </p:nvCxnSpPr>
        <p:spPr>
          <a:xfrm rot="10800000">
            <a:off x="2264252" y="2876554"/>
            <a:ext cx="601218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stCxn id="23" idx="3"/>
          </p:cNvCxnSpPr>
          <p:nvPr/>
        </p:nvCxnSpPr>
        <p:spPr>
          <a:xfrm flipV="1">
            <a:off x="3978275" y="2876553"/>
            <a:ext cx="451855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74338" y="12763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48" name="Gekrümmte Verbindung 47"/>
          <p:cNvCxnSpPr>
            <a:stCxn id="47" idx="2"/>
          </p:cNvCxnSpPr>
          <p:nvPr/>
        </p:nvCxnSpPr>
        <p:spPr>
          <a:xfrm rot="5400000">
            <a:off x="3322748" y="1540616"/>
            <a:ext cx="541853" cy="628875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7" idx="2"/>
            <a:endCxn id="9" idx="0"/>
          </p:cNvCxnSpPr>
          <p:nvPr/>
        </p:nvCxnSpPr>
        <p:spPr>
          <a:xfrm rot="5400000">
            <a:off x="3378614" y="2062346"/>
            <a:ext cx="1007716" cy="5127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7" idx="2"/>
            <a:endCxn id="12" idx="0"/>
          </p:cNvCxnSpPr>
          <p:nvPr/>
        </p:nvCxnSpPr>
        <p:spPr>
          <a:xfrm rot="16200000" flipH="1">
            <a:off x="4174155" y="1318082"/>
            <a:ext cx="1672153" cy="220424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Staying up-to-date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to integrate the new bugs my colleague just programmed?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4550"/>
            <a:ext cx="32004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pull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Fetches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81D4FA"/>
                </a:solidFill>
              </a:rPr>
              <a:t>most recent state </a:t>
            </a:r>
            <a:r>
              <a:rPr lang="en-US" sz="2400" dirty="0" smtClean="0"/>
              <a:t>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Local view of the repository gets updated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hand for </a:t>
            </a:r>
            <a:r>
              <a:rPr lang="en-US" sz="2400" dirty="0" smtClean="0">
                <a:solidFill>
                  <a:srgbClr val="81D4FA"/>
                </a:solidFill>
              </a:rPr>
              <a:t>fetching</a:t>
            </a:r>
            <a:r>
              <a:rPr lang="en-US" sz="2400" dirty="0" smtClean="0"/>
              <a:t> remote state and </a:t>
            </a:r>
            <a:r>
              <a:rPr lang="en-US" sz="2400" dirty="0" smtClean="0">
                <a:solidFill>
                  <a:srgbClr val="81D4FA"/>
                </a:solidFill>
              </a:rPr>
              <a:t>auto merging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tries to </a:t>
            </a:r>
            <a:r>
              <a:rPr lang="en-US" sz="2400" dirty="0" smtClean="0">
                <a:solidFill>
                  <a:srgbClr val="81D4FA"/>
                </a:solidFill>
              </a:rPr>
              <a:t>auto-merge</a:t>
            </a:r>
            <a:r>
              <a:rPr lang="en-US" sz="2400" dirty="0" smtClean="0"/>
              <a:t> both versions of the codebase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What could possibly go wrong?</a:t>
            </a:r>
          </a:p>
          <a:p>
            <a:pPr>
              <a:buClr>
                <a:srgbClr val="FFFF00"/>
              </a:buClr>
            </a:pP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pull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05" b="42105"/>
          <a:stretch/>
        </p:blipFill>
        <p:spPr bwMode="auto">
          <a:xfrm>
            <a:off x="304800" y="-1371600"/>
            <a:ext cx="5273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1885950"/>
            <a:ext cx="542034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7176" name="Picture 8" descr="https://i.imgflip.com/256e6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395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 – The integration step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1534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Integrates state of </a:t>
            </a: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otherbranch</a:t>
            </a:r>
            <a:r>
              <a:rPr lang="en-US" sz="2400" dirty="0" smtClean="0">
                <a:solidFill>
                  <a:srgbClr val="81D4FA"/>
                </a:solidFill>
              </a:rPr>
              <a:t>&gt; </a:t>
            </a:r>
            <a:r>
              <a:rPr lang="en-US" sz="2400" dirty="0" smtClean="0"/>
              <a:t>into current branch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>
                <a:solidFill>
                  <a:srgbClr val="81D4FA"/>
                </a:solidFill>
              </a:rPr>
              <a:t>always</a:t>
            </a:r>
            <a:r>
              <a:rPr lang="en-US" sz="2400" dirty="0"/>
              <a:t> triggered on a </a:t>
            </a:r>
            <a:r>
              <a:rPr lang="en-US" sz="2400" dirty="0" smtClean="0"/>
              <a:t>pull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f merge fails (and boy they do), you are presented with </a:t>
            </a:r>
            <a:r>
              <a:rPr lang="en-US" sz="2400" dirty="0" smtClean="0">
                <a:solidFill>
                  <a:srgbClr val="81D4FA"/>
                </a:solidFill>
              </a:rPr>
              <a:t>merge-conflicts</a:t>
            </a:r>
          </a:p>
          <a:p>
            <a:pPr>
              <a:buClr>
                <a:srgbClr val="FFFF00"/>
              </a:buClr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That sounds terrifying, because at first, it is!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merge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otherbranch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USB drives! Just share source code between colleagues via flash drives!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 simple file in conflict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076040" y="1178441"/>
            <a:ext cx="4438340" cy="3364230"/>
          </a:xfrm>
          <a:ln w="38100">
            <a:solidFill>
              <a:srgbClr val="4FC3F7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&lt;&lt;&lt;&lt;&lt;&lt;&lt; </a:t>
            </a:r>
            <a:r>
              <a:rPr lang="en-US" sz="2400" dirty="0" err="1" smtClean="0">
                <a:solidFill>
                  <a:srgbClr val="FFFF00"/>
                </a:solidFill>
              </a:rPr>
              <a:t>HEAD:hello_world.py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print</a:t>
            </a:r>
            <a:r>
              <a:rPr lang="en-US" sz="2400" dirty="0" smtClean="0"/>
              <a:t>(“Hello World!")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=======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print(“</a:t>
            </a:r>
            <a:r>
              <a:rPr lang="en-US" sz="2400" dirty="0" smtClean="0"/>
              <a:t>Hello!")</a:t>
            </a:r>
            <a:endParaRPr lang="en-US" sz="2400" dirty="0"/>
          </a:p>
          <a:p>
            <a:r>
              <a:rPr lang="en-US" sz="2400" dirty="0"/>
              <a:t>print</a:t>
            </a:r>
            <a:r>
              <a:rPr lang="en-US" sz="2400" dirty="0" smtClean="0"/>
              <a:t>(“Good Bye, World</a:t>
            </a:r>
            <a:r>
              <a:rPr lang="en-US" sz="2400" dirty="0"/>
              <a:t>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&gt;&gt;&gt;&gt;&gt;&gt;&gt;24b9b78:hello_world.py</a:t>
            </a:r>
            <a:endParaRPr lang="de-DE" sz="2400" dirty="0">
              <a:solidFill>
                <a:srgbClr val="FFFF00"/>
              </a:solidFill>
            </a:endParaRPr>
          </a:p>
          <a:p>
            <a:endParaRPr lang="de-DE" sz="24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6654407" y="171608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>
            <a:off x="6641183" y="2678764"/>
            <a:ext cx="202149" cy="654985"/>
          </a:xfrm>
          <a:prstGeom prst="rightBrace">
            <a:avLst>
              <a:gd name="adj1" fmla="val 113790"/>
              <a:gd name="adj2" fmla="val 51233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843332" y="1680362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09860" y="2831163"/>
            <a:ext cx="18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-152400" y="2053382"/>
            <a:ext cx="22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conflict resolution markers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</a:p>
        </p:txBody>
      </p:sp>
      <p:sp>
        <p:nvSpPr>
          <p:cNvPr id="66" name="Rechteck 65"/>
          <p:cNvSpPr/>
          <p:nvPr/>
        </p:nvSpPr>
        <p:spPr>
          <a:xfrm>
            <a:off x="4846320" y="4314071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 flipV="1">
            <a:off x="621792" y="1657350"/>
            <a:ext cx="0" cy="1371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Resolve the conflict by hand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9128" y="1428750"/>
            <a:ext cx="8534400" cy="216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Remove</a:t>
            </a:r>
            <a:r>
              <a:rPr lang="en-US" sz="2400" dirty="0" smtClean="0"/>
              <a:t> the conflict resolution markers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Craft a solution of the code </a:t>
            </a:r>
            <a:r>
              <a:rPr lang="en-US" sz="2400" dirty="0" smtClean="0">
                <a:solidFill>
                  <a:srgbClr val="81D4FA"/>
                </a:solidFill>
              </a:rPr>
              <a:t>that fits your needs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Solution can be a </a:t>
            </a:r>
            <a:r>
              <a:rPr lang="en-US" sz="2400" dirty="0" smtClean="0">
                <a:solidFill>
                  <a:srgbClr val="81D4FA"/>
                </a:solidFill>
              </a:rPr>
              <a:t>mix</a:t>
            </a:r>
            <a:r>
              <a:rPr lang="en-US" sz="2400" dirty="0" smtClean="0"/>
              <a:t> of the local and remote state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Add the resolved files, commit and push them</a:t>
            </a:r>
          </a:p>
        </p:txBody>
      </p:sp>
    </p:spTree>
    <p:extLst>
      <p:ext uri="{BB962C8B-B14F-4D97-AF65-F5344CB8AC3E}">
        <p14:creationId xmlns:p14="http://schemas.microsoft.com/office/powerpoint/2010/main" val="2523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Faith in humanity restored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4327" y="2190750"/>
            <a:ext cx="3582496" cy="1230630"/>
          </a:xfrm>
          <a:prstGeom prst="rect">
            <a:avLst/>
          </a:prstGeom>
          <a:ln w="38100">
            <a:solidFill>
              <a:srgbClr val="4FC3F7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print(“Hello World!")</a:t>
            </a:r>
          </a:p>
          <a:p>
            <a:r>
              <a:rPr lang="en-US" sz="2400" dirty="0" smtClean="0"/>
              <a:t>print(“Good Bye, World!")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4189630" y="232462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447526" y="2329234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4189630" y="2698566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48622" y="2663091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6264676" y="2513900"/>
            <a:ext cx="175699" cy="3740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504926" y="2518648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merged version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80257" y="3192780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463296" cy="3467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66800" y="18097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603504" y="2195273"/>
            <a:ext cx="457814" cy="452677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603504" y="2571750"/>
            <a:ext cx="457814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61318" y="2952750"/>
            <a:ext cx="0" cy="1143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Merge conflicts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Conflicts </a:t>
            </a:r>
            <a:r>
              <a:rPr lang="en-US" sz="2400" dirty="0" smtClean="0"/>
              <a:t>occur if…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changes were not integrated </a:t>
            </a:r>
            <a:r>
              <a:rPr lang="en-US" sz="2000" dirty="0" smtClean="0"/>
              <a:t>properly</a:t>
            </a:r>
            <a:endParaRPr lang="en-US" sz="2000" dirty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and local state of </a:t>
            </a:r>
            <a:r>
              <a:rPr lang="en-US" sz="2000" dirty="0">
                <a:solidFill>
                  <a:srgbClr val="81D4FA"/>
                </a:solidFill>
              </a:rPr>
              <a:t>files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81D4FA"/>
                </a:solidFill>
              </a:rPr>
              <a:t>branches</a:t>
            </a:r>
            <a:r>
              <a:rPr lang="en-US" sz="2000" dirty="0"/>
              <a:t> differ “too much”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 please…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Always </a:t>
            </a:r>
            <a:r>
              <a:rPr lang="en-US" sz="2000" dirty="0" smtClean="0">
                <a:solidFill>
                  <a:srgbClr val="81D4FA"/>
                </a:solidFill>
              </a:rPr>
              <a:t>pull</a:t>
            </a:r>
            <a:r>
              <a:rPr lang="en-US" sz="2000" dirty="0" smtClean="0"/>
              <a:t> remote changes </a:t>
            </a:r>
            <a:r>
              <a:rPr lang="en-US" sz="2000" u="sng" dirty="0" smtClean="0">
                <a:solidFill>
                  <a:srgbClr val="FFFF00"/>
                </a:solidFill>
              </a:rPr>
              <a:t>before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you start working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C3F7"/>
                </a:solidFill>
              </a:rPr>
              <a:t>C</a:t>
            </a:r>
            <a:r>
              <a:rPr lang="en-US" sz="2000" dirty="0" smtClean="0">
                <a:solidFill>
                  <a:srgbClr val="4FC3F7"/>
                </a:solidFill>
              </a:rPr>
              <a:t>ommunicate</a:t>
            </a:r>
            <a:r>
              <a:rPr lang="en-US" sz="2000" dirty="0" smtClean="0"/>
              <a:t> in your team to avoid merge conflicts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 smtClean="0">
                <a:solidFill>
                  <a:srgbClr val="81D4FA"/>
                </a:solidFill>
              </a:rPr>
              <a:t>branches</a:t>
            </a:r>
            <a:r>
              <a:rPr lang="en-US" sz="2000" dirty="0" smtClean="0"/>
              <a:t> to divide work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void multiple people working on the </a:t>
            </a:r>
            <a:r>
              <a:rPr lang="en-US" sz="2000" dirty="0" smtClean="0">
                <a:solidFill>
                  <a:srgbClr val="81D4FA"/>
                </a:solidFill>
              </a:rPr>
              <a:t>same file</a:t>
            </a:r>
          </a:p>
          <a:p>
            <a:pPr lvl="1">
              <a:buClr>
                <a:srgbClr val="FFFF00"/>
              </a:buClr>
            </a:pPr>
            <a:endParaRPr lang="en-US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Undoing your screwing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 commit in progress but your local changes </a:t>
            </a:r>
            <a:r>
              <a:rPr lang="en-US" sz="2400" dirty="0" smtClean="0">
                <a:solidFill>
                  <a:srgbClr val="81D4FA"/>
                </a:solidFill>
              </a:rPr>
              <a:t>stay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all files and </a:t>
            </a:r>
            <a:r>
              <a:rPr lang="en-US" sz="2400" dirty="0" smtClean="0">
                <a:solidFill>
                  <a:srgbClr val="FFFF00"/>
                </a:solidFill>
              </a:rPr>
              <a:t>deletes</a:t>
            </a:r>
            <a:r>
              <a:rPr lang="en-US" sz="2400" dirty="0" smtClean="0"/>
              <a:t> all changes since last commit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do this if there is work you want to keep!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22" y="27467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–-hard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Almost done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general questions before we tackle details to </a:t>
            </a:r>
            <a:r>
              <a:rPr lang="en-US" dirty="0" err="1" smtClean="0"/>
              <a:t>git</a:t>
            </a:r>
            <a:r>
              <a:rPr lang="en-US" dirty="0" smtClean="0"/>
              <a:t> during RoboLab2018?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Hints regarding the internship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The use of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81D4FA"/>
                </a:solidFill>
              </a:rPr>
              <a:t>mandatory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>
                <a:solidFill>
                  <a:srgbClr val="81D4FA"/>
                </a:solidFill>
              </a:rPr>
              <a:t>regularly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smtClean="0"/>
              <a:t>avoid 1000 line monolithic commits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>
                <a:solidFill>
                  <a:srgbClr val="81D4FA"/>
                </a:solidFill>
              </a:rPr>
              <a:t>quality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frequency</a:t>
            </a:r>
            <a:r>
              <a:rPr lang="en-US" sz="2400" dirty="0" smtClean="0"/>
              <a:t> </a:t>
            </a:r>
            <a:r>
              <a:rPr lang="en-US" sz="2400" dirty="0" smtClean="0"/>
              <a:t>can and will </a:t>
            </a:r>
            <a:r>
              <a:rPr lang="en-US" sz="2400" dirty="0" smtClean="0"/>
              <a:t>influence your </a:t>
            </a:r>
            <a:r>
              <a:rPr lang="en-US" sz="2400" dirty="0" smtClean="0">
                <a:solidFill>
                  <a:srgbClr val="FFFF00"/>
                </a:solidFill>
              </a:rPr>
              <a:t>grade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should be </a:t>
            </a:r>
            <a:r>
              <a:rPr lang="en-US" sz="2400" dirty="0" smtClean="0">
                <a:solidFill>
                  <a:srgbClr val="81D4FA"/>
                </a:solidFill>
              </a:rPr>
              <a:t>evenly distributed </a:t>
            </a:r>
            <a:r>
              <a:rPr lang="en-US" sz="2400" dirty="0" smtClean="0"/>
              <a:t>between all members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On exam day, the last state of the </a:t>
            </a: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branch counts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 err="1" smtClean="0">
                <a:solidFill>
                  <a:srgbClr val="4FC3F7"/>
                </a:solidFill>
              </a:rPr>
              <a:t>Bitbucket</a:t>
            </a:r>
            <a:r>
              <a:rPr lang="en-US" sz="2400" dirty="0" smtClean="0">
                <a:solidFill>
                  <a:srgbClr val="4FC3F7"/>
                </a:solidFill>
              </a:rPr>
              <a:t> </a:t>
            </a:r>
            <a:r>
              <a:rPr lang="en-US" sz="2400" dirty="0" smtClean="0"/>
              <a:t>account &amp; tell your tutor your username, also </a:t>
            </a:r>
            <a:r>
              <a:rPr lang="en-US" sz="2400" dirty="0" smtClean="0">
                <a:solidFill>
                  <a:srgbClr val="81D4FA"/>
                </a:solidFill>
              </a:rPr>
              <a:t>install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1800" dirty="0">
                <a:solidFill>
                  <a:prstClr val="white"/>
                </a:solidFill>
              </a:rPr>
              <a:t>( ͡° ͜ʖ ͡° 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You will be granted access to the </a:t>
            </a:r>
            <a:r>
              <a:rPr lang="en-US" sz="2400" dirty="0" err="1" smtClean="0">
                <a:solidFill>
                  <a:srgbClr val="4FC3F7"/>
                </a:solidFill>
              </a:rPr>
              <a:t>robolab</a:t>
            </a:r>
            <a:r>
              <a:rPr lang="en-US" sz="2400" dirty="0" smtClean="0">
                <a:solidFill>
                  <a:srgbClr val="4FC3F7"/>
                </a:solidFill>
              </a:rPr>
              <a:t>-template-lab</a:t>
            </a:r>
            <a:r>
              <a:rPr lang="en-US" sz="2400" dirty="0" smtClean="0"/>
              <a:t> </a:t>
            </a:r>
            <a:r>
              <a:rPr lang="en-US" sz="2400" dirty="0" smtClean="0"/>
              <a:t>repository</a:t>
            </a:r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u="sng" dirty="0" smtClean="0">
                <a:solidFill>
                  <a:srgbClr val="FFFF00"/>
                </a:solidFill>
              </a:rPr>
              <a:t>Only one </a:t>
            </a:r>
            <a:r>
              <a:rPr lang="en-US" sz="2400" dirty="0" smtClean="0"/>
              <a:t>of the team members </a:t>
            </a:r>
            <a:r>
              <a:rPr lang="en-US" sz="2400" dirty="0" smtClean="0">
                <a:solidFill>
                  <a:srgbClr val="4FC3F7"/>
                </a:solidFill>
              </a:rPr>
              <a:t>clones</a:t>
            </a:r>
            <a:r>
              <a:rPr lang="en-US" sz="2400" dirty="0" smtClean="0"/>
              <a:t> the repository using the following instruction </a:t>
            </a:r>
            <a:r>
              <a:rPr lang="en-US" sz="2400" u="sng" dirty="0" smtClean="0">
                <a:solidFill>
                  <a:srgbClr val="FFFF00"/>
                </a:solidFill>
              </a:rPr>
              <a:t>(recursively!!)</a:t>
            </a:r>
          </a:p>
          <a:p>
            <a:pPr>
              <a:buClr>
                <a:srgbClr val="FFFF00"/>
              </a:buClr>
            </a:pPr>
            <a:endParaRPr lang="de-DE" sz="2400" u="sng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3638550"/>
            <a:ext cx="6553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--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recursive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https://bitbucket.com/SE-Robolab/robolab-template-lab.git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Change the remote URL to point to </a:t>
            </a:r>
            <a:r>
              <a:rPr lang="en-US" sz="2400" dirty="0" smtClean="0">
                <a:solidFill>
                  <a:srgbClr val="81D4FA"/>
                </a:solidFill>
              </a:rPr>
              <a:t>your own team repository</a:t>
            </a:r>
            <a:r>
              <a:rPr lang="en-US" sz="2400" dirty="0" smtClean="0"/>
              <a:t> on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that we prepared for you, using</a:t>
            </a:r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lvl="1">
              <a:buClr>
                <a:srgbClr val="FFFF00"/>
              </a:buClr>
            </a:pPr>
            <a:r>
              <a:rPr lang="en-US" sz="2000" dirty="0" smtClean="0"/>
              <a:t>Replace </a:t>
            </a:r>
            <a:r>
              <a:rPr lang="en-US" sz="2000" dirty="0" smtClean="0">
                <a:solidFill>
                  <a:srgbClr val="4FC3F7"/>
                </a:solidFill>
              </a:rPr>
              <a:t>&lt;id&gt; </a:t>
            </a:r>
            <a:r>
              <a:rPr lang="en-US" sz="2000" dirty="0" smtClean="0"/>
              <a:t>with your </a:t>
            </a:r>
            <a:r>
              <a:rPr lang="en-US" sz="2000" dirty="0" smtClean="0">
                <a:solidFill>
                  <a:srgbClr val="4FC3F7"/>
                </a:solidFill>
              </a:rPr>
              <a:t>group id </a:t>
            </a:r>
            <a:r>
              <a:rPr lang="en-US" sz="2000" dirty="0" smtClean="0"/>
              <a:t>with </a:t>
            </a:r>
            <a:r>
              <a:rPr lang="en-US" sz="2000" u="sng" dirty="0" smtClean="0">
                <a:solidFill>
                  <a:srgbClr val="FFFF00"/>
                </a:solidFill>
              </a:rPr>
              <a:t>leading zeros!</a:t>
            </a:r>
            <a:endParaRPr lang="en-US" sz="2000" u="sng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Verify that the remote now points to your team repo with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2038350"/>
            <a:ext cx="7315200" cy="749141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sz="1600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sz="1600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origin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bitbucket.org/robolab-autumn-18/group-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3735705"/>
            <a:ext cx="581751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-v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Getting’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/>
              <a:t>P</a:t>
            </a:r>
            <a:r>
              <a:rPr lang="en-US" sz="2400" dirty="0" smtClean="0"/>
              <a:t>erform an initial commit and push it using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 smtClean="0"/>
              <a:t>All </a:t>
            </a:r>
            <a:r>
              <a:rPr lang="en-US" sz="2400" dirty="0" smtClean="0">
                <a:solidFill>
                  <a:srgbClr val="81D4FA"/>
                </a:solidFill>
              </a:rPr>
              <a:t>remaining</a:t>
            </a:r>
            <a:r>
              <a:rPr lang="en-US" sz="2400" dirty="0" smtClean="0"/>
              <a:t> team members </a:t>
            </a:r>
            <a:r>
              <a:rPr lang="en-US" sz="2400" dirty="0" smtClean="0">
                <a:solidFill>
                  <a:srgbClr val="81D4FA"/>
                </a:solidFill>
              </a:rPr>
              <a:t>clone</a:t>
            </a:r>
            <a:r>
              <a:rPr lang="en-US" sz="2400" dirty="0" smtClean="0"/>
              <a:t> the freshly populated team repo using: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657350"/>
            <a:ext cx="7315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origin master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134" y="3416117"/>
            <a:ext cx="6472066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bitbucket.org/robolab-autumn-18/group-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1755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Problems</a:t>
            </a:r>
            <a:r>
              <a:rPr lang="en-US" sz="4000" dirty="0" smtClean="0"/>
              <a:t> with the“</a:t>
            </a:r>
            <a:r>
              <a:rPr lang="de-DE" sz="4000" dirty="0" smtClean="0"/>
              <a:t>easy”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is difficult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File corruptions </a:t>
            </a:r>
            <a:r>
              <a:rPr lang="en-US" sz="2400" dirty="0" smtClean="0"/>
              <a:t>and other </a:t>
            </a:r>
            <a:r>
              <a:rPr lang="en-US" sz="2400" dirty="0" smtClean="0">
                <a:solidFill>
                  <a:srgbClr val="81D4FA"/>
                </a:solidFill>
              </a:rPr>
              <a:t>catastrophes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Undo</a:t>
            </a:r>
            <a:r>
              <a:rPr lang="en-US" sz="2400" dirty="0" smtClean="0"/>
              <a:t> changes?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Versioning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is the current </a:t>
            </a:r>
            <a:r>
              <a:rPr lang="en-US" sz="2400" dirty="0">
                <a:solidFill>
                  <a:srgbClr val="81D4FA"/>
                </a:solidFill>
              </a:rPr>
              <a:t>common </a:t>
            </a:r>
            <a:r>
              <a:rPr lang="en-US" sz="2400" dirty="0" smtClean="0">
                <a:solidFill>
                  <a:srgbClr val="81D4FA"/>
                </a:solidFill>
              </a:rPr>
              <a:t>ground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Recover from chaos, hate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 smtClean="0">
                <a:solidFill>
                  <a:srgbClr val="FFFF00"/>
                </a:solidFill>
              </a:rPr>
              <a:t>nd despair?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287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Last advice for working with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Be careful!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the </a:t>
            </a:r>
            <a:r>
              <a:rPr lang="en-US" sz="2400" dirty="0" smtClean="0">
                <a:solidFill>
                  <a:srgbClr val="81D4FA"/>
                </a:solidFill>
              </a:rPr>
              <a:t>documentation</a:t>
            </a:r>
            <a:r>
              <a:rPr lang="en-US" sz="2400" dirty="0" smtClean="0"/>
              <a:t>!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blame the software, blame </a:t>
            </a:r>
            <a:r>
              <a:rPr lang="en-US" sz="2400" dirty="0" smtClean="0">
                <a:solidFill>
                  <a:srgbClr val="81D4FA"/>
                </a:solidFill>
              </a:rPr>
              <a:t>yourself</a:t>
            </a:r>
            <a:r>
              <a:rPr lang="en-US" sz="2400" dirty="0" smtClean="0"/>
              <a:t>!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Talk to each other to </a:t>
            </a:r>
            <a:r>
              <a:rPr lang="en-US" sz="2400" dirty="0" smtClean="0">
                <a:solidFill>
                  <a:srgbClr val="81D4FA"/>
                </a:solidFill>
              </a:rPr>
              <a:t>avoid conflicts</a:t>
            </a:r>
            <a:r>
              <a:rPr lang="en-US" sz="2400" dirty="0" smtClean="0"/>
              <a:t>! Communication is key!</a:t>
            </a:r>
            <a:endParaRPr lang="en-US" sz="2400" dirty="0" smtClean="0"/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81D4FA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And of course: Have fun!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 It’s time to GIT GUD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 remaining?</a:t>
            </a:r>
          </a:p>
          <a:p>
            <a:pPr algn="ctr"/>
            <a:r>
              <a:rPr lang="en-US" dirty="0" smtClean="0"/>
              <a:t>Please ask!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Sechseck 5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documents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en-US" sz="2400" dirty="0" smtClean="0"/>
              <a:t> to them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Recover</a:t>
            </a:r>
            <a:r>
              <a:rPr lang="en-US" sz="2400" dirty="0" smtClean="0"/>
              <a:t> previous states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Automatic integration 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of changes and revisions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Essential for organization of </a:t>
            </a:r>
            <a:r>
              <a:rPr lang="en-US" sz="2400" dirty="0" smtClean="0">
                <a:solidFill>
                  <a:srgbClr val="81D4FA"/>
                </a:solidFill>
              </a:rPr>
              <a:t>multi-developer-projects</a:t>
            </a:r>
            <a:endParaRPr lang="en-US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 descr="Bildergebnis für git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89" y="-19050"/>
            <a:ext cx="4873511" cy="45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Distributed </a:t>
            </a:r>
            <a:r>
              <a:rPr lang="en-US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Cooperative </a:t>
            </a:r>
            <a:r>
              <a:rPr lang="en-US" sz="2400" dirty="0" smtClean="0"/>
              <a:t>working on a project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Managing projects in form of </a:t>
            </a:r>
            <a:r>
              <a:rPr lang="en-US" sz="2400" dirty="0" smtClean="0">
                <a:solidFill>
                  <a:srgbClr val="81D4FA"/>
                </a:solidFill>
              </a:rPr>
              <a:t>repositories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Support by web-based hosting services like </a:t>
            </a:r>
            <a:r>
              <a:rPr lang="en-US" sz="2400" dirty="0" smtClean="0">
                <a:solidFill>
                  <a:srgbClr val="81D4FA"/>
                </a:solidFill>
              </a:rPr>
              <a:t>GitHub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81D4FA"/>
                </a:solidFill>
              </a:rPr>
              <a:t>Bitbucket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Available for </a:t>
            </a:r>
            <a:r>
              <a:rPr lang="en-US" sz="2400" dirty="0" smtClean="0">
                <a:solidFill>
                  <a:srgbClr val="81D4FA"/>
                </a:solidFill>
              </a:rPr>
              <a:t>Linux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Windows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81D4FA"/>
                </a:solidFill>
              </a:rPr>
              <a:t>macOS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  <p:pic>
        <p:nvPicPr>
          <p:cNvPr id="3074" name="Picture 2" descr="C:\Users\Sinthu\Desktop\bitbuc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1257300" cy="6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nthu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1333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developer works on a </a:t>
            </a:r>
            <a:r>
              <a:rPr lang="en-US" sz="2400" dirty="0" smtClean="0">
                <a:solidFill>
                  <a:srgbClr val="81D4FA"/>
                </a:solidFill>
              </a:rPr>
              <a:t>local copy </a:t>
            </a:r>
            <a:r>
              <a:rPr lang="en-US" sz="2400" dirty="0" smtClean="0"/>
              <a:t>of the project (</a:t>
            </a:r>
            <a:r>
              <a:rPr lang="en-US" sz="2400" dirty="0" smtClean="0">
                <a:solidFill>
                  <a:srgbClr val="81D4FA"/>
                </a:solidFill>
              </a:rPr>
              <a:t>local repository</a:t>
            </a:r>
            <a:r>
              <a:rPr lang="en-US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manages changes in the form of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published on </a:t>
            </a:r>
            <a:r>
              <a:rPr lang="en-US" sz="2400" dirty="0" smtClean="0">
                <a:solidFill>
                  <a:srgbClr val="81D4FA"/>
                </a:solidFill>
              </a:rPr>
              <a:t>remote repositories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Developers can integrate</a:t>
            </a:r>
            <a:r>
              <a:rPr lang="en-US" sz="2400" dirty="0" smtClean="0">
                <a:solidFill>
                  <a:srgbClr val="81D4FA"/>
                </a:solidFill>
              </a:rPr>
              <a:t> changes of other </a:t>
            </a:r>
            <a:r>
              <a:rPr lang="en-US" sz="2400" dirty="0" err="1" smtClean="0">
                <a:solidFill>
                  <a:srgbClr val="81D4FA"/>
                </a:solidFill>
              </a:rPr>
              <a:t>devs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by using the remote repository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1799</Words>
  <Application>Microsoft Office PowerPoint</Application>
  <PresentationFormat>Bildschirmpräsentation (16:9)</PresentationFormat>
  <Paragraphs>337</Paragraphs>
  <Slides>51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</vt:lpstr>
      <vt:lpstr>Gettin’ the hang of git</vt:lpstr>
      <vt:lpstr>What we’ll talk about</vt:lpstr>
      <vt:lpstr>Software Engineering in a team</vt:lpstr>
      <vt:lpstr>Easy!</vt:lpstr>
      <vt:lpstr>Problems with the“easy” solution</vt:lpstr>
      <vt:lpstr>Version Control System (VCS)</vt:lpstr>
      <vt:lpstr>PowerPoint-Präsentation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git – basic workflow</vt:lpstr>
      <vt:lpstr>status of the repository</vt:lpstr>
      <vt:lpstr>git status - result</vt:lpstr>
      <vt:lpstr>git – basic workflow</vt:lpstr>
      <vt:lpstr>Adding changes and status check</vt:lpstr>
      <vt:lpstr>git commit</vt:lpstr>
      <vt:lpstr>git commit</vt:lpstr>
      <vt:lpstr>The emphasis lays on meaningful…</vt:lpstr>
      <vt:lpstr>Preppin’ a little commit…</vt:lpstr>
      <vt:lpstr>git commit</vt:lpstr>
      <vt:lpstr>Now, you might ask yourself…</vt:lpstr>
      <vt:lpstr>git remote got you covered</vt:lpstr>
      <vt:lpstr>Establishing some connections</vt:lpstr>
      <vt:lpstr>git remote – update URL</vt:lpstr>
      <vt:lpstr>Share your bugs with the world!™</vt:lpstr>
      <vt:lpstr>A successful push</vt:lpstr>
      <vt:lpstr>PowerPoint-Präsentation</vt:lpstr>
      <vt:lpstr>Branches – let’s get crazy</vt:lpstr>
      <vt:lpstr>git branch</vt:lpstr>
      <vt:lpstr>Dude… check out ‘git checkout’</vt:lpstr>
      <vt:lpstr>Branching visualized</vt:lpstr>
      <vt:lpstr>Staying up-to-date</vt:lpstr>
      <vt:lpstr>git pull</vt:lpstr>
      <vt:lpstr>PowerPoint-Präsentation</vt:lpstr>
      <vt:lpstr>git merge</vt:lpstr>
      <vt:lpstr>git merge – The integration step</vt:lpstr>
      <vt:lpstr>A simple file in conflict</vt:lpstr>
      <vt:lpstr>Resolve the conflict by hand</vt:lpstr>
      <vt:lpstr>Faith in humanity restored</vt:lpstr>
      <vt:lpstr>Merge conflicts</vt:lpstr>
      <vt:lpstr>Undoing your screwing</vt:lpstr>
      <vt:lpstr>Almost done</vt:lpstr>
      <vt:lpstr>Hints regarding the internship</vt:lpstr>
      <vt:lpstr>Gettin’ started</vt:lpstr>
      <vt:lpstr>Gettin’ started</vt:lpstr>
      <vt:lpstr>Getting’ started</vt:lpstr>
      <vt:lpstr>Last advice for working with git</vt:lpstr>
      <vt:lpstr>Done. It’s time to GIT GUD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408</cp:revision>
  <dcterms:created xsi:type="dcterms:W3CDTF">2018-02-17T16:38:09Z</dcterms:created>
  <dcterms:modified xsi:type="dcterms:W3CDTF">2018-10-16T17:37:28Z</dcterms:modified>
</cp:coreProperties>
</file>