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260" r:id="rId3"/>
    <p:sldId id="257" r:id="rId4"/>
    <p:sldId id="258" r:id="rId5"/>
    <p:sldId id="259" r:id="rId6"/>
    <p:sldId id="261" r:id="rId7"/>
    <p:sldId id="289" r:id="rId8"/>
    <p:sldId id="262" r:id="rId9"/>
    <p:sldId id="271" r:id="rId10"/>
    <p:sldId id="264" r:id="rId11"/>
    <p:sldId id="263" r:id="rId12"/>
    <p:sldId id="267" r:id="rId13"/>
    <p:sldId id="300" r:id="rId14"/>
    <p:sldId id="269" r:id="rId15"/>
    <p:sldId id="270" r:id="rId16"/>
    <p:sldId id="272" r:id="rId17"/>
    <p:sldId id="265" r:id="rId18"/>
    <p:sldId id="273" r:id="rId19"/>
    <p:sldId id="268" r:id="rId20"/>
    <p:sldId id="274" r:id="rId21"/>
    <p:sldId id="288" r:id="rId22"/>
    <p:sldId id="275" r:id="rId23"/>
    <p:sldId id="276" r:id="rId24"/>
    <p:sldId id="280" r:id="rId25"/>
    <p:sldId id="279" r:id="rId26"/>
    <p:sldId id="281" r:id="rId27"/>
    <p:sldId id="298" r:id="rId28"/>
    <p:sldId id="278" r:id="rId29"/>
    <p:sldId id="282" r:id="rId30"/>
    <p:sldId id="277" r:id="rId31"/>
    <p:sldId id="283" r:id="rId32"/>
    <p:sldId id="286" r:id="rId33"/>
    <p:sldId id="285" r:id="rId34"/>
    <p:sldId id="284" r:id="rId35"/>
    <p:sldId id="287" r:id="rId36"/>
    <p:sldId id="290" r:id="rId37"/>
    <p:sldId id="307" r:id="rId38"/>
    <p:sldId id="291" r:id="rId39"/>
    <p:sldId id="292" r:id="rId40"/>
    <p:sldId id="293" r:id="rId41"/>
    <p:sldId id="294" r:id="rId42"/>
    <p:sldId id="295" r:id="rId43"/>
    <p:sldId id="296" r:id="rId44"/>
    <p:sldId id="302" r:id="rId45"/>
    <p:sldId id="297" r:id="rId46"/>
    <p:sldId id="299" r:id="rId47"/>
    <p:sldId id="301" r:id="rId48"/>
    <p:sldId id="303" r:id="rId49"/>
    <p:sldId id="304" r:id="rId50"/>
    <p:sldId id="306" r:id="rId51"/>
    <p:sldId id="305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4FA"/>
    <a:srgbClr val="4FC3F7"/>
    <a:srgbClr val="0277BD"/>
    <a:srgbClr val="424242"/>
    <a:srgbClr val="303030"/>
    <a:srgbClr val="0288D1"/>
    <a:srgbClr val="03A9F4"/>
    <a:srgbClr val="FF5722"/>
    <a:srgbClr val="B3E5FC"/>
    <a:srgbClr val="FF8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1547-05E0-4487-994A-7D9BB6110CE3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E70A-4E5D-4AE9-99C5-4A23DD360F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B3A-A201-4A81-9A62-D67F100AA58A}" type="datetime1">
              <a:rPr lang="en-US" smtClean="0"/>
              <a:t>2/24/2018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fld id="{225E2D8B-E0B9-4A90-B515-0CA59C7FAD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374-A2B7-41AE-8033-2A16C9C315BE}" type="datetime1">
              <a:rPr lang="en-US" smtClean="0"/>
              <a:t>2/24/2018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E860-CDE9-47FD-8961-B87204FCAED0}" type="datetime1">
              <a:rPr lang="en-US" smtClean="0"/>
              <a:t>2/24/2018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73B7-2714-496B-AC7F-949877B4F04A}" type="datetime1">
              <a:rPr lang="en-US" smtClean="0"/>
              <a:t>2/24/2018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5D14-7FA3-4662-9503-1B536274C00A}" type="datetime1">
              <a:rPr lang="en-US" smtClean="0"/>
              <a:t>2/24/2018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B0EB-2A72-4F43-8CAF-C7440ACC774F}" type="datetime1">
              <a:rPr lang="en-US" smtClean="0"/>
              <a:t>2/24/2018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1369-2FAE-4E88-8050-2E85AAD4F3EE}" type="datetime1">
              <a:rPr lang="en-US" smtClean="0"/>
              <a:t>2/24/2018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6B-23D8-48FB-9D2C-09343557A784}" type="datetime1">
              <a:rPr lang="en-US" smtClean="0"/>
              <a:t>2/24/2018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51E-F4AA-4B81-94CB-B8B399EAF121}" type="datetime1">
              <a:rPr lang="en-US" smtClean="0"/>
              <a:t>2/24/2018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57F-B6C9-4254-A48F-750DB237DE80}" type="datetime1">
              <a:rPr lang="en-US" smtClean="0"/>
              <a:t>2/24/2018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1DC-3236-4346-B2E8-A2F97BA13056}" type="datetime1">
              <a:rPr lang="en-US" smtClean="0"/>
              <a:t>2/24/2018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/>
          <p:cNvSpPr/>
          <p:nvPr userDrawn="1"/>
        </p:nvSpPr>
        <p:spPr>
          <a:xfrm rot="16381612">
            <a:off x="3858428" y="-239369"/>
            <a:ext cx="8522554" cy="8163151"/>
          </a:xfrm>
          <a:prstGeom prst="rtTriangle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872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E6B1-3F41-4666-B376-B8EF3143577A}" type="datetime1">
              <a:rPr lang="en-US" smtClean="0"/>
              <a:t>2/24/2018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0" y="4552950"/>
            <a:ext cx="9144000" cy="59055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:\Users\Sinthu\Desktop\git_icon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94" y="4076347"/>
            <a:ext cx="953206" cy="95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0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/>
          <a:latin typeface="Bahnschrift Light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32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8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4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4799" y="783431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5200" dirty="0" err="1" smtClean="0">
                <a:latin typeface="Bahnschrift Light"/>
              </a:rPr>
              <a:t>Gettin</a:t>
            </a:r>
            <a:r>
              <a:rPr lang="en-US" sz="5200" dirty="0" smtClean="0">
                <a:latin typeface="Bahnschrift Light"/>
              </a:rPr>
              <a:t>’ the hang of </a:t>
            </a:r>
            <a:r>
              <a:rPr lang="en-US" sz="5200" dirty="0" err="1" smtClean="0">
                <a:solidFill>
                  <a:srgbClr val="81D4FA"/>
                </a:solidFill>
                <a:latin typeface="Bahnschrift Light"/>
              </a:rPr>
              <a:t>git</a:t>
            </a:r>
            <a:endParaRPr lang="en-US" sz="5200" dirty="0">
              <a:solidFill>
                <a:srgbClr val="81D4FA"/>
              </a:solidFill>
              <a:latin typeface="Bahnschrift Light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Sinthujan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Thanabalasingam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200" y="971550"/>
            <a:ext cx="7620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69" y="1581150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09600" y="1697831"/>
            <a:ext cx="7772400" cy="11025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81D4FA"/>
                </a:solidFill>
              </a:rPr>
              <a:t>Version control </a:t>
            </a:r>
            <a:r>
              <a:rPr lang="en-US" sz="3600" dirty="0" smtClean="0"/>
              <a:t>and why </a:t>
            </a:r>
            <a:r>
              <a:rPr lang="en-US" sz="3600" dirty="0" err="1" smtClean="0"/>
              <a:t>git</a:t>
            </a:r>
            <a:r>
              <a:rPr lang="en-US" sz="3600" dirty="0" smtClean="0"/>
              <a:t> matters</a:t>
            </a:r>
            <a:r>
              <a:rPr lang="en-US" dirty="0" smtClean="0">
                <a:latin typeface="Chaparral Pro" pitchFamily="18" charset="0"/>
              </a:rPr>
              <a:t/>
            </a:r>
            <a:br>
              <a:rPr lang="en-US" dirty="0" smtClean="0">
                <a:latin typeface="Chaparral Pro" pitchFamily="18" charset="0"/>
              </a:rPr>
            </a:br>
            <a:r>
              <a:rPr lang="en-US" dirty="0" smtClean="0">
                <a:latin typeface="Chaparral Pro" pitchFamily="18" charset="0"/>
              </a:rPr>
              <a:t>  </a:t>
            </a:r>
            <a:endParaRPr lang="en-US" dirty="0">
              <a:latin typeface="Chaparral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2876550"/>
            <a:ext cx="0" cy="321945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How to get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Debian</a:t>
            </a:r>
            <a:r>
              <a:rPr lang="en-US" sz="2800" dirty="0" smtClean="0"/>
              <a:t>/Ubuntu/WSL</a:t>
            </a:r>
          </a:p>
          <a:p>
            <a:endParaRPr lang="en-US" dirty="0"/>
          </a:p>
          <a:p>
            <a:r>
              <a:rPr lang="en-US" sz="2800" dirty="0" smtClean="0"/>
              <a:t>Windows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git</a:t>
            </a:r>
            <a:r>
              <a:rPr lang="en-US" sz="2400" dirty="0" smtClean="0">
                <a:solidFill>
                  <a:srgbClr val="FFFF00"/>
                </a:solidFill>
              </a:rPr>
              <a:t> bash: 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smtClean="0">
                <a:solidFill>
                  <a:srgbClr val="FFFF00"/>
                </a:solidFill>
              </a:rPr>
              <a:t>git-scm.com/download/windows  </a:t>
            </a:r>
            <a:endParaRPr lang="en-US" sz="2400" dirty="0">
              <a:solidFill>
                <a:srgbClr val="FFFF00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WSL (Windows Subsystem for Linux)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800" dirty="0" err="1" smtClean="0"/>
              <a:t>macOS</a:t>
            </a:r>
            <a:endParaRPr lang="en-US" sz="2800" dirty="0" smtClean="0"/>
          </a:p>
          <a:p>
            <a:r>
              <a:rPr lang="de-DE" sz="2400" dirty="0">
                <a:solidFill>
                  <a:srgbClr val="FFFF00"/>
                </a:solidFill>
              </a:rPr>
              <a:t>https://git-scm.com/download/mac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33400" y="16573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sudo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apt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get install 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all</a:t>
            </a:r>
            <a:endParaRPr lang="de-DE" dirty="0">
              <a:solidFill>
                <a:srgbClr val="0277B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2876550"/>
            <a:ext cx="0" cy="1295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FFFF00"/>
                </a:solidFill>
              </a:rPr>
              <a:t>Every </a:t>
            </a:r>
            <a:r>
              <a:rPr lang="en-US" dirty="0" smtClean="0">
                <a:solidFill>
                  <a:srgbClr val="FFFF00"/>
                </a:solidFill>
              </a:rPr>
              <a:t>directory can be managed by </a:t>
            </a: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>
              <a:buClr>
                <a:srgbClr val="FFFF00"/>
              </a:buClr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initializes/copies a </a:t>
            </a:r>
            <a:r>
              <a:rPr lang="en-US" sz="2400" dirty="0" smtClean="0">
                <a:solidFill>
                  <a:srgbClr val="81D4FA"/>
                </a:solidFill>
              </a:rPr>
              <a:t>repository</a:t>
            </a:r>
            <a:r>
              <a:rPr lang="en-US" sz="2400" dirty="0" smtClean="0"/>
              <a:t> in the current working directory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now files can be added to the </a:t>
            </a:r>
            <a:r>
              <a:rPr lang="en-US" sz="2400" dirty="0" smtClean="0">
                <a:solidFill>
                  <a:srgbClr val="81D4FA"/>
                </a:solidFill>
              </a:rPr>
              <a:t>index</a:t>
            </a:r>
            <a:r>
              <a:rPr lang="en-US" sz="2400" dirty="0" smtClean="0"/>
              <a:t>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81D4FA"/>
                </a:solidFill>
              </a:rPr>
              <a:t>git</a:t>
            </a:r>
            <a:r>
              <a:rPr lang="en-US" sz="2400" dirty="0" smtClean="0"/>
              <a:t> manages all files that were added to the index</a:t>
            </a:r>
            <a:endParaRPr lang="de-DE" sz="2400" dirty="0" smtClean="0"/>
          </a:p>
          <a:p>
            <a:endParaRPr lang="de-DE" dirty="0" smtClean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3400" y="1908572"/>
            <a:ext cx="32385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1D4FA"/>
                </a:solidFill>
                <a:latin typeface="Consolas" panose="020B0609020204030204" pitchFamily="49" charset="0"/>
              </a:rPr>
              <a:t>init</a:t>
            </a:r>
            <a:endParaRPr lang="de-DE" dirty="0">
              <a:solidFill>
                <a:srgbClr val="81D4FA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95800" y="1908572"/>
            <a:ext cx="32385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886200" y="1933128"/>
            <a:ext cx="48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36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</a:t>
            </a:r>
            <a:r>
              <a:rPr lang="en-US" sz="4000" dirty="0" err="1" smtClean="0"/>
              <a:t>init</a:t>
            </a:r>
            <a:r>
              <a:rPr lang="en-US" sz="4000" dirty="0" smtClean="0"/>
              <a:t> - result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0920"/>
            <a:ext cx="6375184" cy="264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984784" y="3895244"/>
            <a:ext cx="215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master branch (explained later)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060984" y="2343150"/>
            <a:ext cx="208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hidden folder for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git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7" name="Gekrümmte Verbindung 26"/>
          <p:cNvCxnSpPr/>
          <p:nvPr/>
        </p:nvCxnSpPr>
        <p:spPr>
          <a:xfrm>
            <a:off x="4800600" y="3136464"/>
            <a:ext cx="114300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krümmte Verbindung 26"/>
          <p:cNvCxnSpPr>
            <a:endCxn id="24" idx="1"/>
          </p:cNvCxnSpPr>
          <p:nvPr/>
        </p:nvCxnSpPr>
        <p:spPr>
          <a:xfrm flipV="1">
            <a:off x="5943600" y="2666316"/>
            <a:ext cx="1117384" cy="4701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krümmte Verbindung 26"/>
          <p:cNvCxnSpPr>
            <a:endCxn id="6" idx="1"/>
          </p:cNvCxnSpPr>
          <p:nvPr/>
        </p:nvCxnSpPr>
        <p:spPr>
          <a:xfrm>
            <a:off x="6096000" y="3486150"/>
            <a:ext cx="888784" cy="7322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28107" y="2266950"/>
            <a:ext cx="0" cy="914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copies an existing </a:t>
            </a:r>
            <a:r>
              <a:rPr lang="en-US" sz="2400" dirty="0" smtClean="0">
                <a:solidFill>
                  <a:srgbClr val="81D4FA"/>
                </a:solidFill>
              </a:rPr>
              <a:t>repository</a:t>
            </a:r>
            <a:r>
              <a:rPr lang="en-US" sz="2400" dirty="0" smtClean="0"/>
              <a:t> in the current working directory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URL specifies the location of the </a:t>
            </a:r>
            <a:r>
              <a:rPr lang="en-US" sz="2400" dirty="0" smtClean="0">
                <a:solidFill>
                  <a:srgbClr val="4FC3F7"/>
                </a:solidFill>
              </a:rPr>
              <a:t>remote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3400" y="12763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504" y="1463040"/>
            <a:ext cx="0" cy="17183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after </a:t>
            </a:r>
            <a:r>
              <a:rPr lang="en-US" sz="2400" dirty="0" smtClean="0">
                <a:solidFill>
                  <a:srgbClr val="81D4FA"/>
                </a:solidFill>
              </a:rPr>
              <a:t>initialization or cloning</a:t>
            </a:r>
            <a:r>
              <a:rPr lang="en-US" sz="2400" dirty="0" smtClean="0"/>
              <a:t>, work can be done on files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creating/updating/deleting files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registers</a:t>
            </a:r>
            <a:r>
              <a:rPr lang="de-DE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changes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/>
              <a:t>in the current working directory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can then be  </a:t>
            </a:r>
            <a:r>
              <a:rPr lang="en-US" sz="2400" dirty="0" smtClean="0">
                <a:solidFill>
                  <a:srgbClr val="81D4FA"/>
                </a:solidFill>
              </a:rPr>
              <a:t>published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add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commit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branch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push</a:t>
            </a:r>
            <a:r>
              <a:rPr lang="en-US" sz="2400" dirty="0"/>
              <a:t> , </a:t>
            </a:r>
            <a:r>
              <a:rPr lang="en-US" sz="2400" dirty="0" smtClean="0">
                <a:solidFill>
                  <a:srgbClr val="81D4FA"/>
                </a:solidFill>
              </a:rPr>
              <a:t>pull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merge</a:t>
            </a:r>
            <a:r>
              <a:rPr lang="en-US" sz="2400" dirty="0" smtClean="0"/>
              <a:t> are elementary commands</a:t>
            </a:r>
            <a:endParaRPr lang="de-DE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259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1885950"/>
            <a:ext cx="0" cy="838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s</a:t>
            </a:r>
            <a:r>
              <a:rPr lang="en-US" sz="4000" dirty="0" smtClean="0"/>
              <a:t>tatus of the </a:t>
            </a:r>
            <a:r>
              <a:rPr lang="en-US" sz="4000" dirty="0"/>
              <a:t>r</a:t>
            </a:r>
            <a:r>
              <a:rPr lang="en-US" sz="4000" dirty="0" smtClean="0"/>
              <a:t>epository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summary </a:t>
            </a:r>
            <a:r>
              <a:rPr lang="en-US" sz="2400" dirty="0" smtClean="0"/>
              <a:t>of changes since the last commit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lists </a:t>
            </a:r>
            <a:r>
              <a:rPr lang="en-US" sz="2400" dirty="0" smtClean="0">
                <a:solidFill>
                  <a:srgbClr val="81D4FA"/>
                </a:solidFill>
              </a:rPr>
              <a:t>new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deleted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changed</a:t>
            </a:r>
            <a:r>
              <a:rPr lang="en-US" sz="2400" dirty="0" smtClean="0"/>
              <a:t> files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tool to decide which changes should be included in the next</a:t>
            </a:r>
            <a:r>
              <a:rPr lang="de-DE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commit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3400" y="11239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status</a:t>
            </a:r>
            <a:endParaRPr lang="de-DE" dirty="0">
              <a:solidFill>
                <a:srgbClr val="81D4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6766"/>
            <a:ext cx="6134100" cy="250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684307" y="2366467"/>
            <a:ext cx="247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Tracked, but modified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304865" y="3021000"/>
            <a:ext cx="167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Not in the index yet</a:t>
            </a:r>
          </a:p>
        </p:txBody>
      </p:sp>
      <p:sp>
        <p:nvSpPr>
          <p:cNvPr id="10" name="Rechteck 9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status - result</a:t>
            </a:r>
            <a:endParaRPr lang="de-DE" sz="4000" dirty="0"/>
          </a:p>
        </p:txBody>
      </p:sp>
      <p:cxnSp>
        <p:nvCxnSpPr>
          <p:cNvPr id="25" name="Gekrümmte Verbindung 24"/>
          <p:cNvCxnSpPr>
            <a:endCxn id="20" idx="1"/>
          </p:cNvCxnSpPr>
          <p:nvPr/>
        </p:nvCxnSpPr>
        <p:spPr>
          <a:xfrm>
            <a:off x="2209800" y="3344165"/>
            <a:ext cx="4095065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>
            <a:endCxn id="7" idx="1"/>
          </p:cNvCxnSpPr>
          <p:nvPr/>
        </p:nvCxnSpPr>
        <p:spPr>
          <a:xfrm flipV="1">
            <a:off x="3276600" y="2551133"/>
            <a:ext cx="3407707" cy="1219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3304089" cy="8791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Adding files to the </a:t>
            </a:r>
            <a:r>
              <a:rPr lang="en-US" sz="2400" dirty="0" err="1" smtClean="0">
                <a:solidFill>
                  <a:srgbClr val="FFFF00"/>
                </a:solidFill>
              </a:rPr>
              <a:t>git</a:t>
            </a:r>
            <a:r>
              <a:rPr lang="en-US" sz="2400" dirty="0" smtClean="0">
                <a:solidFill>
                  <a:srgbClr val="FFFF00"/>
                </a:solidFill>
              </a:rPr>
              <a:t> index is called staging.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604630" y="2364524"/>
            <a:ext cx="223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file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&lt;filename</a:t>
            </a:r>
            <a:r>
              <a:rPr lang="de-DE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to the index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114800" y="3297019"/>
            <a:ext cx="278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all files of extension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&lt;extension&gt;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to the index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123666" y="4184109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all files to the index</a:t>
            </a:r>
          </a:p>
        </p:txBody>
      </p:sp>
      <p:cxnSp>
        <p:nvCxnSpPr>
          <p:cNvPr id="33" name="Gekrümmte Verbindung 32"/>
          <p:cNvCxnSpPr>
            <a:stCxn id="15" idx="2"/>
          </p:cNvCxnSpPr>
          <p:nvPr/>
        </p:nvCxnSpPr>
        <p:spPr>
          <a:xfrm rot="16200000" flipH="1">
            <a:off x="5681003" y="1780515"/>
            <a:ext cx="842962" cy="901432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krümmte Verbindung 74"/>
          <p:cNvCxnSpPr>
            <a:stCxn id="16" idx="2"/>
            <a:endCxn id="23" idx="1"/>
          </p:cNvCxnSpPr>
          <p:nvPr/>
        </p:nvCxnSpPr>
        <p:spPr>
          <a:xfrm rot="16200000" flipH="1">
            <a:off x="3181008" y="2686392"/>
            <a:ext cx="896035" cy="971550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krümmte Verbindung 114"/>
          <p:cNvCxnSpPr>
            <a:stCxn id="17" idx="2"/>
            <a:endCxn id="43" idx="1"/>
          </p:cNvCxnSpPr>
          <p:nvPr/>
        </p:nvCxnSpPr>
        <p:spPr>
          <a:xfrm rot="16200000" flipH="1">
            <a:off x="1323585" y="3568693"/>
            <a:ext cx="752847" cy="847316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216936" y="1298972"/>
            <a:ext cx="2869664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add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filename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600200" y="2213372"/>
            <a:ext cx="30861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add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exstension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5300" y="3105150"/>
            <a:ext cx="15621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add .</a:t>
            </a:r>
            <a:endParaRPr lang="de-DE" dirty="0">
              <a:solidFill>
                <a:srgbClr val="81D4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" b="-1392"/>
          <a:stretch/>
        </p:blipFill>
        <p:spPr bwMode="auto">
          <a:xfrm>
            <a:off x="586576" y="1200150"/>
            <a:ext cx="7219950" cy="311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717256" y="1123950"/>
            <a:ext cx="142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adding newfile.py</a:t>
            </a:r>
          </a:p>
        </p:txBody>
      </p:sp>
      <p:cxnSp>
        <p:nvCxnSpPr>
          <p:cNvPr id="8" name="Gekrümmte Verbindung 7"/>
          <p:cNvCxnSpPr>
            <a:endCxn id="7" idx="1"/>
          </p:cNvCxnSpPr>
          <p:nvPr/>
        </p:nvCxnSpPr>
        <p:spPr>
          <a:xfrm>
            <a:off x="2667000" y="1447116"/>
            <a:ext cx="5050256" cy="12700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2800" y="2527264"/>
            <a:ext cx="184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A new file in the commit appeared!</a:t>
            </a:r>
          </a:p>
        </p:txBody>
      </p:sp>
      <p:cxnSp>
        <p:nvCxnSpPr>
          <p:cNvPr id="16" name="Gekrümmte Verbindung 15"/>
          <p:cNvCxnSpPr>
            <a:endCxn id="15" idx="1"/>
          </p:cNvCxnSpPr>
          <p:nvPr/>
        </p:nvCxnSpPr>
        <p:spPr>
          <a:xfrm>
            <a:off x="3505200" y="2988929"/>
            <a:ext cx="365760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107656" y="3790950"/>
            <a:ext cx="203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I’m not new, but different</a:t>
            </a:r>
          </a:p>
        </p:txBody>
      </p:sp>
      <p:cxnSp>
        <p:nvCxnSpPr>
          <p:cNvPr id="21" name="Gekrümmte Verbindung 20"/>
          <p:cNvCxnSpPr>
            <a:endCxn id="20" idx="1"/>
          </p:cNvCxnSpPr>
          <p:nvPr/>
        </p:nvCxnSpPr>
        <p:spPr>
          <a:xfrm>
            <a:off x="3810000" y="4114116"/>
            <a:ext cx="329765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smtClean="0"/>
              <a:t>Adding changes and status check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8588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„A commit describes and adds a set of changes on resources to a repository.“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6556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7183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What we’ll talk about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collaborative </a:t>
            </a:r>
            <a:r>
              <a:rPr lang="en-US" sz="2400" dirty="0" smtClean="0"/>
              <a:t>software development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struggles and problems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– how does </a:t>
            </a:r>
            <a:r>
              <a:rPr lang="en-US" sz="2400" dirty="0" err="1" smtClean="0"/>
              <a:t>git</a:t>
            </a:r>
            <a:r>
              <a:rPr lang="en-US" sz="2400" dirty="0" smtClean="0"/>
              <a:t> work?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basic workflow (to </a:t>
            </a:r>
            <a:r>
              <a:rPr lang="en-US" sz="2400" i="1" dirty="0" err="1" smtClean="0"/>
              <a:t>git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gud</a:t>
            </a:r>
            <a:r>
              <a:rPr lang="en-US" sz="2400" i="1" dirty="0"/>
              <a:t> </a:t>
            </a:r>
            <a:r>
              <a:rPr lang="de-DE" sz="1800" dirty="0"/>
              <a:t>( ͡° ͜ʖ ͡° </a:t>
            </a:r>
            <a:r>
              <a:rPr lang="de-DE" sz="1800" dirty="0" smtClean="0"/>
              <a:t>)</a:t>
            </a:r>
            <a:r>
              <a:rPr lang="de-DE" sz="2400" dirty="0" smtClean="0"/>
              <a:t>)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hints regarding </a:t>
            </a:r>
            <a:r>
              <a:rPr lang="en-US" sz="2400" dirty="0" err="1" smtClean="0"/>
              <a:t>RoboLab</a:t>
            </a:r>
            <a:r>
              <a:rPr lang="en-US" sz="2400" dirty="0" smtClean="0"/>
              <a:t> 2018</a:t>
            </a: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Feel free to raise your hand and ask questions.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2898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/>
        </p:nvCxnSpPr>
        <p:spPr>
          <a:xfrm>
            <a:off x="1051560" y="3257550"/>
            <a:ext cx="0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603504" y="2876550"/>
            <a:ext cx="463296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03504" y="1962150"/>
            <a:ext cx="0" cy="914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bundles changes to a </a:t>
            </a:r>
            <a:r>
              <a:rPr lang="en-US" sz="2400" dirty="0" smtClean="0">
                <a:solidFill>
                  <a:srgbClr val="81D4FA"/>
                </a:solidFill>
              </a:rPr>
              <a:t>commit 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are committed to the VCS and saved locally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commit message 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af-ZA" sz="2000" dirty="0" smtClean="0"/>
              <a:t>should be a </a:t>
            </a:r>
            <a:r>
              <a:rPr lang="af-ZA" sz="2000" dirty="0" smtClean="0">
                <a:solidFill>
                  <a:srgbClr val="81D4FA"/>
                </a:solidFill>
              </a:rPr>
              <a:t>meaningful </a:t>
            </a:r>
            <a:r>
              <a:rPr lang="af-ZA" sz="2000" dirty="0" smtClean="0"/>
              <a:t>description of changes made by the dev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af-ZA" sz="2000" dirty="0" smtClean="0"/>
              <a:t>is  visbible information for </a:t>
            </a:r>
            <a:r>
              <a:rPr lang="af-ZA" sz="2000" dirty="0" smtClean="0">
                <a:solidFill>
                  <a:srgbClr val="81D4FA"/>
                </a:solidFill>
              </a:rPr>
              <a:t>other developers</a:t>
            </a:r>
            <a:endParaRPr lang="af-ZA" sz="2000" dirty="0" smtClean="0"/>
          </a:p>
          <a:p>
            <a:pPr lvl="1">
              <a:buClr>
                <a:srgbClr val="FFFF00"/>
              </a:buClr>
            </a:pPr>
            <a:endParaRPr lang="af-ZA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533400" y="11239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commit message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1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The emphasis lays on meaningful…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2467094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fixed some merge conflict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3400" y="3099316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kill it! just kill it with fire.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33400" y="3729871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what am even I doing with my life?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33400" y="1809750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still crashes -.-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pls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end me!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Inhaltsplatzhalter 4"/>
          <p:cNvSpPr>
            <a:spLocks noGrp="1"/>
          </p:cNvSpPr>
          <p:nvPr>
            <p:ph idx="1"/>
          </p:nvPr>
        </p:nvSpPr>
        <p:spPr>
          <a:xfrm>
            <a:off x="457200" y="1188721"/>
            <a:ext cx="8229600" cy="5448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bad</a:t>
            </a:r>
            <a:r>
              <a:rPr lang="en-US" dirty="0" smtClean="0"/>
              <a:t> commit messages I encountered @</a:t>
            </a:r>
            <a:r>
              <a:rPr lang="en-US" dirty="0" err="1" smtClean="0"/>
              <a:t>robolab</a:t>
            </a:r>
            <a:r>
              <a:rPr lang="en-US" dirty="0" smtClean="0"/>
              <a:t> and/or @work:</a:t>
            </a:r>
          </a:p>
        </p:txBody>
      </p:sp>
    </p:spTree>
    <p:extLst>
      <p:ext uri="{BB962C8B-B14F-4D97-AF65-F5344CB8AC3E}">
        <p14:creationId xmlns:p14="http://schemas.microsoft.com/office/powerpoint/2010/main" val="5993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7" y="1123950"/>
            <a:ext cx="5398389" cy="330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err="1" smtClean="0"/>
              <a:t>Preppin</a:t>
            </a:r>
            <a:r>
              <a:rPr lang="en-US" sz="4000" dirty="0" smtClean="0"/>
              <a:t>’ a little commit…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9159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5659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every commit can be identified by a </a:t>
            </a:r>
            <a:r>
              <a:rPr lang="en-US" sz="2400" dirty="0" smtClean="0">
                <a:solidFill>
                  <a:srgbClr val="81D4FA"/>
                </a:solidFill>
              </a:rPr>
              <a:t>hash value </a:t>
            </a:r>
            <a:r>
              <a:rPr lang="en-US" sz="2400" dirty="0" smtClean="0"/>
              <a:t>associated to it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repositories can be</a:t>
            </a:r>
            <a:r>
              <a:rPr lang="en-US" sz="2400" dirty="0" smtClean="0">
                <a:solidFill>
                  <a:srgbClr val="81D4FA"/>
                </a:solidFill>
              </a:rPr>
              <a:t> reset </a:t>
            </a:r>
            <a:r>
              <a:rPr lang="en-US" sz="2400" dirty="0" smtClean="0"/>
              <a:t>to a previous state with the hash values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are </a:t>
            </a:r>
            <a:r>
              <a:rPr lang="en-US" sz="2400" dirty="0" smtClean="0">
                <a:solidFill>
                  <a:srgbClr val="81D4FA"/>
                </a:solidFill>
              </a:rPr>
              <a:t>initially local </a:t>
            </a:r>
            <a:r>
              <a:rPr lang="en-US" sz="2400" dirty="0" smtClean="0"/>
              <a:t>and only influence your own working directory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0028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Now, you might ask yourself…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How is this process collaborative?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How do you publish your changes?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And most important: where do you publish your changes to?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5" name="Picture 6" descr="Bildergebnis für question mark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647950"/>
            <a:ext cx="2239970" cy="17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/>
        </p:nvCxnSpPr>
        <p:spPr>
          <a:xfrm>
            <a:off x="603504" y="1962150"/>
            <a:ext cx="0" cy="22098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remote got you covered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194141"/>
            <a:ext cx="8229600" cy="33944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connects local repository with a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&lt;alias&gt;</a:t>
            </a:r>
            <a:r>
              <a:rPr lang="en-US" sz="2400" dirty="0" smtClean="0"/>
              <a:t>: alias, under which the remote is known </a:t>
            </a:r>
            <a:r>
              <a:rPr lang="en-US" sz="2400" dirty="0" smtClean="0">
                <a:solidFill>
                  <a:srgbClr val="81D4FA"/>
                </a:solidFill>
              </a:rPr>
              <a:t>locally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&lt;</a:t>
            </a:r>
            <a:r>
              <a:rPr lang="en-US" sz="2400" dirty="0" err="1" smtClean="0">
                <a:solidFill>
                  <a:srgbClr val="81D4FA"/>
                </a:solidFill>
              </a:rPr>
              <a:t>url</a:t>
            </a:r>
            <a:r>
              <a:rPr lang="en-US" sz="2400" dirty="0" smtClean="0">
                <a:solidFill>
                  <a:srgbClr val="81D4FA"/>
                </a:solidFill>
              </a:rPr>
              <a:t>&gt;</a:t>
            </a:r>
            <a:r>
              <a:rPr lang="en-US" sz="2400" dirty="0" smtClean="0"/>
              <a:t>: location of the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lists all available remote repositories </a:t>
            </a:r>
            <a:endParaRPr lang="en-US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533400" y="1177846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add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alias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&lt;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38200" y="3356372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–v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0476"/>
            <a:ext cx="6781800" cy="198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smtClean="0"/>
              <a:t>Establishing some connections</a:t>
            </a:r>
            <a:endParaRPr lang="de-DE" sz="4000" dirty="0"/>
          </a:p>
        </p:txBody>
      </p:sp>
      <p:sp>
        <p:nvSpPr>
          <p:cNvPr id="33" name="Geschweifte Klammer rechts 32"/>
          <p:cNvSpPr/>
          <p:nvPr/>
        </p:nvSpPr>
        <p:spPr>
          <a:xfrm rot="5400000">
            <a:off x="2247900" y="1658719"/>
            <a:ext cx="457200" cy="3429000"/>
          </a:xfrm>
          <a:prstGeom prst="rightBrace">
            <a:avLst>
              <a:gd name="adj1" fmla="val 153657"/>
              <a:gd name="adj2" fmla="val 50576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685800" y="352561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Mapping of aliases and remote URLs</a:t>
            </a:r>
          </a:p>
        </p:txBody>
      </p:sp>
    </p:spTree>
    <p:extLst>
      <p:ext uri="{BB962C8B-B14F-4D97-AF65-F5344CB8AC3E}">
        <p14:creationId xmlns:p14="http://schemas.microsoft.com/office/powerpoint/2010/main" val="25412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2343150"/>
            <a:ext cx="0" cy="457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remote – update URL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updates the remote URL of a given alias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you need this instruction later when starting to work with the </a:t>
            </a:r>
            <a:r>
              <a:rPr lang="en-US" sz="2400" dirty="0" smtClean="0">
                <a:solidFill>
                  <a:srgbClr val="81D4FA"/>
                </a:solidFill>
              </a:rPr>
              <a:t>template</a:t>
            </a:r>
            <a:endParaRPr lang="de-DE" sz="2400" dirty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33400" y="1177846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set-</a:t>
            </a:r>
            <a:r>
              <a:rPr lang="en-US" dirty="0" err="1" smtClean="0">
                <a:solidFill>
                  <a:srgbClr val="81D4FA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alias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&lt;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188595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Share your bugs with the world!™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</a:pPr>
            <a:endParaRPr lang="en-US" sz="2400" dirty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pushes all unpublished commits on the branch </a:t>
            </a:r>
            <a:r>
              <a:rPr lang="en-US" sz="2400" dirty="0" smtClean="0">
                <a:solidFill>
                  <a:srgbClr val="81D4FA"/>
                </a:solidFill>
              </a:rPr>
              <a:t>&lt;branch&gt; </a:t>
            </a:r>
            <a:r>
              <a:rPr lang="en-US" sz="2400" dirty="0" smtClean="0"/>
              <a:t>of the remote repository called </a:t>
            </a:r>
            <a:r>
              <a:rPr lang="en-US" sz="2400" dirty="0" smtClean="0">
                <a:solidFill>
                  <a:srgbClr val="81D4FA"/>
                </a:solidFill>
              </a:rPr>
              <a:t>&lt;alias&gt;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origin</a:t>
            </a:r>
            <a:r>
              <a:rPr lang="en-US" sz="2400" dirty="0" smtClean="0"/>
              <a:t> is default local alias for remote repository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alias simplifies pushes, fully qualifying the URL is not </a:t>
            </a:r>
            <a:r>
              <a:rPr lang="en-US" sz="2400" dirty="0" smtClean="0"/>
              <a:t>required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authentication</a:t>
            </a:r>
            <a:r>
              <a:rPr lang="en-US" sz="2400" dirty="0" smtClean="0"/>
              <a:t> is required every time when using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81D4FA"/>
                </a:solidFill>
              </a:rPr>
              <a:t>https</a:t>
            </a:r>
            <a:endParaRPr lang="en-US" sz="2400" dirty="0" smtClean="0">
              <a:solidFill>
                <a:srgbClr val="81D4FA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33400" y="1123950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push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alias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68" y="1352550"/>
            <a:ext cx="6444064" cy="192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smtClean="0"/>
              <a:t>A successful push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9191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261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Software Engineering in a </a:t>
            </a:r>
            <a:r>
              <a:rPr lang="en-US" sz="4000" dirty="0">
                <a:solidFill>
                  <a:srgbClr val="81D4FA"/>
                </a:solidFill>
              </a:rPr>
              <a:t>t</a:t>
            </a:r>
            <a:r>
              <a:rPr lang="en-US" sz="4000" dirty="0" smtClean="0">
                <a:solidFill>
                  <a:srgbClr val="81D4FA"/>
                </a:solidFill>
              </a:rPr>
              <a:t>eam</a:t>
            </a:r>
            <a:endParaRPr lang="en-US" sz="4000" dirty="0">
              <a:solidFill>
                <a:srgbClr val="81D4FA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complex </a:t>
            </a:r>
            <a:r>
              <a:rPr lang="en-US" sz="2400" dirty="0" smtClean="0">
                <a:solidFill>
                  <a:srgbClr val="81D4FA"/>
                </a:solidFill>
              </a:rPr>
              <a:t>projects</a:t>
            </a:r>
            <a:r>
              <a:rPr lang="en-US" sz="2400" dirty="0" smtClean="0"/>
              <a:t> require </a:t>
            </a:r>
            <a:r>
              <a:rPr lang="en-US" sz="2400" dirty="0" smtClean="0">
                <a:solidFill>
                  <a:srgbClr val="81D4FA"/>
                </a:solidFill>
              </a:rPr>
              <a:t>teams </a:t>
            </a:r>
            <a:r>
              <a:rPr lang="en-US" sz="2400" dirty="0" smtClean="0"/>
              <a:t>of developers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modern SE is </a:t>
            </a:r>
            <a:r>
              <a:rPr lang="en-US" sz="2400" dirty="0" smtClean="0">
                <a:solidFill>
                  <a:srgbClr val="81D4FA"/>
                </a:solidFill>
              </a:rPr>
              <a:t>collaborative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81D4FA"/>
                </a:solidFill>
              </a:rPr>
              <a:t>distributed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division of labor </a:t>
            </a:r>
            <a:r>
              <a:rPr lang="en-US" sz="2400" dirty="0" smtClean="0"/>
              <a:t>as central aspect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integration</a:t>
            </a:r>
            <a:r>
              <a:rPr lang="de-DE" sz="2400" dirty="0" smtClean="0"/>
              <a:t> </a:t>
            </a:r>
            <a:r>
              <a:rPr lang="en-US" sz="2400" dirty="0" smtClean="0"/>
              <a:t>of sub parts to one </a:t>
            </a:r>
            <a:r>
              <a:rPr lang="en-US" sz="2400" dirty="0" smtClean="0">
                <a:solidFill>
                  <a:srgbClr val="81D4FA"/>
                </a:solidFill>
              </a:rPr>
              <a:t>whole</a:t>
            </a:r>
          </a:p>
          <a:p>
            <a:pPr>
              <a:buClr>
                <a:srgbClr val="FFFF00"/>
              </a:buClr>
            </a:pPr>
            <a:r>
              <a:rPr lang="de-DE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FFFF00"/>
                </a:solidFill>
              </a:rPr>
              <a:t>How do you manage the code base?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0168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199" y="0"/>
            <a:ext cx="9601199" cy="457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6019800" y="4573442"/>
            <a:ext cx="2971800" cy="58910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8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>
            <a:off x="603504" y="1674495"/>
            <a:ext cx="463296" cy="135255"/>
          </a:xfrm>
          <a:prstGeom prst="bentConnector3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603504" y="1463040"/>
            <a:ext cx="0" cy="1642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Branches – let’s get crazy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represent </a:t>
            </a:r>
            <a:r>
              <a:rPr lang="en-US" sz="2400" dirty="0" smtClean="0">
                <a:solidFill>
                  <a:srgbClr val="81D4FA"/>
                </a:solidFill>
              </a:rPr>
              <a:t>separate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history </a:t>
            </a:r>
            <a:r>
              <a:rPr lang="en-US" sz="2400" dirty="0" smtClean="0"/>
              <a:t>of a state of the repository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separate </a:t>
            </a:r>
            <a:r>
              <a:rPr lang="en-US" sz="2000" dirty="0" smtClean="0">
                <a:solidFill>
                  <a:srgbClr val="81D4FA"/>
                </a:solidFill>
              </a:rPr>
              <a:t>views </a:t>
            </a:r>
            <a:r>
              <a:rPr lang="en-US" sz="2000" dirty="0" smtClean="0"/>
              <a:t>on the same repository</a:t>
            </a:r>
            <a:endParaRPr lang="de-DE" sz="20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used to develop features </a:t>
            </a:r>
            <a:r>
              <a:rPr lang="en-US" sz="2400" dirty="0" smtClean="0">
                <a:solidFill>
                  <a:srgbClr val="81D4FA"/>
                </a:solidFill>
              </a:rPr>
              <a:t>independently</a:t>
            </a:r>
            <a:r>
              <a:rPr lang="en-US" sz="2400" dirty="0" smtClean="0"/>
              <a:t> from other branches and developers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master</a:t>
            </a:r>
            <a:r>
              <a:rPr lang="en-US" sz="2400" dirty="0" smtClean="0"/>
              <a:t> is the default branch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8802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1885950"/>
            <a:ext cx="0" cy="21336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branch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creates a new branch called </a:t>
            </a:r>
            <a:r>
              <a:rPr lang="en-US" sz="2400" dirty="0" smtClean="0">
                <a:solidFill>
                  <a:srgbClr val="81D4FA"/>
                </a:solidFill>
              </a:rPr>
              <a:t>&lt;name&gt;</a:t>
            </a: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branch is an </a:t>
            </a:r>
            <a:r>
              <a:rPr lang="en-US" sz="2400" dirty="0" smtClean="0">
                <a:solidFill>
                  <a:srgbClr val="81D4FA"/>
                </a:solidFill>
              </a:rPr>
              <a:t>exact copy </a:t>
            </a:r>
            <a:r>
              <a:rPr lang="en-US" sz="2400" dirty="0" smtClean="0"/>
              <a:t>of the current branch </a:t>
            </a:r>
            <a:br>
              <a:rPr lang="en-US" sz="2400" dirty="0" smtClean="0"/>
            </a:b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both branches are </a:t>
            </a:r>
            <a:r>
              <a:rPr lang="en-US" sz="2400" dirty="0" smtClean="0">
                <a:solidFill>
                  <a:srgbClr val="81D4FA"/>
                </a:solidFill>
              </a:rPr>
              <a:t>even</a:t>
            </a: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the current branch to </a:t>
            </a:r>
            <a:r>
              <a:rPr lang="en-US" sz="2400" dirty="0" smtClean="0">
                <a:solidFill>
                  <a:srgbClr val="81D4FA"/>
                </a:solidFill>
              </a:rPr>
              <a:t>&lt;branch&gt;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future changes now only </a:t>
            </a:r>
            <a:r>
              <a:rPr lang="en-US" sz="2400" dirty="0" smtClean="0">
                <a:solidFill>
                  <a:srgbClr val="81D4FA"/>
                </a:solidFill>
              </a:rPr>
              <a:t>apply to new branch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3400" y="1200150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branch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8200" y="28765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checkout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Dude… check out ‘</a:t>
            </a:r>
            <a:r>
              <a:rPr lang="en-US" sz="4000" dirty="0" err="1" smtClean="0"/>
              <a:t>git</a:t>
            </a:r>
            <a:r>
              <a:rPr lang="en-US" sz="4000" dirty="0" smtClean="0"/>
              <a:t> checkout’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enables </a:t>
            </a:r>
            <a:r>
              <a:rPr lang="en-US" sz="2400" dirty="0" smtClean="0">
                <a:solidFill>
                  <a:srgbClr val="81D4FA"/>
                </a:solidFill>
              </a:rPr>
              <a:t>changing between views </a:t>
            </a:r>
            <a:r>
              <a:rPr lang="en-US" sz="2400" dirty="0" smtClean="0"/>
              <a:t>of different objects in the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checkout works for </a:t>
            </a:r>
            <a:r>
              <a:rPr lang="en-US" sz="2400" dirty="0" smtClean="0">
                <a:solidFill>
                  <a:srgbClr val="81D4FA"/>
                </a:solidFill>
              </a:rPr>
              <a:t>single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files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commits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branches</a:t>
            </a: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short form for </a:t>
            </a:r>
            <a:r>
              <a:rPr lang="en-US" sz="2400" dirty="0" smtClean="0">
                <a:solidFill>
                  <a:srgbClr val="81D4FA"/>
                </a:solidFill>
              </a:rPr>
              <a:t>creating</a:t>
            </a:r>
            <a:r>
              <a:rPr lang="en-US" sz="2400" dirty="0" smtClean="0"/>
              <a:t> a branch and </a:t>
            </a:r>
            <a:r>
              <a:rPr lang="en-US" sz="2400" dirty="0" smtClean="0">
                <a:solidFill>
                  <a:srgbClr val="81D4FA"/>
                </a:solidFill>
              </a:rPr>
              <a:t>changing</a:t>
            </a:r>
            <a:r>
              <a:rPr lang="en-US" sz="2400" dirty="0" smtClean="0"/>
              <a:t> to it immediately</a:t>
            </a:r>
            <a:endParaRPr lang="de-DE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>
              <a:buClr>
                <a:srgbClr val="FFFF00"/>
              </a:buClr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38200" y="2670572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checkout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-b 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Branching visualized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5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61" y="971550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2898236" y="193548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2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478957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1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898236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3A9F4"/>
                </a:solidFill>
                <a:latin typeface="Bahnschrift Light" panose="020B0502040204020203" pitchFamily="34" charset="0"/>
              </a:rPr>
              <a:t>3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666332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3A9F4"/>
                </a:solidFill>
                <a:latin typeface="Bahnschrift Light" panose="020B0502040204020203" pitchFamily="34" charset="0"/>
              </a:rPr>
              <a:t>4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59852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5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133436" y="325755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6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921852" y="325628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7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683852" y="324866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8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35452" y="260455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master</a:t>
            </a:r>
            <a:endParaRPr lang="de-DE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41802" y="1921532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awesome_feature</a:t>
            </a:r>
            <a:endParaRPr lang="de-DE" dirty="0">
              <a:solidFill>
                <a:schemeClr val="accent3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41802" y="324866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other_feature</a:t>
            </a:r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865470" y="363069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new branch</a:t>
            </a:r>
            <a:b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checkout</a:t>
            </a:r>
            <a:endParaRPr lang="de-DE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4" name="Gekrümmte Verbindung 23"/>
          <p:cNvCxnSpPr>
            <a:stCxn id="23" idx="1"/>
          </p:cNvCxnSpPr>
          <p:nvPr/>
        </p:nvCxnSpPr>
        <p:spPr>
          <a:xfrm rot="10800000">
            <a:off x="2264252" y="2876554"/>
            <a:ext cx="601218" cy="101574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krümmte Verbindung 30"/>
          <p:cNvCxnSpPr>
            <a:stCxn id="23" idx="3"/>
          </p:cNvCxnSpPr>
          <p:nvPr/>
        </p:nvCxnSpPr>
        <p:spPr>
          <a:xfrm flipV="1">
            <a:off x="3978275" y="2876553"/>
            <a:ext cx="451855" cy="101574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474338" y="127635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commits</a:t>
            </a:r>
            <a:endParaRPr lang="de-DE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48" name="Gekrümmte Verbindung 47"/>
          <p:cNvCxnSpPr>
            <a:stCxn id="47" idx="2"/>
          </p:cNvCxnSpPr>
          <p:nvPr/>
        </p:nvCxnSpPr>
        <p:spPr>
          <a:xfrm rot="5400000">
            <a:off x="3322748" y="1540616"/>
            <a:ext cx="541853" cy="628875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 Verbindung 52"/>
          <p:cNvCxnSpPr>
            <a:stCxn id="47" idx="2"/>
            <a:endCxn id="9" idx="0"/>
          </p:cNvCxnSpPr>
          <p:nvPr/>
        </p:nvCxnSpPr>
        <p:spPr>
          <a:xfrm rot="5400000">
            <a:off x="3378614" y="2062346"/>
            <a:ext cx="1007716" cy="5127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47" idx="2"/>
            <a:endCxn id="12" idx="0"/>
          </p:cNvCxnSpPr>
          <p:nvPr/>
        </p:nvCxnSpPr>
        <p:spPr>
          <a:xfrm rot="16200000" flipH="1">
            <a:off x="4174155" y="1318082"/>
            <a:ext cx="1672153" cy="220424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Staying up-to-date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How to integrate the new bugs my colleague just programmed?</a:t>
            </a:r>
            <a:endParaRPr lang="de-DE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146" name="Picture 2" descr="Bildergebnis für git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14550"/>
            <a:ext cx="32004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pull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fetches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81D4FA"/>
                </a:solidFill>
              </a:rPr>
              <a:t>most recent state </a:t>
            </a:r>
            <a:r>
              <a:rPr lang="en-US" sz="2400" dirty="0" smtClean="0"/>
              <a:t>of the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local view of the repository gets updated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short hand for </a:t>
            </a:r>
            <a:r>
              <a:rPr lang="en-US" sz="2400" dirty="0" smtClean="0">
                <a:solidFill>
                  <a:srgbClr val="81D4FA"/>
                </a:solidFill>
              </a:rPr>
              <a:t>fetching</a:t>
            </a:r>
            <a:r>
              <a:rPr lang="en-US" sz="2400" dirty="0" smtClean="0"/>
              <a:t> remote state and </a:t>
            </a:r>
            <a:r>
              <a:rPr lang="en-US" sz="2400" dirty="0" smtClean="0">
                <a:solidFill>
                  <a:srgbClr val="81D4FA"/>
                </a:solidFill>
              </a:rPr>
              <a:t>auto merging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tries to </a:t>
            </a:r>
            <a:r>
              <a:rPr lang="en-US" sz="2400" dirty="0" smtClean="0">
                <a:solidFill>
                  <a:srgbClr val="81D4FA"/>
                </a:solidFill>
              </a:rPr>
              <a:t>auto-merge</a:t>
            </a:r>
            <a:r>
              <a:rPr lang="en-US" sz="2400" dirty="0" smtClean="0"/>
              <a:t> both versions of the codebase</a:t>
            </a: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What could possibly go wrong?</a:t>
            </a:r>
          </a:p>
          <a:p>
            <a:pPr>
              <a:buClr>
                <a:srgbClr val="FFFF00"/>
              </a:buClr>
            </a:pPr>
            <a:endParaRPr lang="de-DE" sz="2400" dirty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11239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pull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105" b="42105"/>
          <a:stretch/>
        </p:blipFill>
        <p:spPr bwMode="auto">
          <a:xfrm>
            <a:off x="304800" y="-1371600"/>
            <a:ext cx="527349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8" y="1885950"/>
            <a:ext cx="542034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4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merge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7176" name="Picture 8" descr="https://i.imgflip.com/256e6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23950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34400" cy="857250"/>
          </a:xfrm>
        </p:spPr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merge – The integration step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153400" cy="3394472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integrates state of </a:t>
            </a:r>
            <a:r>
              <a:rPr lang="en-US" sz="2400" dirty="0" smtClean="0">
                <a:solidFill>
                  <a:srgbClr val="81D4FA"/>
                </a:solidFill>
              </a:rPr>
              <a:t>&lt;</a:t>
            </a:r>
            <a:r>
              <a:rPr lang="en-US" sz="2400" dirty="0" err="1" smtClean="0">
                <a:solidFill>
                  <a:srgbClr val="81D4FA"/>
                </a:solidFill>
              </a:rPr>
              <a:t>otherbranch</a:t>
            </a:r>
            <a:r>
              <a:rPr lang="en-US" sz="2400" dirty="0" smtClean="0">
                <a:solidFill>
                  <a:srgbClr val="81D4FA"/>
                </a:solidFill>
              </a:rPr>
              <a:t>&gt; </a:t>
            </a:r>
            <a:r>
              <a:rPr lang="en-US" sz="2400" dirty="0" smtClean="0"/>
              <a:t>into current branch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is </a:t>
            </a:r>
            <a:r>
              <a:rPr lang="en-US" sz="2400" dirty="0">
                <a:solidFill>
                  <a:srgbClr val="81D4FA"/>
                </a:solidFill>
              </a:rPr>
              <a:t>always</a:t>
            </a:r>
            <a:r>
              <a:rPr lang="en-US" sz="2400" dirty="0"/>
              <a:t> triggered on a </a:t>
            </a:r>
            <a:r>
              <a:rPr lang="en-US" sz="2400" dirty="0" smtClean="0"/>
              <a:t>pull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if merge fails (and boy they do), you are presented with </a:t>
            </a:r>
            <a:r>
              <a:rPr lang="en-US" sz="2400" dirty="0" smtClean="0">
                <a:solidFill>
                  <a:srgbClr val="81D4FA"/>
                </a:solidFill>
              </a:rPr>
              <a:t>merge-conflicts</a:t>
            </a:r>
          </a:p>
          <a:p>
            <a:pPr>
              <a:buClr>
                <a:srgbClr val="FFFF00"/>
              </a:buClr>
            </a:pPr>
            <a:endParaRPr lang="en-US" sz="2400" dirty="0" smtClean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That sounds terrifying, because at first, it is!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11239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merge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otherbranch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hseck 4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?!</a:t>
            </a:r>
            <a:endParaRPr lang="en-US" sz="72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USB drives! Just share source code between colleagues via flash drives!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146" name="Picture 2" descr="Bildergebnis für me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69931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A simple file in conflict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076040" y="1178441"/>
            <a:ext cx="4438340" cy="3364230"/>
          </a:xfrm>
          <a:ln w="38100">
            <a:solidFill>
              <a:srgbClr val="4FC3F7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&lt;&lt;&lt;&lt;&lt;&lt;&lt; </a:t>
            </a:r>
            <a:r>
              <a:rPr lang="en-US" sz="2400" dirty="0" err="1" smtClean="0">
                <a:solidFill>
                  <a:srgbClr val="FFFF00"/>
                </a:solidFill>
              </a:rPr>
              <a:t>HEAD:hello_world.py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print</a:t>
            </a:r>
            <a:r>
              <a:rPr lang="en-US" sz="2400" dirty="0" smtClean="0"/>
              <a:t>(“Hello World!")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=======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print(“</a:t>
            </a:r>
            <a:r>
              <a:rPr lang="en-US" sz="2400" dirty="0" smtClean="0"/>
              <a:t>Hello!")</a:t>
            </a:r>
            <a:endParaRPr lang="en-US" sz="2400" dirty="0"/>
          </a:p>
          <a:p>
            <a:r>
              <a:rPr lang="en-US" sz="2400" dirty="0"/>
              <a:t>print</a:t>
            </a:r>
            <a:r>
              <a:rPr lang="en-US" sz="2400" dirty="0" smtClean="0"/>
              <a:t>(“Good Bye, World</a:t>
            </a:r>
            <a:r>
              <a:rPr lang="en-US" sz="2400" dirty="0"/>
              <a:t>!")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&gt;&gt;&gt;&gt;&gt;&gt;&gt;24b9b78:hello_world.py</a:t>
            </a:r>
            <a:endParaRPr lang="de-DE" sz="2400" dirty="0">
              <a:solidFill>
                <a:srgbClr val="FFFF00"/>
              </a:solidFill>
            </a:endParaRPr>
          </a:p>
          <a:p>
            <a:endParaRPr lang="de-DE" sz="2400" dirty="0"/>
          </a:p>
        </p:txBody>
      </p:sp>
      <p:sp>
        <p:nvSpPr>
          <p:cNvPr id="8" name="Geschweifte Klammer rechts 7"/>
          <p:cNvSpPr/>
          <p:nvPr/>
        </p:nvSpPr>
        <p:spPr>
          <a:xfrm>
            <a:off x="6654407" y="1716088"/>
            <a:ext cx="175699" cy="2978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/>
          <p:cNvSpPr/>
          <p:nvPr/>
        </p:nvSpPr>
        <p:spPr>
          <a:xfrm>
            <a:off x="6641183" y="2678764"/>
            <a:ext cx="202149" cy="654985"/>
          </a:xfrm>
          <a:prstGeom prst="rightBrace">
            <a:avLst>
              <a:gd name="adj1" fmla="val 113790"/>
              <a:gd name="adj2" fmla="val 51233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843332" y="1680362"/>
            <a:ext cx="15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local version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809860" y="2831163"/>
            <a:ext cx="183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remote version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-152400" y="2053382"/>
            <a:ext cx="222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conflict resolution markers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	</a:t>
            </a:r>
          </a:p>
        </p:txBody>
      </p:sp>
      <p:sp>
        <p:nvSpPr>
          <p:cNvPr id="66" name="Rechteck 65"/>
          <p:cNvSpPr/>
          <p:nvPr/>
        </p:nvSpPr>
        <p:spPr>
          <a:xfrm>
            <a:off x="4846320" y="4314071"/>
            <a:ext cx="1676400" cy="2286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Bahnschrift Light" panose="020B0502040204020203" pitchFamily="34" charset="0"/>
              </a:rPr>
              <a:t>hello_world.py</a:t>
            </a:r>
            <a:endParaRPr lang="de-DE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13"/>
          <p:cNvCxnSpPr/>
          <p:nvPr/>
        </p:nvCxnSpPr>
        <p:spPr>
          <a:xfrm flipV="1">
            <a:off x="621792" y="1657350"/>
            <a:ext cx="0" cy="13716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Resolve the conflict by hand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79128" y="1428750"/>
            <a:ext cx="8534400" cy="216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32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8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remove</a:t>
            </a:r>
            <a:r>
              <a:rPr lang="en-US" sz="2400" dirty="0" smtClean="0"/>
              <a:t> the conflict resolution markers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craft a solution of the code </a:t>
            </a:r>
            <a:r>
              <a:rPr lang="en-US" sz="2400" dirty="0" smtClean="0">
                <a:solidFill>
                  <a:srgbClr val="81D4FA"/>
                </a:solidFill>
              </a:rPr>
              <a:t>that fits your needs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solution can be a </a:t>
            </a:r>
            <a:r>
              <a:rPr lang="en-US" sz="2400" dirty="0" smtClean="0">
                <a:solidFill>
                  <a:srgbClr val="81D4FA"/>
                </a:solidFill>
              </a:rPr>
              <a:t>mix</a:t>
            </a:r>
            <a:r>
              <a:rPr lang="en-US" sz="2400" dirty="0" smtClean="0"/>
              <a:t> of the local and remote state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add the resolved files, commit and push them</a:t>
            </a:r>
          </a:p>
        </p:txBody>
      </p:sp>
    </p:spTree>
    <p:extLst>
      <p:ext uri="{BB962C8B-B14F-4D97-AF65-F5344CB8AC3E}">
        <p14:creationId xmlns:p14="http://schemas.microsoft.com/office/powerpoint/2010/main" val="25231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Faith in humanity restored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4327" y="2190750"/>
            <a:ext cx="3582496" cy="1230630"/>
          </a:xfrm>
          <a:prstGeom prst="rect">
            <a:avLst/>
          </a:prstGeom>
          <a:ln w="38100">
            <a:solidFill>
              <a:srgbClr val="4FC3F7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32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8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print(“Hello World!")</a:t>
            </a:r>
          </a:p>
          <a:p>
            <a:r>
              <a:rPr lang="en-US" sz="2400" dirty="0" smtClean="0"/>
              <a:t>print(“Good Bye, World!")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Geschweifte Klammer rechts 5"/>
          <p:cNvSpPr/>
          <p:nvPr/>
        </p:nvSpPr>
        <p:spPr>
          <a:xfrm>
            <a:off x="4189630" y="2324628"/>
            <a:ext cx="175699" cy="2978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447526" y="2329234"/>
            <a:ext cx="15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local version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4189630" y="2698566"/>
            <a:ext cx="175699" cy="2978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448622" y="2663091"/>
            <a:ext cx="19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remote version</a:t>
            </a:r>
          </a:p>
        </p:txBody>
      </p:sp>
      <p:sp>
        <p:nvSpPr>
          <p:cNvPr id="10" name="Geschweifte Klammer rechts 9"/>
          <p:cNvSpPr/>
          <p:nvPr/>
        </p:nvSpPr>
        <p:spPr>
          <a:xfrm>
            <a:off x="6264676" y="2513900"/>
            <a:ext cx="175699" cy="3740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504926" y="2518648"/>
            <a:ext cx="19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merged version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380257" y="3192780"/>
            <a:ext cx="1676400" cy="2286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Bahnschrift Light" panose="020B0502040204020203" pitchFamily="34" charset="0"/>
              </a:rPr>
              <a:t>hello_world.py</a:t>
            </a:r>
            <a:endParaRPr lang="de-DE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463296" cy="3467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1066800" y="1809750"/>
            <a:ext cx="0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603504" y="2195273"/>
            <a:ext cx="457814" cy="452677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 flipV="1">
            <a:off x="603504" y="2571750"/>
            <a:ext cx="457814" cy="457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061318" y="2952750"/>
            <a:ext cx="0" cy="1143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Merge conflicts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1D4FA"/>
                </a:solidFill>
              </a:rPr>
              <a:t>conflicts </a:t>
            </a:r>
            <a:r>
              <a:rPr lang="en-US" sz="2400" dirty="0" smtClean="0"/>
              <a:t>occur if…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remote </a:t>
            </a:r>
            <a:r>
              <a:rPr lang="en-US" sz="2000" dirty="0"/>
              <a:t>changes were not integrated </a:t>
            </a:r>
            <a:r>
              <a:rPr lang="en-US" sz="2000" dirty="0" smtClean="0"/>
              <a:t>properly</a:t>
            </a:r>
            <a:endParaRPr lang="en-US" sz="2000" dirty="0"/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remote </a:t>
            </a:r>
            <a:r>
              <a:rPr lang="en-US" sz="2000" dirty="0"/>
              <a:t>and local state of </a:t>
            </a:r>
            <a:r>
              <a:rPr lang="en-US" sz="2000" dirty="0">
                <a:solidFill>
                  <a:srgbClr val="81D4FA"/>
                </a:solidFill>
              </a:rPr>
              <a:t>files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81D4FA"/>
                </a:solidFill>
              </a:rPr>
              <a:t>branches</a:t>
            </a:r>
            <a:r>
              <a:rPr lang="en-US" sz="2000" dirty="0"/>
              <a:t> differ “too much”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so please… 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always </a:t>
            </a:r>
            <a:r>
              <a:rPr lang="en-US" sz="2000" dirty="0" smtClean="0">
                <a:solidFill>
                  <a:srgbClr val="81D4FA"/>
                </a:solidFill>
              </a:rPr>
              <a:t>pull</a:t>
            </a:r>
            <a:r>
              <a:rPr lang="en-US" sz="2000" dirty="0" smtClean="0"/>
              <a:t> remote changes </a:t>
            </a:r>
            <a:r>
              <a:rPr lang="en-US" sz="2000" u="sng" dirty="0" smtClean="0">
                <a:solidFill>
                  <a:srgbClr val="FFFF00"/>
                </a:solidFill>
              </a:rPr>
              <a:t>before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you start working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FC3F7"/>
                </a:solidFill>
              </a:rPr>
              <a:t>communicate</a:t>
            </a:r>
            <a:r>
              <a:rPr lang="en-US" sz="2000" dirty="0" smtClean="0"/>
              <a:t> in your team to avoid merge conflicts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 smtClean="0">
                <a:solidFill>
                  <a:srgbClr val="81D4FA"/>
                </a:solidFill>
              </a:rPr>
              <a:t>branches</a:t>
            </a:r>
            <a:r>
              <a:rPr lang="en-US" sz="2000" dirty="0" smtClean="0"/>
              <a:t> to divide the work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avoid multiple people working on the </a:t>
            </a:r>
            <a:r>
              <a:rPr lang="en-US" sz="2000" dirty="0" smtClean="0">
                <a:solidFill>
                  <a:srgbClr val="81D4FA"/>
                </a:solidFill>
              </a:rPr>
              <a:t>same file</a:t>
            </a:r>
          </a:p>
          <a:p>
            <a:pPr lvl="1">
              <a:buClr>
                <a:srgbClr val="FFFF00"/>
              </a:buClr>
            </a:pPr>
            <a:endParaRPr lang="en-US" sz="2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Undoing your screwing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unstages</a:t>
            </a:r>
            <a:r>
              <a:rPr lang="en-US" sz="2400" dirty="0" smtClean="0"/>
              <a:t> a commit in progress but your local changes stay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unstages</a:t>
            </a:r>
            <a:r>
              <a:rPr lang="en-US" sz="2400" dirty="0" smtClean="0"/>
              <a:t> all files and </a:t>
            </a:r>
            <a:r>
              <a:rPr lang="en-US" sz="2400" dirty="0" smtClean="0">
                <a:solidFill>
                  <a:srgbClr val="FFFF00"/>
                </a:solidFill>
              </a:rPr>
              <a:t>deletes</a:t>
            </a:r>
            <a:r>
              <a:rPr lang="en-US" sz="2400" dirty="0" smtClean="0"/>
              <a:t> all changes since last commit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do not do this if there is work you want to keep!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57200" y="11239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reset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50622" y="2746772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reset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–-hard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Almost done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general questions before we tackle details to </a:t>
            </a:r>
            <a:r>
              <a:rPr lang="en-US" dirty="0" err="1" smtClean="0"/>
              <a:t>git</a:t>
            </a:r>
            <a:r>
              <a:rPr lang="en-US" dirty="0" smtClean="0"/>
              <a:t> during RoboLab2018?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Sechseck 4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</a:t>
            </a:r>
            <a:endParaRPr lang="en-US" sz="88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Hints regarding the internship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the use of </a:t>
            </a:r>
            <a:r>
              <a:rPr lang="en-US" sz="2400" dirty="0" err="1" smtClean="0"/>
              <a:t>git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81D4FA"/>
                </a:solidFill>
              </a:rPr>
              <a:t>mandatory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 on a </a:t>
            </a:r>
            <a:r>
              <a:rPr lang="en-US" sz="2400" dirty="0" smtClean="0">
                <a:solidFill>
                  <a:srgbClr val="81D4FA"/>
                </a:solidFill>
              </a:rPr>
              <a:t>regular</a:t>
            </a:r>
            <a:r>
              <a:rPr lang="en-US" sz="2400" dirty="0" smtClean="0"/>
              <a:t> basis, avoid 1000 line monolithic commits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 </a:t>
            </a:r>
            <a:r>
              <a:rPr lang="en-US" sz="2400" dirty="0" smtClean="0">
                <a:solidFill>
                  <a:srgbClr val="81D4FA"/>
                </a:solidFill>
              </a:rPr>
              <a:t>quality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frequency</a:t>
            </a:r>
            <a:r>
              <a:rPr lang="en-US" sz="2400" dirty="0" smtClean="0"/>
              <a:t> can influence your </a:t>
            </a:r>
            <a:r>
              <a:rPr lang="en-US" sz="2400" dirty="0" smtClean="0">
                <a:solidFill>
                  <a:srgbClr val="FFFF00"/>
                </a:solidFill>
              </a:rPr>
              <a:t>grade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should be </a:t>
            </a:r>
            <a:r>
              <a:rPr lang="en-US" sz="2400" dirty="0" smtClean="0">
                <a:solidFill>
                  <a:srgbClr val="81D4FA"/>
                </a:solidFill>
              </a:rPr>
              <a:t>evenly distributed </a:t>
            </a:r>
            <a:r>
              <a:rPr lang="en-US" sz="2400" dirty="0" smtClean="0"/>
              <a:t>between all team members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on exam day, the last state of the </a:t>
            </a:r>
            <a:r>
              <a:rPr lang="en-US" sz="2400" dirty="0" smtClean="0">
                <a:solidFill>
                  <a:srgbClr val="81D4FA"/>
                </a:solidFill>
              </a:rPr>
              <a:t>master</a:t>
            </a:r>
            <a:r>
              <a:rPr lang="en-US" sz="2400" dirty="0" smtClean="0"/>
              <a:t> branch counts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Gettin</a:t>
            </a:r>
            <a:r>
              <a:rPr lang="en-US" sz="4000" dirty="0" smtClean="0"/>
              <a:t>’ started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400" dirty="0" smtClean="0"/>
              <a:t>Create a </a:t>
            </a:r>
            <a:r>
              <a:rPr lang="en-US" sz="2400" dirty="0" err="1" smtClean="0">
                <a:solidFill>
                  <a:srgbClr val="4FC3F7"/>
                </a:solidFill>
              </a:rPr>
              <a:t>Bitbucket</a:t>
            </a:r>
            <a:r>
              <a:rPr lang="en-US" sz="2400" dirty="0" smtClean="0">
                <a:solidFill>
                  <a:srgbClr val="4FC3F7"/>
                </a:solidFill>
              </a:rPr>
              <a:t> </a:t>
            </a:r>
            <a:r>
              <a:rPr lang="en-US" sz="2400" dirty="0" smtClean="0"/>
              <a:t>account &amp; tell your tutor your username, also </a:t>
            </a:r>
            <a:r>
              <a:rPr lang="en-US" sz="2400" dirty="0" smtClean="0">
                <a:solidFill>
                  <a:srgbClr val="81D4FA"/>
                </a:solidFill>
              </a:rPr>
              <a:t>install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de-DE" sz="1800" dirty="0">
                <a:solidFill>
                  <a:prstClr val="white"/>
                </a:solidFill>
              </a:rPr>
              <a:t>( ͡° ͜ʖ ͡° )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400" dirty="0" smtClean="0"/>
              <a:t>You will be granted access to the </a:t>
            </a:r>
            <a:r>
              <a:rPr lang="en-US" sz="2400" dirty="0" err="1" smtClean="0">
                <a:solidFill>
                  <a:srgbClr val="4FC3F7"/>
                </a:solidFill>
              </a:rPr>
              <a:t>robolab</a:t>
            </a:r>
            <a:r>
              <a:rPr lang="en-US" sz="2400" dirty="0" smtClean="0">
                <a:solidFill>
                  <a:srgbClr val="4FC3F7"/>
                </a:solidFill>
              </a:rPr>
              <a:t>-template</a:t>
            </a:r>
            <a:r>
              <a:rPr lang="en-US" sz="2400" dirty="0" smtClean="0"/>
              <a:t> repository</a:t>
            </a:r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400" u="sng" dirty="0" smtClean="0">
                <a:solidFill>
                  <a:srgbClr val="FFFF00"/>
                </a:solidFill>
              </a:rPr>
              <a:t>Only one </a:t>
            </a:r>
            <a:r>
              <a:rPr lang="en-US" sz="2400" dirty="0" smtClean="0"/>
              <a:t>of the team members </a:t>
            </a:r>
            <a:r>
              <a:rPr lang="en-US" sz="2400" dirty="0" smtClean="0">
                <a:solidFill>
                  <a:srgbClr val="4FC3F7"/>
                </a:solidFill>
              </a:rPr>
              <a:t>clones</a:t>
            </a:r>
            <a:r>
              <a:rPr lang="en-US" sz="2400" dirty="0" smtClean="0"/>
              <a:t> the repository using the following instruction </a:t>
            </a:r>
            <a:r>
              <a:rPr lang="en-US" sz="2400" u="sng" dirty="0" smtClean="0">
                <a:solidFill>
                  <a:srgbClr val="FFFF00"/>
                </a:solidFill>
              </a:rPr>
              <a:t>(recursively!!)</a:t>
            </a:r>
          </a:p>
          <a:p>
            <a:pPr>
              <a:buClr>
                <a:srgbClr val="FFFF00"/>
              </a:buClr>
            </a:pPr>
            <a:endParaRPr lang="de-DE" sz="2400" u="sng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3638550"/>
            <a:ext cx="6553200" cy="817245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–-recursive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https://github.com/7HAL32/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robolab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-template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Gettin</a:t>
            </a:r>
            <a:r>
              <a:rPr lang="en-US" sz="4000" dirty="0" smtClean="0"/>
              <a:t>’ started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AutoNum type="arabicPeriod" startAt="4"/>
            </a:pPr>
            <a:r>
              <a:rPr lang="en-US" sz="2400" dirty="0" smtClean="0"/>
              <a:t>Change the remote URL to point to </a:t>
            </a:r>
            <a:r>
              <a:rPr lang="en-US" sz="2400" dirty="0" smtClean="0">
                <a:solidFill>
                  <a:srgbClr val="81D4FA"/>
                </a:solidFill>
              </a:rPr>
              <a:t>your own team repository</a:t>
            </a:r>
            <a:r>
              <a:rPr lang="en-US" sz="2400" dirty="0" smtClean="0"/>
              <a:t> on </a:t>
            </a:r>
            <a:r>
              <a:rPr lang="en-US" sz="2400" dirty="0" err="1" smtClean="0"/>
              <a:t>Bitbucket</a:t>
            </a:r>
            <a:r>
              <a:rPr lang="en-US" sz="2400" dirty="0" smtClean="0"/>
              <a:t> that we prepared for you, using</a:t>
            </a:r>
          </a:p>
          <a:p>
            <a:pPr marL="457200" indent="-457200">
              <a:buClr>
                <a:srgbClr val="FFFF00"/>
              </a:buClr>
              <a:buAutoNum type="arabicPeriod" startAt="4"/>
            </a:pPr>
            <a:endParaRPr lang="en-US" sz="2400" dirty="0"/>
          </a:p>
          <a:p>
            <a:pPr marL="457200" indent="-457200">
              <a:buClr>
                <a:srgbClr val="FFFF00"/>
              </a:buClr>
              <a:buAutoNum type="arabicPeriod" startAt="4"/>
            </a:pPr>
            <a:endParaRPr lang="en-US" sz="2400" dirty="0" smtClean="0"/>
          </a:p>
          <a:p>
            <a:pPr lvl="1">
              <a:buClr>
                <a:srgbClr val="FFFF00"/>
              </a:buClr>
            </a:pPr>
            <a:r>
              <a:rPr lang="en-US" sz="2000" dirty="0" smtClean="0"/>
              <a:t>Replace </a:t>
            </a:r>
            <a:r>
              <a:rPr lang="en-US" sz="2000" dirty="0" smtClean="0">
                <a:solidFill>
                  <a:srgbClr val="4FC3F7"/>
                </a:solidFill>
              </a:rPr>
              <a:t>&lt;id&gt; </a:t>
            </a:r>
            <a:r>
              <a:rPr lang="en-US" sz="2000" dirty="0" smtClean="0"/>
              <a:t>with your </a:t>
            </a:r>
            <a:r>
              <a:rPr lang="en-US" sz="2000" dirty="0" smtClean="0">
                <a:solidFill>
                  <a:srgbClr val="4FC3F7"/>
                </a:solidFill>
              </a:rPr>
              <a:t>group id </a:t>
            </a:r>
            <a:r>
              <a:rPr lang="en-US" sz="2000" dirty="0" smtClean="0"/>
              <a:t>with </a:t>
            </a:r>
            <a:r>
              <a:rPr lang="en-US" sz="2000" u="sng" dirty="0" smtClean="0">
                <a:solidFill>
                  <a:srgbClr val="FFFF00"/>
                </a:solidFill>
              </a:rPr>
              <a:t>leading zeros!</a:t>
            </a:r>
            <a:endParaRPr lang="en-US" sz="2000" u="sng" dirty="0">
              <a:solidFill>
                <a:srgbClr val="FFFF00"/>
              </a:solidFill>
            </a:endParaRPr>
          </a:p>
          <a:p>
            <a:pPr marL="457200" indent="-457200">
              <a:buClr>
                <a:srgbClr val="FFFF00"/>
              </a:buClr>
              <a:buAutoNum type="arabicPeriod" startAt="4"/>
            </a:pPr>
            <a:r>
              <a:rPr lang="en-US" sz="2400" dirty="0" smtClean="0"/>
              <a:t>Verify that the remote now points to your team repo with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Clr>
                <a:srgbClr val="FFFF00"/>
              </a:buClr>
              <a:buAutoNum type="arabicPeriod" startAt="4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2038350"/>
            <a:ext cx="7315200" cy="817245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set-</a:t>
            </a:r>
            <a:r>
              <a:rPr lang="en-US" dirty="0" err="1" smtClean="0">
                <a:solidFill>
                  <a:srgbClr val="81D4FA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origin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https://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bitbucket.org/robolab-spring-18/group-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7200" y="3735705"/>
            <a:ext cx="5817514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-v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Getting’ started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AutoNum type="arabicPeriod" startAt="6"/>
            </a:pPr>
            <a:r>
              <a:rPr lang="en-US" sz="2400" dirty="0"/>
              <a:t>P</a:t>
            </a:r>
            <a:r>
              <a:rPr lang="en-US" sz="2400" dirty="0" smtClean="0"/>
              <a:t>erform an initial commit and push it using</a:t>
            </a:r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/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AutoNum type="arabicPeriod" startAt="6"/>
            </a:pPr>
            <a:r>
              <a:rPr lang="en-US" sz="2400" dirty="0" smtClean="0"/>
              <a:t>All </a:t>
            </a:r>
            <a:r>
              <a:rPr lang="en-US" sz="2400" dirty="0" smtClean="0">
                <a:solidFill>
                  <a:srgbClr val="81D4FA"/>
                </a:solidFill>
              </a:rPr>
              <a:t>remaining</a:t>
            </a:r>
            <a:r>
              <a:rPr lang="en-US" sz="2400" dirty="0" smtClean="0"/>
              <a:t> team members </a:t>
            </a:r>
            <a:r>
              <a:rPr lang="en-US" sz="2400" dirty="0" smtClean="0">
                <a:solidFill>
                  <a:srgbClr val="81D4FA"/>
                </a:solidFill>
              </a:rPr>
              <a:t>clone</a:t>
            </a:r>
            <a:r>
              <a:rPr lang="en-US" sz="2400" dirty="0" smtClean="0"/>
              <a:t> the freshly populated team repo using:</a:t>
            </a:r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/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1657350"/>
            <a:ext cx="7315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push origin master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134" y="3416117"/>
            <a:ext cx="6472066" cy="817245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https://bitbucket.org/robolab-spring-18/group-&lt;id&gt;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21755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 dirty="0" smtClean="0"/>
              <a:t>Problems</a:t>
            </a:r>
            <a:r>
              <a:rPr lang="en-US" sz="4000" dirty="0" smtClean="0"/>
              <a:t> with the“</a:t>
            </a:r>
            <a:r>
              <a:rPr lang="de-DE" sz="4000" dirty="0" smtClean="0"/>
              <a:t>easy” </a:t>
            </a:r>
            <a:r>
              <a:rPr lang="en-US" sz="4000" dirty="0" smtClean="0"/>
              <a:t>solution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division of labor </a:t>
            </a:r>
            <a:r>
              <a:rPr lang="en-US" sz="2400" dirty="0" smtClean="0"/>
              <a:t>is difficult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file corruptions </a:t>
            </a:r>
            <a:r>
              <a:rPr lang="en-US" sz="2400" dirty="0" smtClean="0"/>
              <a:t>and other </a:t>
            </a:r>
            <a:r>
              <a:rPr lang="en-US" sz="2400" dirty="0" smtClean="0">
                <a:solidFill>
                  <a:srgbClr val="81D4FA"/>
                </a:solidFill>
              </a:rPr>
              <a:t>catastrophes</a:t>
            </a:r>
            <a:r>
              <a:rPr lang="en-US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undo</a:t>
            </a:r>
            <a:r>
              <a:rPr lang="en-US" sz="2400" dirty="0" smtClean="0"/>
              <a:t> changes?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versioning?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recover from </a:t>
            </a:r>
            <a:r>
              <a:rPr lang="en-US" sz="2400" dirty="0" smtClean="0">
                <a:solidFill>
                  <a:srgbClr val="81D4FA"/>
                </a:solidFill>
              </a:rPr>
              <a:t>chaos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hate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nd </a:t>
            </a:r>
            <a:r>
              <a:rPr lang="en-US" sz="2400" dirty="0" smtClean="0">
                <a:solidFill>
                  <a:srgbClr val="81D4FA"/>
                </a:solidFill>
              </a:rPr>
              <a:t>despair</a:t>
            </a:r>
            <a:r>
              <a:rPr lang="en-US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What is the current </a:t>
            </a:r>
            <a:r>
              <a:rPr lang="en-US" sz="2400" dirty="0" smtClean="0">
                <a:solidFill>
                  <a:srgbClr val="81D4FA"/>
                </a:solidFill>
              </a:rPr>
              <a:t>common work base</a:t>
            </a:r>
            <a:r>
              <a:rPr lang="en-US" sz="2400" dirty="0" smtClean="0"/>
              <a:t>?</a:t>
            </a:r>
          </a:p>
          <a:p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0017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28750"/>
            <a:ext cx="0" cy="1295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Last advice for working with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be careful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read the </a:t>
            </a:r>
            <a:r>
              <a:rPr lang="en-US" sz="2400" dirty="0" smtClean="0">
                <a:solidFill>
                  <a:srgbClr val="81D4FA"/>
                </a:solidFill>
              </a:rPr>
              <a:t>documentation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do not blame the software, blame </a:t>
            </a:r>
            <a:r>
              <a:rPr lang="en-US" sz="2400" dirty="0" smtClean="0">
                <a:solidFill>
                  <a:srgbClr val="81D4FA"/>
                </a:solidFill>
              </a:rPr>
              <a:t>yourself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talk to each other to </a:t>
            </a:r>
            <a:r>
              <a:rPr lang="en-US" sz="2400" dirty="0" smtClean="0">
                <a:solidFill>
                  <a:srgbClr val="81D4FA"/>
                </a:solidFill>
              </a:rPr>
              <a:t>avoid conflicts</a:t>
            </a:r>
          </a:p>
          <a:p>
            <a:pPr>
              <a:buClr>
                <a:srgbClr val="FFFF00"/>
              </a:buClr>
            </a:pPr>
            <a:endParaRPr lang="en-US" sz="2400" dirty="0">
              <a:solidFill>
                <a:srgbClr val="81D4FA"/>
              </a:solidFill>
            </a:endParaRP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And of course: Have fun!</a:t>
            </a:r>
            <a:endParaRPr lang="de-DE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Done. It’s time to GIT GUD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remaining?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6" name="Sechseck 5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</a:t>
            </a:r>
            <a:endParaRPr lang="en-US" sz="88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Version Control System (VCS)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Tracking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81D4FA"/>
                </a:solidFill>
              </a:rPr>
              <a:t>distributed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documents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changes</a:t>
            </a:r>
            <a:r>
              <a:rPr lang="en-US" sz="2400" dirty="0" smtClean="0"/>
              <a:t> to them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Source code management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recover</a:t>
            </a:r>
            <a:r>
              <a:rPr lang="en-US" sz="2400" dirty="0" smtClean="0"/>
              <a:t> previous states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automatic integration (</a:t>
            </a:r>
            <a:r>
              <a:rPr lang="en-US" sz="2400" dirty="0" smtClean="0">
                <a:solidFill>
                  <a:srgbClr val="81D4FA"/>
                </a:solidFill>
              </a:rPr>
              <a:t>merging</a:t>
            </a:r>
            <a:r>
              <a:rPr lang="en-US" sz="2400" dirty="0" smtClean="0"/>
              <a:t>) of changes and revisions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essential for organization of </a:t>
            </a:r>
            <a:r>
              <a:rPr lang="en-US" sz="2400" dirty="0" smtClean="0">
                <a:solidFill>
                  <a:srgbClr val="81D4FA"/>
                </a:solidFill>
              </a:rPr>
              <a:t>multi-developer-projects</a:t>
            </a:r>
            <a:endParaRPr lang="en-US" sz="2400" dirty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9267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2050" name="Picture 2" descr="Bildergebnis für git me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89" y="-19050"/>
            <a:ext cx="4873511" cy="457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2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to the rescue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distributed </a:t>
            </a:r>
            <a:r>
              <a:rPr lang="en-US" sz="2400" dirty="0" smtClean="0"/>
              <a:t>VCS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cooperative </a:t>
            </a:r>
            <a:r>
              <a:rPr lang="en-US" sz="2400" dirty="0" smtClean="0"/>
              <a:t>working on a project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managing projects in form of </a:t>
            </a:r>
            <a:r>
              <a:rPr lang="en-US" sz="2400" dirty="0" smtClean="0">
                <a:solidFill>
                  <a:srgbClr val="81D4FA"/>
                </a:solidFill>
              </a:rPr>
              <a:t>repositories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support by web-based hosting services like </a:t>
            </a:r>
            <a:r>
              <a:rPr lang="en-US" sz="2400" dirty="0" smtClean="0">
                <a:solidFill>
                  <a:srgbClr val="81D4FA"/>
                </a:solidFill>
              </a:rPr>
              <a:t>GitHub </a:t>
            </a:r>
            <a:r>
              <a:rPr lang="en-US" sz="2400" dirty="0" smtClean="0"/>
              <a:t>or </a:t>
            </a:r>
            <a:r>
              <a:rPr lang="en-US" sz="2400" dirty="0" err="1" smtClean="0">
                <a:solidFill>
                  <a:srgbClr val="81D4FA"/>
                </a:solidFill>
              </a:rPr>
              <a:t>Bitbucket</a:t>
            </a:r>
            <a:endParaRPr lang="en-US" sz="2400" dirty="0" smtClean="0">
              <a:solidFill>
                <a:srgbClr val="81D4FA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available for </a:t>
            </a:r>
            <a:r>
              <a:rPr lang="en-US" sz="2400" dirty="0" smtClean="0">
                <a:solidFill>
                  <a:srgbClr val="81D4FA"/>
                </a:solidFill>
              </a:rPr>
              <a:t>Linux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Windows </a:t>
            </a:r>
            <a:r>
              <a:rPr lang="en-US" sz="2400" dirty="0" smtClean="0"/>
              <a:t>and </a:t>
            </a:r>
            <a:r>
              <a:rPr lang="en-US" sz="2400" dirty="0" err="1" smtClean="0">
                <a:solidFill>
                  <a:srgbClr val="81D4FA"/>
                </a:solidFill>
              </a:rPr>
              <a:t>macOS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3074" name="Picture 2" descr="C:\Users\Sinthu\Desktop\bitbuck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1257300" cy="6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inthu\Desktop\gith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-13335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642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The guts of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077200" cy="3394472"/>
          </a:xfrm>
        </p:spPr>
        <p:txBody>
          <a:bodyPr>
            <a:noAutofit/>
          </a:bodyPr>
          <a:lstStyle/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every developer works on a </a:t>
            </a:r>
            <a:r>
              <a:rPr lang="en-US" sz="2400" dirty="0" smtClean="0">
                <a:solidFill>
                  <a:srgbClr val="81D4FA"/>
                </a:solidFill>
              </a:rPr>
              <a:t>local copy </a:t>
            </a:r>
            <a:r>
              <a:rPr lang="en-US" sz="2400" dirty="0" smtClean="0"/>
              <a:t>of the project (</a:t>
            </a:r>
            <a:r>
              <a:rPr lang="en-US" sz="2400" dirty="0" smtClean="0">
                <a:solidFill>
                  <a:srgbClr val="81D4FA"/>
                </a:solidFill>
              </a:rPr>
              <a:t>local repository</a:t>
            </a:r>
            <a:r>
              <a:rPr lang="en-US" sz="2400" dirty="0" smtClean="0"/>
              <a:t>)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manages changes in the form of </a:t>
            </a:r>
            <a:r>
              <a:rPr lang="en-US" sz="2400" dirty="0" smtClean="0">
                <a:solidFill>
                  <a:srgbClr val="81D4FA"/>
                </a:solidFill>
              </a:rPr>
              <a:t>commits</a:t>
            </a:r>
            <a:endParaRPr lang="en-US" sz="24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are published on </a:t>
            </a:r>
            <a:r>
              <a:rPr lang="en-US" sz="2400" dirty="0" smtClean="0">
                <a:solidFill>
                  <a:srgbClr val="81D4FA"/>
                </a:solidFill>
              </a:rPr>
              <a:t>remote repositories</a:t>
            </a:r>
            <a:endParaRPr lang="en-US" sz="24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developers can integrate</a:t>
            </a:r>
            <a:r>
              <a:rPr lang="en-US" sz="2400" dirty="0" smtClean="0">
                <a:solidFill>
                  <a:srgbClr val="81D4FA"/>
                </a:solidFill>
              </a:rPr>
              <a:t> changes of other </a:t>
            </a:r>
            <a:r>
              <a:rPr lang="en-US" sz="2400" dirty="0" err="1" smtClean="0">
                <a:solidFill>
                  <a:srgbClr val="81D4FA"/>
                </a:solidFill>
              </a:rPr>
              <a:t>devs</a:t>
            </a:r>
            <a:r>
              <a:rPr lang="en-US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/>
              <a:t>by using the remote repository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660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1794</Words>
  <Application>Microsoft Office PowerPoint</Application>
  <PresentationFormat>Bildschirmpräsentation (16:9)</PresentationFormat>
  <Paragraphs>336</Paragraphs>
  <Slides>51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2" baseType="lpstr">
      <vt:lpstr>Larissa</vt:lpstr>
      <vt:lpstr>Gettin’ the hang of git</vt:lpstr>
      <vt:lpstr>What we’ll talk about</vt:lpstr>
      <vt:lpstr>Software Engineering in a team</vt:lpstr>
      <vt:lpstr>Easy!</vt:lpstr>
      <vt:lpstr>Problems with the“easy” solution</vt:lpstr>
      <vt:lpstr>Version Control System (VCS)</vt:lpstr>
      <vt:lpstr>PowerPoint-Präsentation</vt:lpstr>
      <vt:lpstr>git to the rescue</vt:lpstr>
      <vt:lpstr>The guts of git</vt:lpstr>
      <vt:lpstr>How to get git</vt:lpstr>
      <vt:lpstr>git – basic workflow</vt:lpstr>
      <vt:lpstr>git init - result</vt:lpstr>
      <vt:lpstr>git – basic workflow</vt:lpstr>
      <vt:lpstr>git – basic workflow</vt:lpstr>
      <vt:lpstr>status of the repository</vt:lpstr>
      <vt:lpstr>git status - result</vt:lpstr>
      <vt:lpstr>git – basic workflow</vt:lpstr>
      <vt:lpstr>Adding changes and status check</vt:lpstr>
      <vt:lpstr>git commit</vt:lpstr>
      <vt:lpstr>git commit</vt:lpstr>
      <vt:lpstr>The emphasis lays on meaningful…</vt:lpstr>
      <vt:lpstr>Preppin’ a little commit…</vt:lpstr>
      <vt:lpstr>git commit</vt:lpstr>
      <vt:lpstr>Now, you might ask yourself…</vt:lpstr>
      <vt:lpstr>git remote got you covered</vt:lpstr>
      <vt:lpstr>Establishing some connections</vt:lpstr>
      <vt:lpstr>git remote – update URL</vt:lpstr>
      <vt:lpstr>Share your bugs with the world!™</vt:lpstr>
      <vt:lpstr>A successful push</vt:lpstr>
      <vt:lpstr>PowerPoint-Präsentation</vt:lpstr>
      <vt:lpstr>Branches – let’s get crazy</vt:lpstr>
      <vt:lpstr>git branch</vt:lpstr>
      <vt:lpstr>Dude… check out ‘git checkout’</vt:lpstr>
      <vt:lpstr>Branching visualized</vt:lpstr>
      <vt:lpstr>Staying up-to-date</vt:lpstr>
      <vt:lpstr>git pull</vt:lpstr>
      <vt:lpstr>PowerPoint-Präsentation</vt:lpstr>
      <vt:lpstr>git merge</vt:lpstr>
      <vt:lpstr>git merge – The integration step</vt:lpstr>
      <vt:lpstr>A simple file in conflict</vt:lpstr>
      <vt:lpstr>Resolve the conflict by hand</vt:lpstr>
      <vt:lpstr>Faith in humanity restored</vt:lpstr>
      <vt:lpstr>Merge conflicts</vt:lpstr>
      <vt:lpstr>Undoing your screwing</vt:lpstr>
      <vt:lpstr>Almost done</vt:lpstr>
      <vt:lpstr>Hints regarding the internship</vt:lpstr>
      <vt:lpstr>Gettin’ started</vt:lpstr>
      <vt:lpstr>Gettin’ started</vt:lpstr>
      <vt:lpstr>Getting’ started</vt:lpstr>
      <vt:lpstr>Last advice for working with git</vt:lpstr>
      <vt:lpstr>Done. It’s time to GIT GUD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 Introduction to version control</dc:title>
  <dc:creator>Sinthujan Thanabalasingam</dc:creator>
  <cp:lastModifiedBy>Sinthujan Thanabalasingam</cp:lastModifiedBy>
  <cp:revision>346</cp:revision>
  <dcterms:created xsi:type="dcterms:W3CDTF">2018-02-17T16:38:09Z</dcterms:created>
  <dcterms:modified xsi:type="dcterms:W3CDTF">2018-02-24T01:34:42Z</dcterms:modified>
</cp:coreProperties>
</file>