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1" r:id="rId9"/>
    <p:sldId id="264" r:id="rId10"/>
    <p:sldId id="263" r:id="rId11"/>
    <p:sldId id="267" r:id="rId12"/>
    <p:sldId id="269" r:id="rId13"/>
    <p:sldId id="270" r:id="rId14"/>
    <p:sldId id="272" r:id="rId15"/>
    <p:sldId id="265" r:id="rId16"/>
    <p:sldId id="273" r:id="rId17"/>
    <p:sldId id="268" r:id="rId18"/>
    <p:sldId id="274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0277BD"/>
    <a:srgbClr val="03A9F4"/>
    <a:srgbClr val="0288D1"/>
    <a:srgbClr val="4FC3F7"/>
    <a:srgbClr val="B3E5FC"/>
    <a:srgbClr val="FF8A65"/>
    <a:srgbClr val="78909C"/>
    <a:srgbClr val="FF572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4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346650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2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 smtClean="0">
                <a:solidFill>
                  <a:schemeClr val="bg1"/>
                </a:solidFill>
              </a:rPr>
              <a:t>Gettin</a:t>
            </a:r>
            <a:r>
              <a:rPr lang="en-US" sz="6700" dirty="0" smtClean="0">
                <a:solidFill>
                  <a:schemeClr val="bg1"/>
                </a:solidFill>
              </a:rPr>
              <a:t>’ the hang of </a:t>
            </a:r>
            <a:r>
              <a:rPr lang="en-US" sz="6700" dirty="0" err="1" smtClean="0">
                <a:solidFill>
                  <a:srgbClr val="81D4FA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</a:br>
            <a:r>
              <a:rPr lang="en-US" sz="3600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Version control </a:t>
            </a:r>
            <a:r>
              <a:rPr lang="en-US" sz="3600" dirty="0" smtClean="0">
                <a:latin typeface="Bahnschrift Light" panose="020B0502040204020203" pitchFamily="34" charset="0"/>
              </a:rPr>
              <a:t>and why </a:t>
            </a:r>
            <a:r>
              <a:rPr lang="en-US" sz="3600" dirty="0" err="1" smtClean="0">
                <a:latin typeface="Bahnschrift Light" panose="020B0502040204020203" pitchFamily="34" charset="0"/>
              </a:rPr>
              <a:t>git</a:t>
            </a:r>
            <a:r>
              <a:rPr lang="en-US" sz="3600" dirty="0" smtClean="0">
                <a:latin typeface="Bahnschrift Light" panose="020B0502040204020203" pitchFamily="34" charset="0"/>
              </a:rPr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  <a:t>  </a:t>
            </a:r>
            <a:br>
              <a:rPr lang="en-US" dirty="0" smtClean="0">
                <a:solidFill>
                  <a:schemeClr val="bg1"/>
                </a:solidFill>
                <a:latin typeface="Chaparral Pro" pitchFamily="18" charset="0"/>
              </a:rPr>
            </a:br>
            <a:endParaRPr lang="en-US" dirty="0">
              <a:solidFill>
                <a:schemeClr val="bg1"/>
              </a:solidFill>
              <a:latin typeface="Chaparral Pro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96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Jedes Verzeichnis kann mit Hilfe von </a:t>
            </a:r>
            <a:r>
              <a:rPr lang="de-DE" dirty="0" err="1" smtClean="0">
                <a:solidFill>
                  <a:srgbClr val="FFFF00"/>
                </a:solidFill>
              </a:rPr>
              <a:t>git</a:t>
            </a:r>
            <a:r>
              <a:rPr lang="de-DE" dirty="0" smtClean="0">
                <a:solidFill>
                  <a:srgbClr val="FFFF00"/>
                </a:solidFill>
              </a:rPr>
              <a:t> verwaltet werden.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initialisiert ein </a:t>
            </a:r>
            <a:r>
              <a:rPr lang="de-DE" sz="2400" dirty="0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 im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jetzt können Dateien zum </a:t>
            </a:r>
            <a:r>
              <a:rPr lang="de-DE" sz="2400" dirty="0" smtClean="0">
                <a:solidFill>
                  <a:srgbClr val="81D4FA"/>
                </a:solidFill>
              </a:rPr>
              <a:t>Index</a:t>
            </a:r>
            <a:r>
              <a:rPr lang="de-DE" sz="2400" dirty="0" smtClean="0"/>
              <a:t> hinzugefügt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verwaltet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343150"/>
            <a:ext cx="120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 result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08584" y="2145982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master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b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branch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6084194" y="2792313"/>
            <a:ext cx="1648779" cy="69383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75184" y="5143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versteckter Ordner für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git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>
            <a:endCxn id="24" idx="2"/>
          </p:cNvCxnSpPr>
          <p:nvPr/>
        </p:nvCxnSpPr>
        <p:spPr>
          <a:xfrm flipV="1">
            <a:off x="4800600" y="1160681"/>
            <a:ext cx="2616092" cy="1978551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nach dem </a:t>
            </a:r>
            <a:r>
              <a:rPr lang="de-DE" dirty="0" err="1" smtClean="0">
                <a:solidFill>
                  <a:srgbClr val="81D4FA"/>
                </a:solidFill>
              </a:rPr>
              <a:t>init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kann am Projekt gearbeitet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Erstellen/Updaten/Löschen von Dateien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de-DE" dirty="0" smtClean="0"/>
              <a:t>registriert </a:t>
            </a:r>
            <a:r>
              <a:rPr lang="de-DE" dirty="0" smtClean="0">
                <a:solidFill>
                  <a:srgbClr val="81D4FA"/>
                </a:solidFill>
              </a:rPr>
              <a:t>Änderungen</a:t>
            </a:r>
            <a:r>
              <a:rPr lang="de-DE" dirty="0" smtClean="0"/>
              <a:t> im Arbeitsverzeichnis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Status des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Zusammenfassung der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listet neue, gelöschte und geänderte Dateien auf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unterstützt bei der Entscheidung</a:t>
            </a:r>
            <a:r>
              <a:rPr lang="en-US" dirty="0" smtClean="0"/>
              <a:t>,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welche Änderungen in einem </a:t>
            </a:r>
            <a:r>
              <a:rPr lang="de-DE" dirty="0" err="1" smtClean="0">
                <a:solidFill>
                  <a:srgbClr val="81D4FA"/>
                </a:solidFill>
              </a:rPr>
              <a:t>commit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eingepflegt werden sollen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2" y="1104900"/>
            <a:ext cx="1452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724400" y="3544987"/>
            <a:ext cx="247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Änderungen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an  sourcecode.py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7124700" cy="290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2110539" y="3902083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 rot="16200000" flipH="1">
            <a:off x="1143172" y="3257881"/>
            <a:ext cx="1271997" cy="66273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rot="16200000" flipH="1">
            <a:off x="2933198" y="2076951"/>
            <a:ext cx="1829804" cy="175260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– Basic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 smtClean="0">
                <a:solidFill>
                  <a:srgbClr val="FFFF00"/>
                </a:solidFill>
              </a:rPr>
              <a:t>Das Hinzufügen von Dateien zum Index wird „</a:t>
            </a:r>
            <a:r>
              <a:rPr lang="de-DE" sz="2400" dirty="0" err="1" smtClean="0">
                <a:solidFill>
                  <a:srgbClr val="FFFF00"/>
                </a:solidFill>
              </a:rPr>
              <a:t>staging</a:t>
            </a:r>
            <a:r>
              <a:rPr lang="de-DE" sz="2400" dirty="0" smtClean="0">
                <a:solidFill>
                  <a:srgbClr val="FFFF00"/>
                </a:solidFill>
              </a:rPr>
              <a:t>“ genannt.</a:t>
            </a:r>
            <a:endParaRPr lang="de-DE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200150"/>
            <a:ext cx="24717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13763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38350"/>
            <a:ext cx="2828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2460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Datei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namens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&lt;filename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&gt; hinzu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04946" y="3363279"/>
            <a:ext cx="278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mit der Dateiendung &lt;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extension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&gt; hinzu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71266" y="418410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hinzu</a:t>
            </a:r>
          </a:p>
        </p:txBody>
      </p:sp>
      <p:cxnSp>
        <p:nvCxnSpPr>
          <p:cNvPr id="33" name="Gekrümmte Verbindung 32"/>
          <p:cNvCxnSpPr>
            <a:stCxn id="4098" idx="2"/>
          </p:cNvCxnSpPr>
          <p:nvPr/>
        </p:nvCxnSpPr>
        <p:spPr>
          <a:xfrm rot="16200000" flipH="1">
            <a:off x="5437585" y="1637108"/>
            <a:ext cx="842961" cy="93106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4101" idx="2"/>
          </p:cNvCxnSpPr>
          <p:nvPr/>
        </p:nvCxnSpPr>
        <p:spPr>
          <a:xfrm rot="16200000" flipH="1">
            <a:off x="3300229" y="2457634"/>
            <a:ext cx="1038227" cy="1171208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4100" idx="2"/>
            <a:endCxn id="43" idx="1"/>
          </p:cNvCxnSpPr>
          <p:nvPr/>
        </p:nvCxnSpPr>
        <p:spPr>
          <a:xfrm rot="16200000" flipH="1">
            <a:off x="1171781" y="3569289"/>
            <a:ext cx="1001687" cy="597284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142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24750" y="381176"/>
            <a:ext cx="142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Hinzufügen von  newfile.py zum Index</a:t>
            </a:r>
          </a:p>
        </p:txBody>
      </p:sp>
      <p:cxnSp>
        <p:nvCxnSpPr>
          <p:cNvPr id="8" name="Gekrümmte Verbindung 7"/>
          <p:cNvCxnSpPr/>
          <p:nvPr/>
        </p:nvCxnSpPr>
        <p:spPr>
          <a:xfrm flipV="1">
            <a:off x="2286001" y="742949"/>
            <a:ext cx="523874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629024" y="192714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200400" y="2114550"/>
            <a:ext cx="4324350" cy="13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495800" y="3486150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bereits im Index vorhanden, aber modifiziert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505200" y="3257551"/>
            <a:ext cx="990600" cy="69026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Ein Commit beschreibt eine Menge von Änderungen an Ressourcen eines Repository.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fasst Änderungen zu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zusammen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ins VCS eingepflegt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message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sollte sinnvoller Beschreibung der Änderungen entsprechen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ist für </a:t>
            </a:r>
            <a:r>
              <a:rPr lang="de-DE" sz="2000" dirty="0" smtClean="0">
                <a:solidFill>
                  <a:srgbClr val="81D4FA"/>
                </a:solidFill>
              </a:rPr>
              <a:t>andere Developer</a:t>
            </a:r>
            <a:r>
              <a:rPr lang="de-DE" sz="2000" dirty="0" smtClean="0"/>
              <a:t> im Team sichtbar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“</a:t>
            </a:r>
            <a:r>
              <a:rPr lang="de-DE" sz="2000" dirty="0" err="1" smtClean="0"/>
              <a:t>changed</a:t>
            </a:r>
            <a:r>
              <a:rPr lang="de-DE" sz="2000" dirty="0" smtClean="0"/>
              <a:t> </a:t>
            </a:r>
            <a:r>
              <a:rPr lang="de-DE" sz="2000" dirty="0" err="1" smtClean="0"/>
              <a:t>stuff</a:t>
            </a:r>
            <a:r>
              <a:rPr lang="de-DE" sz="2000" dirty="0" smtClean="0"/>
              <a:t>” ist keine gute Message</a:t>
            </a:r>
            <a:endParaRPr lang="de-DE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3962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Worüber Wir sprechen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81D4FA"/>
                </a:solidFill>
              </a:rPr>
              <a:t>Kollaborative</a:t>
            </a:r>
            <a:r>
              <a:rPr lang="de-DE" dirty="0" smtClean="0">
                <a:solidFill>
                  <a:srgbClr val="81D4FA"/>
                </a:solidFill>
              </a:rPr>
              <a:t> </a:t>
            </a:r>
            <a:r>
              <a:rPr lang="de-DE" dirty="0" smtClean="0"/>
              <a:t>Softwareentwicklung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Probleme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– Was und wieso?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Hinweise zu </a:t>
            </a:r>
            <a:r>
              <a:rPr lang="de-DE" dirty="0" err="1" smtClean="0"/>
              <a:t>Git</a:t>
            </a:r>
            <a:r>
              <a:rPr lang="de-DE" dirty="0" smtClean="0"/>
              <a:t> im Praktikum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Engineering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1D4FA"/>
                </a:solidFill>
              </a:rPr>
              <a:t>Team</a:t>
            </a:r>
            <a:endParaRPr lang="en-US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komplexe </a:t>
            </a:r>
            <a:r>
              <a:rPr lang="de-DE" sz="2800" dirty="0" smtClean="0">
                <a:solidFill>
                  <a:srgbClr val="81D4FA"/>
                </a:solidFill>
              </a:rPr>
              <a:t>Projekte</a:t>
            </a:r>
            <a:r>
              <a:rPr lang="de-DE" sz="2800" dirty="0" smtClean="0"/>
              <a:t> setzen große </a:t>
            </a:r>
            <a:r>
              <a:rPr lang="de-DE" sz="2800" dirty="0" smtClean="0">
                <a:solidFill>
                  <a:srgbClr val="81D4FA"/>
                </a:solidFill>
              </a:rPr>
              <a:t>Teams </a:t>
            </a:r>
            <a:r>
              <a:rPr lang="de-DE" sz="2800" dirty="0" smtClean="0"/>
              <a:t>voraus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moderne</a:t>
            </a:r>
            <a:r>
              <a:rPr lang="en-US" sz="2800" dirty="0" smtClean="0"/>
              <a:t> SE </a:t>
            </a:r>
            <a:r>
              <a:rPr lang="de-DE" sz="2800" dirty="0" smtClean="0"/>
              <a:t>ist </a:t>
            </a:r>
            <a:r>
              <a:rPr lang="de-DE" sz="2800" dirty="0" err="1" smtClean="0">
                <a:solidFill>
                  <a:srgbClr val="81D4FA"/>
                </a:solidFill>
              </a:rPr>
              <a:t>kollaborativ</a:t>
            </a:r>
            <a:r>
              <a:rPr lang="de-DE" sz="2800" dirty="0" smtClean="0">
                <a:solidFill>
                  <a:srgbClr val="81D4FA"/>
                </a:solidFill>
              </a:rPr>
              <a:t> </a:t>
            </a:r>
            <a:r>
              <a:rPr lang="en-US" sz="2800" dirty="0" smtClean="0"/>
              <a:t>und </a:t>
            </a:r>
            <a:r>
              <a:rPr lang="de-DE" sz="2800" dirty="0" smtClean="0">
                <a:solidFill>
                  <a:srgbClr val="81D4FA"/>
                </a:solidFill>
              </a:rPr>
              <a:t>verteilt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Arbeitsteilung</a:t>
            </a:r>
            <a:endParaRPr lang="de-DE" sz="28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Integration</a:t>
            </a:r>
            <a:r>
              <a:rPr lang="de-DE" sz="2800" dirty="0" smtClean="0"/>
              <a:t> aller Einzelteile zu einem </a:t>
            </a:r>
            <a:r>
              <a:rPr lang="de-DE" sz="2800" dirty="0" smtClean="0">
                <a:solidFill>
                  <a:srgbClr val="81D4FA"/>
                </a:solidFill>
              </a:rPr>
              <a:t>Ganzen</a:t>
            </a:r>
          </a:p>
          <a:p>
            <a:pPr>
              <a:buClr>
                <a:srgbClr val="FFFF00"/>
              </a:buClr>
            </a:pPr>
            <a:r>
              <a:rPr lang="de-DE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de-DE" sz="2800" dirty="0" smtClean="0">
                <a:solidFill>
                  <a:srgbClr val="FFFF00"/>
                </a:solidFill>
              </a:rPr>
              <a:t>Wie verwaltet </a:t>
            </a:r>
            <a:r>
              <a:rPr lang="en-US" sz="2800" dirty="0" smtClean="0">
                <a:solidFill>
                  <a:srgbClr val="FFFF00"/>
                </a:solidFill>
              </a:rPr>
              <a:t>man am </a:t>
            </a:r>
            <a:r>
              <a:rPr lang="de-DE" sz="2800" dirty="0" smtClean="0">
                <a:solidFill>
                  <a:srgbClr val="FFFF00"/>
                </a:solidFill>
              </a:rPr>
              <a:t>besten</a:t>
            </a:r>
            <a:r>
              <a:rPr lang="en-US" sz="2800" dirty="0" smtClean="0">
                <a:solidFill>
                  <a:srgbClr val="FFFF00"/>
                </a:solidFill>
              </a:rPr>
              <a:t> die Codebase?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USB-Sticks! Einfach Projekt auf einem Stick speichern und dem Kollegen geben!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4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95549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Probleme</a:t>
            </a:r>
            <a:r>
              <a:rPr lang="en-US" sz="4000" dirty="0" smtClean="0"/>
              <a:t> der “</a:t>
            </a:r>
            <a:r>
              <a:rPr lang="de-DE" sz="4000" dirty="0" smtClean="0"/>
              <a:t>einfachen” Lösung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Inkonsistenzen?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Datenträgerfehler?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Rückgängigmachen</a:t>
            </a:r>
            <a:r>
              <a:rPr lang="de-DE" sz="2800" dirty="0" smtClean="0"/>
              <a:t> von Änderungen?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err="1" smtClean="0"/>
              <a:t>Versionierung</a:t>
            </a:r>
            <a:r>
              <a:rPr lang="en-US" sz="28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Rettung aus </a:t>
            </a:r>
            <a:r>
              <a:rPr lang="de-DE" sz="2800" dirty="0" smtClean="0">
                <a:solidFill>
                  <a:srgbClr val="81D4FA"/>
                </a:solidFill>
              </a:rPr>
              <a:t>Hass</a:t>
            </a:r>
            <a:r>
              <a:rPr lang="de-DE" sz="2800" dirty="0" smtClean="0"/>
              <a:t> und </a:t>
            </a:r>
            <a:r>
              <a:rPr lang="de-DE" sz="2800" dirty="0" smtClean="0">
                <a:solidFill>
                  <a:srgbClr val="81D4FA"/>
                </a:solidFill>
              </a:rPr>
              <a:t>Verzweiflung</a:t>
            </a:r>
            <a:r>
              <a:rPr lang="de-DE" sz="28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Was ist gerade </a:t>
            </a:r>
            <a:r>
              <a:rPr lang="de-DE" sz="2800" smtClean="0"/>
              <a:t>die </a:t>
            </a:r>
            <a:r>
              <a:rPr lang="de-DE" sz="2800" smtClean="0">
                <a:solidFill>
                  <a:srgbClr val="81D4FA"/>
                </a:solidFill>
              </a:rPr>
              <a:t>gemeinsame</a:t>
            </a:r>
            <a:br>
              <a:rPr lang="de-DE" sz="2800" smtClean="0">
                <a:solidFill>
                  <a:srgbClr val="81D4FA"/>
                </a:solidFill>
              </a:rPr>
            </a:br>
            <a:r>
              <a:rPr lang="de-DE" sz="2800" smtClean="0">
                <a:solidFill>
                  <a:srgbClr val="81D4FA"/>
                </a:solidFill>
              </a:rPr>
              <a:t>Arbeitsbasis</a:t>
            </a:r>
            <a:r>
              <a:rPr lang="de-DE" sz="2800" dirty="0" smtClean="0"/>
              <a:t>?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Version Control System (VCS)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</a:t>
            </a:r>
            <a:r>
              <a:rPr lang="de-DE" sz="2400" dirty="0" smtClean="0"/>
              <a:t>von </a:t>
            </a:r>
            <a:r>
              <a:rPr lang="de-DE" sz="2400" dirty="0" smtClean="0">
                <a:solidFill>
                  <a:srgbClr val="81D4FA"/>
                </a:solidFill>
              </a:rPr>
              <a:t>verteilten</a:t>
            </a:r>
            <a:r>
              <a:rPr lang="de-DE" sz="2400" dirty="0" smtClean="0"/>
              <a:t> Dokumenten und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  <a:endParaRPr lang="de-DE" sz="2400" dirty="0" smtClean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Wiederherstellung</a:t>
            </a:r>
            <a:r>
              <a:rPr lang="de-DE" sz="2400" dirty="0" smtClean="0"/>
              <a:t> vorheriger Zustände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Automatische Integration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</a:t>
            </a:r>
            <a:r>
              <a:rPr lang="de-DE" sz="2400" dirty="0" smtClean="0"/>
              <a:t>verschiedener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essentiell für die Organisation von Multi-Developer Projekten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to the rescue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verteiltes </a:t>
            </a:r>
            <a:r>
              <a:rPr lang="de-DE" sz="28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81D4FA"/>
                </a:solidFill>
              </a:rPr>
              <a:t>kooperatives </a:t>
            </a:r>
            <a:r>
              <a:rPr lang="de-DE" sz="2800" dirty="0" smtClean="0"/>
              <a:t>Arbeiten an einem Projekt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Verwaltung in Form von </a:t>
            </a:r>
            <a:r>
              <a:rPr lang="de-DE" sz="2800" dirty="0" err="1" smtClean="0">
                <a:solidFill>
                  <a:srgbClr val="81D4FA"/>
                </a:solidFill>
              </a:rPr>
              <a:t>Repositories</a:t>
            </a:r>
            <a:endParaRPr lang="de-DE" sz="28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/>
              <a:t>webbasierte Hosting Services wie </a:t>
            </a:r>
            <a:r>
              <a:rPr lang="de-DE" sz="2800" dirty="0" err="1">
                <a:solidFill>
                  <a:srgbClr val="81D4FA"/>
                </a:solidFill>
              </a:rPr>
              <a:t>GitHub</a:t>
            </a:r>
            <a:r>
              <a:rPr lang="de-DE" sz="2800" dirty="0">
                <a:solidFill>
                  <a:srgbClr val="81D4FA"/>
                </a:solidFill>
              </a:rPr>
              <a:t> </a:t>
            </a:r>
            <a:r>
              <a:rPr lang="de-DE" sz="2800" dirty="0"/>
              <a:t>oder </a:t>
            </a:r>
            <a:r>
              <a:rPr lang="de-DE" sz="2800" dirty="0" err="1" smtClean="0">
                <a:solidFill>
                  <a:srgbClr val="81D4FA"/>
                </a:solidFill>
              </a:rPr>
              <a:t>Bitbucket</a:t>
            </a:r>
            <a:endParaRPr lang="de-DE" sz="2800" dirty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800" dirty="0" smtClean="0"/>
              <a:t>für </a:t>
            </a:r>
            <a:r>
              <a:rPr lang="de-DE" sz="2800" dirty="0" smtClean="0">
                <a:solidFill>
                  <a:srgbClr val="81D4FA"/>
                </a:solidFill>
              </a:rPr>
              <a:t>Linux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rgbClr val="81D4FA"/>
                </a:solidFill>
              </a:rPr>
              <a:t>Windows </a:t>
            </a:r>
            <a:r>
              <a:rPr lang="de-DE" sz="2800" dirty="0" smtClean="0"/>
              <a:t>und </a:t>
            </a:r>
            <a:r>
              <a:rPr lang="de-DE" sz="2800" dirty="0" err="1" smtClean="0">
                <a:solidFill>
                  <a:srgbClr val="81D4FA"/>
                </a:solidFill>
              </a:rPr>
              <a:t>macOS</a:t>
            </a:r>
            <a:r>
              <a:rPr lang="de-DE" sz="2800" dirty="0" smtClean="0">
                <a:solidFill>
                  <a:srgbClr val="81D4FA"/>
                </a:solidFill>
              </a:rPr>
              <a:t> </a:t>
            </a:r>
            <a:br>
              <a:rPr lang="de-DE" sz="2800" dirty="0" smtClean="0">
                <a:solidFill>
                  <a:srgbClr val="81D4FA"/>
                </a:solidFill>
              </a:rPr>
            </a:br>
            <a:r>
              <a:rPr lang="de-DE" sz="2800" dirty="0" smtClean="0"/>
              <a:t>verfügbar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guts of </a:t>
            </a:r>
            <a:r>
              <a:rPr lang="en-US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7010400" cy="3394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jeder Teamkollege arbeitet an </a:t>
            </a:r>
            <a:r>
              <a:rPr lang="de-DE" sz="2600" dirty="0" smtClean="0">
                <a:solidFill>
                  <a:srgbClr val="81D4FA"/>
                </a:solidFill>
              </a:rPr>
              <a:t>lokaler Kopie </a:t>
            </a:r>
            <a:r>
              <a:rPr lang="de-DE" sz="2600" dirty="0" smtClean="0"/>
              <a:t>des Projekts (</a:t>
            </a:r>
            <a:r>
              <a:rPr lang="de-DE" sz="2600" dirty="0" err="1" smtClean="0">
                <a:solidFill>
                  <a:srgbClr val="81D4FA"/>
                </a:solidFill>
              </a:rPr>
              <a:t>repository</a:t>
            </a:r>
            <a:r>
              <a:rPr lang="de-DE" sz="26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Änderungen werden zusammengefasst (</a:t>
            </a:r>
            <a:r>
              <a:rPr lang="de-DE" sz="2600" dirty="0" err="1" smtClean="0">
                <a:solidFill>
                  <a:srgbClr val="81D4FA"/>
                </a:solidFill>
              </a:rPr>
              <a:t>commit</a:t>
            </a:r>
            <a:r>
              <a:rPr lang="de-DE" sz="26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US" sz="2600" dirty="0" smtClean="0"/>
              <a:t>ommits </a:t>
            </a:r>
            <a:r>
              <a:rPr lang="en-US" sz="2600" dirty="0" err="1" smtClean="0"/>
              <a:t>werden</a:t>
            </a:r>
            <a:r>
              <a:rPr lang="en-US" sz="2600" dirty="0" smtClean="0"/>
              <a:t> auf </a:t>
            </a:r>
            <a:r>
              <a:rPr lang="en-US" sz="2600" dirty="0" smtClean="0">
                <a:solidFill>
                  <a:srgbClr val="81D4FA"/>
                </a:solidFill>
              </a:rPr>
              <a:t>remote repositories </a:t>
            </a:r>
            <a:r>
              <a:rPr lang="en-US" sz="2600" dirty="0" err="1" smtClean="0"/>
              <a:t>publiziert</a:t>
            </a:r>
            <a:endParaRPr lang="en-US" sz="26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600" dirty="0" smtClean="0"/>
              <a:t>Teamkollegen können</a:t>
            </a:r>
            <a:r>
              <a:rPr lang="de-DE" sz="2600" dirty="0" smtClean="0">
                <a:solidFill>
                  <a:srgbClr val="81D4FA"/>
                </a:solidFill>
              </a:rPr>
              <a:t> Änderungen anderer Kollegen</a:t>
            </a:r>
            <a:r>
              <a:rPr lang="de-DE" sz="2600" dirty="0" smtClean="0"/>
              <a:t> über das remote </a:t>
            </a:r>
            <a:r>
              <a:rPr lang="de-DE" sz="2600" dirty="0" err="1" smtClean="0"/>
              <a:t>repository</a:t>
            </a:r>
            <a:r>
              <a:rPr lang="de-DE" sz="2600" dirty="0" smtClean="0"/>
              <a:t> einpflegen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get </a:t>
            </a:r>
            <a:r>
              <a:rPr lang="en-US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/Ubuntu</a:t>
            </a:r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https://git-scm.com/download/windows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857375"/>
            <a:ext cx="3748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Bildschirmpräsentation (16:9)</PresentationFormat>
  <Paragraphs>105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Gettin’ the hang of git Version control and why git matters    </vt:lpstr>
      <vt:lpstr>Worüber Wir sprechen</vt:lpstr>
      <vt:lpstr>Software Engineering im Team</vt:lpstr>
      <vt:lpstr>Easy!</vt:lpstr>
      <vt:lpstr>Probleme der “einfachen” Lösung</vt:lpstr>
      <vt:lpstr>Version Control System (VCS)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Status des Repository</vt:lpstr>
      <vt:lpstr>PowerPoint-Präsentation</vt:lpstr>
      <vt:lpstr>git – Basic Workflow</vt:lpstr>
      <vt:lpstr>PowerPoint-Präsentation</vt:lpstr>
      <vt:lpstr>git commit</vt:lpstr>
      <vt:lpstr>git commit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66</cp:revision>
  <dcterms:created xsi:type="dcterms:W3CDTF">2018-02-17T16:38:09Z</dcterms:created>
  <dcterms:modified xsi:type="dcterms:W3CDTF">2018-02-19T17:29:05Z</dcterms:modified>
</cp:coreProperties>
</file>