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71" r:id="rId9"/>
    <p:sldId id="264" r:id="rId10"/>
    <p:sldId id="263" r:id="rId11"/>
    <p:sldId id="267" r:id="rId12"/>
    <p:sldId id="269" r:id="rId13"/>
    <p:sldId id="270" r:id="rId14"/>
    <p:sldId id="272" r:id="rId15"/>
    <p:sldId id="265" r:id="rId16"/>
    <p:sldId id="273" r:id="rId17"/>
    <p:sldId id="268" r:id="rId18"/>
    <p:sldId id="274" r:id="rId19"/>
    <p:sldId id="275" r:id="rId20"/>
    <p:sldId id="276" r:id="rId21"/>
    <p:sldId id="280" r:id="rId22"/>
    <p:sldId id="279" r:id="rId23"/>
    <p:sldId id="281" r:id="rId24"/>
    <p:sldId id="278" r:id="rId25"/>
    <p:sldId id="282" r:id="rId26"/>
    <p:sldId id="277" r:id="rId27"/>
    <p:sldId id="287" r:id="rId28"/>
    <p:sldId id="283" r:id="rId29"/>
    <p:sldId id="286" r:id="rId30"/>
    <p:sldId id="285" r:id="rId31"/>
    <p:sldId id="284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7BD"/>
    <a:srgbClr val="81D4FA"/>
    <a:srgbClr val="03A9F4"/>
    <a:srgbClr val="FF5722"/>
    <a:srgbClr val="0288D1"/>
    <a:srgbClr val="4FC3F7"/>
    <a:srgbClr val="B3E5FC"/>
    <a:srgbClr val="FF8A65"/>
    <a:srgbClr val="78909C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1547-05E0-4487-994A-7D9BB6110CE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E70A-4E5D-4AE9-99C5-4A23DD360F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B3A-A201-4A81-9A62-D67F100AA58A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fld id="{225E2D8B-E0B9-4A90-B515-0CA59C7FAD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374-A2B7-41AE-8033-2A16C9C315BE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E860-CDE9-47FD-8961-B87204FCAED0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73B7-2714-496B-AC7F-949877B4F04A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5D14-7FA3-4662-9503-1B536274C00A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B0EB-2A72-4F43-8CAF-C7440ACC774F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1369-2FAE-4E88-8050-2E85AAD4F3EE}" type="datetime1">
              <a:rPr lang="en-US" smtClean="0"/>
              <a:t>2/20/2018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6B-23D8-48FB-9D2C-09343557A784}" type="datetime1">
              <a:rPr lang="en-US" smtClean="0"/>
              <a:t>2/20/2018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51E-F4AA-4B81-94CB-B8B399EAF121}" type="datetime1">
              <a:rPr lang="en-US" smtClean="0"/>
              <a:t>2/20/2018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57F-B6C9-4254-A48F-750DB237DE80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1DC-3236-4346-B2E8-A2F97BA13056}" type="datetime1">
              <a:rPr lang="en-US" smtClean="0"/>
              <a:t>2/20/2018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/>
          <p:cNvSpPr/>
          <p:nvPr userDrawn="1"/>
        </p:nvSpPr>
        <p:spPr>
          <a:xfrm rot="16381612">
            <a:off x="3858428" y="-239369"/>
            <a:ext cx="8522554" cy="8163151"/>
          </a:xfrm>
          <a:prstGeom prst="rtTriangle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872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E6B1-3F41-4666-B376-B8EF3143577A}" type="datetime1">
              <a:rPr lang="en-US" smtClean="0"/>
              <a:t>2/20/2018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0" y="4552950"/>
            <a:ext cx="9144000" cy="59055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Sinthu\Desktop\git_icon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94" y="4076347"/>
            <a:ext cx="953206" cy="9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0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/>
          <a:latin typeface="Bahnschrift Light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32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8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4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4799" y="783431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5200" dirty="0" err="1" smtClean="0">
                <a:latin typeface="Bahnschrift Light"/>
              </a:rPr>
              <a:t>Gettin</a:t>
            </a:r>
            <a:r>
              <a:rPr lang="en-US" sz="5200" dirty="0" smtClean="0">
                <a:latin typeface="Bahnschrift Light"/>
              </a:rPr>
              <a:t>’ the hang of </a:t>
            </a:r>
            <a:r>
              <a:rPr lang="en-US" sz="5200" dirty="0" err="1" smtClean="0">
                <a:solidFill>
                  <a:srgbClr val="81D4FA"/>
                </a:solidFill>
                <a:latin typeface="Bahnschrift Light"/>
              </a:rPr>
              <a:t>git</a:t>
            </a:r>
            <a:endParaRPr lang="en-US" sz="5200" dirty="0">
              <a:solidFill>
                <a:srgbClr val="81D4FA"/>
              </a:solidFill>
              <a:latin typeface="Bahnschrift Light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Sinthujan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Thanabalasingam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200" y="971550"/>
            <a:ext cx="762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69" y="15811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09600" y="1697831"/>
            <a:ext cx="7772400" cy="11025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81D4FA"/>
                </a:solidFill>
              </a:rPr>
              <a:t>Version control </a:t>
            </a:r>
            <a:r>
              <a:rPr lang="en-US" sz="3600" dirty="0" smtClean="0"/>
              <a:t>and why </a:t>
            </a:r>
            <a:r>
              <a:rPr lang="en-US" sz="3600" dirty="0" err="1" smtClean="0"/>
              <a:t>git</a:t>
            </a:r>
            <a:r>
              <a:rPr lang="en-US" sz="3600" dirty="0" smtClean="0"/>
              <a:t> matters</a:t>
            </a:r>
            <a:r>
              <a:rPr lang="en-US" dirty="0" smtClean="0">
                <a:latin typeface="Chaparral Pro" pitchFamily="18" charset="0"/>
              </a:rPr>
              <a:t/>
            </a:r>
            <a:br>
              <a:rPr lang="en-US" dirty="0" smtClean="0">
                <a:latin typeface="Chaparral Pro" pitchFamily="18" charset="0"/>
              </a:rPr>
            </a:br>
            <a:r>
              <a:rPr lang="en-US" dirty="0" smtClean="0">
                <a:latin typeface="Chaparral Pro" pitchFamily="18" charset="0"/>
              </a:rPr>
              <a:t>  </a:t>
            </a:r>
            <a:endParaRPr lang="en-US" dirty="0">
              <a:latin typeface="Chaparral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419350"/>
            <a:ext cx="0" cy="914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– </a:t>
            </a:r>
            <a:r>
              <a:rPr lang="en-US" sz="4000" dirty="0" smtClean="0"/>
              <a:t>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FFFF00"/>
                </a:solidFill>
              </a:rPr>
              <a:t>Every </a:t>
            </a:r>
            <a:r>
              <a:rPr lang="en-US" dirty="0" smtClean="0">
                <a:solidFill>
                  <a:srgbClr val="FFFF00"/>
                </a:solidFill>
              </a:rPr>
              <a:t>directory can be managed by 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>
              <a:buClr>
                <a:srgbClr val="FFFF00"/>
              </a:buClr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initializes a </a:t>
            </a:r>
            <a:r>
              <a:rPr lang="en-US" sz="2400" dirty="0" smtClean="0">
                <a:solidFill>
                  <a:srgbClr val="81D4FA"/>
                </a:solidFill>
              </a:rPr>
              <a:t>r</a:t>
            </a:r>
            <a:r>
              <a:rPr lang="en-US" sz="2400" dirty="0" smtClean="0">
                <a:solidFill>
                  <a:srgbClr val="81D4FA"/>
                </a:solidFill>
              </a:rPr>
              <a:t>epository</a:t>
            </a:r>
            <a:r>
              <a:rPr lang="en-US" sz="2400" dirty="0" smtClean="0"/>
              <a:t> in the current working directory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now files can be added to the </a:t>
            </a:r>
            <a:r>
              <a:rPr lang="en-US" sz="2400" dirty="0" smtClean="0">
                <a:solidFill>
                  <a:srgbClr val="81D4FA"/>
                </a:solidFill>
              </a:rPr>
              <a:t>i</a:t>
            </a:r>
            <a:r>
              <a:rPr lang="en-US" sz="2400" dirty="0" smtClean="0">
                <a:solidFill>
                  <a:srgbClr val="81D4FA"/>
                </a:solidFill>
              </a:rPr>
              <a:t>ndex</a:t>
            </a:r>
            <a:r>
              <a:rPr lang="en-US" sz="2400" dirty="0" smtClean="0"/>
              <a:t>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81D4FA"/>
                </a:solidFill>
              </a:rPr>
              <a:t>git</a:t>
            </a:r>
            <a:r>
              <a:rPr lang="en-US" sz="2400" dirty="0" smtClean="0"/>
              <a:t> manages all files that were added to the index</a:t>
            </a:r>
            <a:endParaRPr lang="de-DE" sz="2400" dirty="0" smtClean="0"/>
          </a:p>
          <a:p>
            <a:endParaRPr lang="de-DE" dirty="0" smtClean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9586"/>
            <a:ext cx="12096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</a:t>
            </a:r>
            <a:r>
              <a:rPr lang="en-US" sz="4000" dirty="0" err="1" smtClean="0"/>
              <a:t>init</a:t>
            </a:r>
            <a:r>
              <a:rPr lang="en-US" sz="4000" dirty="0" smtClean="0"/>
              <a:t> - result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0920"/>
            <a:ext cx="6375184" cy="26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08584" y="2140445"/>
            <a:ext cx="215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master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branch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(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explained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later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)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7" name="Gekrümmte Verbindung 6"/>
          <p:cNvCxnSpPr>
            <a:endCxn id="6" idx="2"/>
          </p:cNvCxnSpPr>
          <p:nvPr/>
        </p:nvCxnSpPr>
        <p:spPr>
          <a:xfrm flipV="1">
            <a:off x="6084194" y="2786776"/>
            <a:ext cx="1903998" cy="69937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375184" y="514350"/>
            <a:ext cx="208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hidden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folder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for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git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7" name="Gekrümmte Verbindung 26"/>
          <p:cNvCxnSpPr>
            <a:endCxn id="24" idx="2"/>
          </p:cNvCxnSpPr>
          <p:nvPr/>
        </p:nvCxnSpPr>
        <p:spPr>
          <a:xfrm flipV="1">
            <a:off x="4800600" y="1160681"/>
            <a:ext cx="2616092" cy="1978553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</a:t>
            </a:r>
            <a:r>
              <a:rPr lang="en-US" sz="4000" dirty="0" smtClean="0"/>
              <a:t>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504" y="1463040"/>
            <a:ext cx="0" cy="17183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after </a:t>
            </a:r>
            <a:r>
              <a:rPr lang="en-US" sz="2400" dirty="0" smtClean="0">
                <a:solidFill>
                  <a:srgbClr val="81D4FA"/>
                </a:solidFill>
              </a:rPr>
              <a:t>initialization</a:t>
            </a:r>
            <a:r>
              <a:rPr lang="en-US" sz="2400" dirty="0" smtClean="0"/>
              <a:t>, work can be done on the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creating/updating/deleting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registers</a:t>
            </a:r>
            <a:r>
              <a:rPr lang="de-DE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changes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in the current working directory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can the</a:t>
            </a:r>
            <a:r>
              <a:rPr lang="en-US" sz="2400" dirty="0" smtClean="0"/>
              <a:t>n be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published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add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commit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branch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push</a:t>
            </a:r>
            <a:r>
              <a:rPr lang="en-US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81D4FA"/>
                </a:solidFill>
              </a:rPr>
              <a:t>pull</a:t>
            </a:r>
            <a:r>
              <a:rPr lang="en-US" sz="2400" dirty="0" smtClean="0"/>
              <a:t> </a:t>
            </a:r>
            <a:r>
              <a:rPr lang="en-US" sz="2400" dirty="0" smtClean="0"/>
              <a:t>are elementary commands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1885950"/>
            <a:ext cx="0" cy="838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</a:t>
            </a:r>
            <a:r>
              <a:rPr lang="en-US" sz="4000" dirty="0" smtClean="0"/>
              <a:t>tatus </a:t>
            </a:r>
            <a:r>
              <a:rPr lang="en-US" sz="4000" dirty="0" smtClean="0"/>
              <a:t>of the </a:t>
            </a:r>
            <a:r>
              <a:rPr lang="en-US" sz="4000" dirty="0"/>
              <a:t>r</a:t>
            </a:r>
            <a:r>
              <a:rPr lang="en-US" sz="4000" dirty="0" smtClean="0"/>
              <a:t>epository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resume </a:t>
            </a:r>
            <a:r>
              <a:rPr lang="en-US" sz="2400" dirty="0" smtClean="0"/>
              <a:t>of changes since the </a:t>
            </a:r>
            <a:r>
              <a:rPr lang="en-US" sz="2400" dirty="0" smtClean="0"/>
              <a:t>last commit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lists </a:t>
            </a:r>
            <a:r>
              <a:rPr lang="en-US" sz="2400" dirty="0" smtClean="0">
                <a:solidFill>
                  <a:srgbClr val="81D4FA"/>
                </a:solidFill>
              </a:rPr>
              <a:t>new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deleted</a:t>
            </a:r>
            <a:r>
              <a:rPr lang="en-US" sz="2400" dirty="0" smtClean="0"/>
              <a:t> </a:t>
            </a:r>
            <a:r>
              <a:rPr lang="en-US" sz="2400" dirty="0" smtClean="0"/>
              <a:t>a</a:t>
            </a:r>
            <a:r>
              <a:rPr lang="en-US" sz="2400" dirty="0" smtClean="0"/>
              <a:t>nd </a:t>
            </a:r>
            <a:r>
              <a:rPr lang="en-US" sz="2400" dirty="0" smtClean="0">
                <a:solidFill>
                  <a:srgbClr val="81D4FA"/>
                </a:solidFill>
              </a:rPr>
              <a:t>changed</a:t>
            </a:r>
            <a:r>
              <a:rPr lang="en-US" sz="2400" dirty="0" smtClean="0"/>
              <a:t>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tool to decide which changes should be included in the next</a:t>
            </a:r>
            <a:r>
              <a:rPr lang="de-DE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commit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62050"/>
            <a:ext cx="14525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5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724400" y="3544987"/>
            <a:ext cx="247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sourcecode.py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was modified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1950"/>
            <a:ext cx="7124700" cy="290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2110539" y="3902083"/>
            <a:ext cx="16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new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file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newfile.py</a:t>
            </a: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 rot="16200000" flipH="1">
            <a:off x="1143172" y="3257881"/>
            <a:ext cx="1271997" cy="662737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/>
          <p:cNvCxnSpPr>
            <a:endCxn id="7" idx="1"/>
          </p:cNvCxnSpPr>
          <p:nvPr/>
        </p:nvCxnSpPr>
        <p:spPr>
          <a:xfrm rot="16200000" flipH="1">
            <a:off x="2933198" y="2076951"/>
            <a:ext cx="1829804" cy="1752600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</a:t>
            </a:r>
            <a:r>
              <a:rPr lang="en-US" sz="4000" dirty="0" smtClean="0"/>
              <a:t>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3304089" cy="8791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Adding files to the </a:t>
            </a:r>
            <a:r>
              <a:rPr lang="en-US" sz="2400" dirty="0" err="1" smtClean="0">
                <a:solidFill>
                  <a:srgbClr val="FFFF00"/>
                </a:solidFill>
              </a:rPr>
              <a:t>git</a:t>
            </a:r>
            <a:r>
              <a:rPr lang="en-US" sz="2400" dirty="0" smtClean="0">
                <a:solidFill>
                  <a:srgbClr val="FFFF00"/>
                </a:solidFill>
              </a:rPr>
              <a:t> index is called staging.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1200150"/>
            <a:ext cx="24717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6550"/>
            <a:ext cx="137636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038350"/>
            <a:ext cx="2828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324600" y="2364524"/>
            <a:ext cx="223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file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&lt;filename</a:t>
            </a:r>
            <a:r>
              <a:rPr lang="de-DE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to the index</a:t>
            </a:r>
            <a:endParaRPr lang="en-US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404946" y="3363279"/>
            <a:ext cx="278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all files of extension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&lt;extension&gt;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to the index</a:t>
            </a:r>
            <a:endParaRPr lang="en-US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971266" y="4184109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all files to the index</a:t>
            </a:r>
            <a:endParaRPr lang="en-US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33" name="Gekrümmte Verbindung 32"/>
          <p:cNvCxnSpPr>
            <a:stCxn id="4098" idx="2"/>
          </p:cNvCxnSpPr>
          <p:nvPr/>
        </p:nvCxnSpPr>
        <p:spPr>
          <a:xfrm rot="16200000" flipH="1">
            <a:off x="5437585" y="1637108"/>
            <a:ext cx="842961" cy="93106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krümmte Verbindung 74"/>
          <p:cNvCxnSpPr>
            <a:stCxn id="4101" idx="2"/>
          </p:cNvCxnSpPr>
          <p:nvPr/>
        </p:nvCxnSpPr>
        <p:spPr>
          <a:xfrm rot="16200000" flipH="1">
            <a:off x="3300229" y="2457634"/>
            <a:ext cx="1038227" cy="1171208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krümmte Verbindung 114"/>
          <p:cNvCxnSpPr>
            <a:stCxn id="4100" idx="2"/>
            <a:endCxn id="43" idx="1"/>
          </p:cNvCxnSpPr>
          <p:nvPr/>
        </p:nvCxnSpPr>
        <p:spPr>
          <a:xfrm rot="16200000" flipH="1">
            <a:off x="1171781" y="3569289"/>
            <a:ext cx="1001687" cy="597284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8142"/>
            <a:ext cx="7219950" cy="31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524750" y="381176"/>
            <a:ext cx="142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adding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newfile.py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8" name="Gekrümmte Verbindung 7"/>
          <p:cNvCxnSpPr/>
          <p:nvPr/>
        </p:nvCxnSpPr>
        <p:spPr>
          <a:xfrm flipV="1">
            <a:off x="2286001" y="742949"/>
            <a:ext cx="523874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629024" y="1927146"/>
            <a:ext cx="142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new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file</a:t>
            </a:r>
            <a:r>
              <a:rPr lang="de-DE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newfile.py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200400" y="2114550"/>
            <a:ext cx="4324350" cy="13576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495800" y="3486150"/>
            <a:ext cx="203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already exists in the index, but was modified</a:t>
            </a:r>
            <a:endParaRPr lang="en-US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>
            <a:off x="3505200" y="3257551"/>
            <a:ext cx="990600" cy="690264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„A commit describes a set of changes on resources of a repository.“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/>
        </p:nvCxnSpPr>
        <p:spPr>
          <a:xfrm>
            <a:off x="1051560" y="3257550"/>
            <a:ext cx="0" cy="762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603504" y="2876550"/>
            <a:ext cx="463296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03504" y="1962150"/>
            <a:ext cx="0" cy="914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bundles changes to a </a:t>
            </a:r>
            <a:r>
              <a:rPr lang="en-US" sz="2400" dirty="0" smtClean="0">
                <a:solidFill>
                  <a:srgbClr val="81D4FA"/>
                </a:solidFill>
              </a:rPr>
              <a:t>commit 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are committed and saved locally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commit message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af-ZA" sz="2000" dirty="0" smtClean="0"/>
              <a:t>should be a senseful description of the changes made by the dev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af-ZA" sz="2000" dirty="0" smtClean="0"/>
              <a:t>is  visbible for </a:t>
            </a:r>
            <a:r>
              <a:rPr lang="af-ZA" sz="2000" dirty="0" smtClean="0">
                <a:solidFill>
                  <a:srgbClr val="81D4FA"/>
                </a:solidFill>
              </a:rPr>
              <a:t>other developers</a:t>
            </a:r>
            <a:endParaRPr lang="af-ZA" sz="2000" dirty="0" smtClean="0"/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af-ZA" sz="2000" dirty="0" smtClean="0"/>
              <a:t>“changed stuff”, “bug fix“, “more work“, “minor changes“ or</a:t>
            </a:r>
            <a:br>
              <a:rPr lang="af-ZA" sz="2000" dirty="0" smtClean="0"/>
            </a:br>
            <a:r>
              <a:rPr lang="af-ZA" sz="2000" dirty="0" smtClean="0"/>
              <a:t>“pls kill me“ are </a:t>
            </a:r>
            <a:r>
              <a:rPr lang="af-ZA" sz="2000" u="sng" dirty="0" smtClean="0">
                <a:solidFill>
                  <a:srgbClr val="FFC000"/>
                </a:solidFill>
              </a:rPr>
              <a:t>no good</a:t>
            </a:r>
            <a:r>
              <a:rPr lang="af-ZA" sz="2000" dirty="0" smtClean="0"/>
              <a:t> messages…</a:t>
            </a:r>
            <a:endParaRPr lang="af-ZA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0150"/>
            <a:ext cx="3962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1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2" y="381176"/>
            <a:ext cx="6934200" cy="424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9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7183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What we’ll talk about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collaborative </a:t>
            </a:r>
            <a:r>
              <a:rPr lang="en-US" sz="2400" dirty="0" smtClean="0"/>
              <a:t>software development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struggles and problems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– how does </a:t>
            </a:r>
            <a:r>
              <a:rPr lang="en-US" sz="2400" dirty="0" err="1" smtClean="0"/>
              <a:t>git</a:t>
            </a:r>
            <a:r>
              <a:rPr lang="en-US" sz="2400" dirty="0" smtClean="0"/>
              <a:t> work?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</a:t>
            </a:r>
            <a:r>
              <a:rPr lang="en-US" sz="2400" dirty="0" smtClean="0"/>
              <a:t>asic </a:t>
            </a:r>
            <a:r>
              <a:rPr lang="en-US" sz="2400" dirty="0" smtClean="0"/>
              <a:t>w</a:t>
            </a:r>
            <a:r>
              <a:rPr lang="en-US" sz="2400" dirty="0" smtClean="0"/>
              <a:t>orkflow (to </a:t>
            </a:r>
            <a:r>
              <a:rPr lang="en-US" sz="2400" i="1" dirty="0" err="1" smtClean="0"/>
              <a:t>git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gud</a:t>
            </a:r>
            <a:r>
              <a:rPr lang="en-US" sz="2400" i="1" dirty="0"/>
              <a:t> </a:t>
            </a:r>
            <a:r>
              <a:rPr lang="de-DE" sz="1800" dirty="0"/>
              <a:t>( ͡° ͜ʖ ͡° </a:t>
            </a:r>
            <a:r>
              <a:rPr lang="de-DE" sz="1800" dirty="0" smtClean="0"/>
              <a:t>)</a:t>
            </a:r>
            <a:r>
              <a:rPr lang="de-DE" sz="2400" dirty="0" smtClean="0"/>
              <a:t>)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hints regarding </a:t>
            </a:r>
            <a:r>
              <a:rPr lang="en-US" sz="2400" dirty="0" err="1" smtClean="0"/>
              <a:t>Robolab</a:t>
            </a:r>
            <a:r>
              <a:rPr lang="en-US" sz="2400" dirty="0" smtClean="0"/>
              <a:t> 2018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5659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every commit can be identified by a </a:t>
            </a:r>
            <a:r>
              <a:rPr lang="en-US" sz="2400" dirty="0" smtClean="0">
                <a:solidFill>
                  <a:srgbClr val="81D4FA"/>
                </a:solidFill>
              </a:rPr>
              <a:t>h</a:t>
            </a:r>
            <a:r>
              <a:rPr lang="en-US" sz="2400" dirty="0" smtClean="0">
                <a:solidFill>
                  <a:srgbClr val="81D4FA"/>
                </a:solidFill>
              </a:rPr>
              <a:t>ash value </a:t>
            </a:r>
            <a:r>
              <a:rPr lang="en-US" sz="2400" dirty="0" smtClean="0"/>
              <a:t>associated to it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repositories can </a:t>
            </a:r>
            <a:r>
              <a:rPr lang="en-US" sz="2400" dirty="0" smtClean="0">
                <a:solidFill>
                  <a:srgbClr val="81D4FA"/>
                </a:solidFill>
              </a:rPr>
              <a:t>be reset to a previous state </a:t>
            </a:r>
            <a:r>
              <a:rPr lang="en-US" sz="2400" dirty="0" smtClean="0"/>
              <a:t>with the hash values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</a:t>
            </a:r>
            <a:r>
              <a:rPr lang="en-US" sz="2400" dirty="0" smtClean="0"/>
              <a:t>ommits are </a:t>
            </a:r>
            <a:r>
              <a:rPr lang="en-US" sz="2400" dirty="0" smtClean="0">
                <a:solidFill>
                  <a:srgbClr val="81D4FA"/>
                </a:solidFill>
              </a:rPr>
              <a:t>purely local </a:t>
            </a:r>
            <a:r>
              <a:rPr lang="en-US" sz="2400" dirty="0" smtClean="0"/>
              <a:t>and </a:t>
            </a:r>
            <a:r>
              <a:rPr lang="en-US" sz="2400" dirty="0" smtClean="0"/>
              <a:t>only influence your own working directory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Now, you might ask yourself…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How is this process collaborative?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How do you publish your changes?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And most important: where do you publish your changes?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5" name="Picture 6" descr="Bildergebnis für question mark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845019"/>
            <a:ext cx="2239970" cy="17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/>
        </p:nvCxnSpPr>
        <p:spPr>
          <a:xfrm>
            <a:off x="603504" y="1962150"/>
            <a:ext cx="0" cy="22098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remote got you covered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194141"/>
            <a:ext cx="8229600" cy="33944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connects local repository with a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&lt;alias&gt;</a:t>
            </a:r>
            <a:r>
              <a:rPr lang="en-US" sz="2400" dirty="0" smtClean="0"/>
              <a:t>: alias, under which the remote is known </a:t>
            </a:r>
            <a:r>
              <a:rPr lang="en-US" sz="2400" dirty="0" smtClean="0">
                <a:solidFill>
                  <a:srgbClr val="81D4FA"/>
                </a:solidFill>
              </a:rPr>
              <a:t>locally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&lt;</a:t>
            </a:r>
            <a:r>
              <a:rPr lang="en-US" sz="2400" dirty="0" err="1" smtClean="0">
                <a:solidFill>
                  <a:srgbClr val="81D4FA"/>
                </a:solidFill>
              </a:rPr>
              <a:t>url</a:t>
            </a:r>
            <a:r>
              <a:rPr lang="en-US" sz="2400" dirty="0" smtClean="0">
                <a:solidFill>
                  <a:srgbClr val="81D4FA"/>
                </a:solidFill>
              </a:rPr>
              <a:t>&gt;</a:t>
            </a:r>
            <a:r>
              <a:rPr lang="en-US" sz="2400" dirty="0" smtClean="0"/>
              <a:t>: location of the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lists all available remote repositories </a:t>
            </a:r>
            <a:endParaRPr lang="en-US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59" y="1194141"/>
            <a:ext cx="3657341" cy="48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59" y="3486150"/>
            <a:ext cx="1857374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2359"/>
            <a:ext cx="6781800" cy="198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krümmte Verbindung 6"/>
          <p:cNvCxnSpPr/>
          <p:nvPr/>
        </p:nvCxnSpPr>
        <p:spPr>
          <a:xfrm rot="16200000" flipH="1">
            <a:off x="569268" y="2535882"/>
            <a:ext cx="1223664" cy="11430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14400" y="3719214"/>
            <a:ext cx="203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alias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origin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represents a long URL</a:t>
            </a:r>
            <a:endParaRPr lang="en-US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10" name="Gekrümmte Verbindung 9"/>
          <p:cNvCxnSpPr>
            <a:endCxn id="11" idx="0"/>
          </p:cNvCxnSpPr>
          <p:nvPr/>
        </p:nvCxnSpPr>
        <p:spPr>
          <a:xfrm rot="16200000" flipH="1">
            <a:off x="5780399" y="2602068"/>
            <a:ext cx="811174" cy="78957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562600" y="3402441"/>
            <a:ext cx="203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fetch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and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push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for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read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write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from / to remote </a:t>
            </a:r>
            <a:endParaRPr lang="de-DE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266950"/>
            <a:ext cx="0" cy="125349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Share your bugs with the world!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Clr>
                <a:srgbClr val="FFFF00"/>
              </a:buClr>
            </a:pPr>
            <a:endParaRPr lang="en-US" sz="2400" dirty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de-DE" sz="2400" dirty="0" err="1" smtClean="0"/>
              <a:t>pushes</a:t>
            </a:r>
            <a:r>
              <a:rPr lang="de-DE" sz="2400" dirty="0" smtClean="0"/>
              <a:t> all </a:t>
            </a:r>
            <a:r>
              <a:rPr lang="de-DE" sz="2400" dirty="0" err="1" smtClean="0"/>
              <a:t>unpublished</a:t>
            </a:r>
            <a:r>
              <a:rPr lang="de-DE" sz="2400" dirty="0" smtClean="0"/>
              <a:t> </a:t>
            </a:r>
            <a:r>
              <a:rPr lang="de-DE" sz="2400" dirty="0" err="1" smtClean="0"/>
              <a:t>commits</a:t>
            </a:r>
            <a:r>
              <a:rPr lang="de-DE" sz="2400" dirty="0" smtClean="0"/>
              <a:t> on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/>
              <a:t>b</a:t>
            </a:r>
            <a:r>
              <a:rPr lang="de-DE" sz="2400" dirty="0" err="1" smtClean="0"/>
              <a:t>ranch</a:t>
            </a:r>
            <a:r>
              <a:rPr lang="de-DE" sz="2400" dirty="0" smtClean="0"/>
              <a:t> </a:t>
            </a:r>
            <a:r>
              <a:rPr lang="de-DE" sz="2400" dirty="0" smtClean="0">
                <a:solidFill>
                  <a:srgbClr val="81D4FA"/>
                </a:solidFill>
              </a:rPr>
              <a:t>&lt;</a:t>
            </a:r>
            <a:r>
              <a:rPr lang="de-DE" sz="2400" dirty="0" err="1" smtClean="0">
                <a:solidFill>
                  <a:srgbClr val="81D4FA"/>
                </a:solidFill>
              </a:rPr>
              <a:t>branch</a:t>
            </a:r>
            <a:r>
              <a:rPr lang="de-DE" sz="2400" dirty="0" smtClean="0">
                <a:solidFill>
                  <a:srgbClr val="81D4FA"/>
                </a:solidFill>
              </a:rPr>
              <a:t>&gt;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smtClean="0"/>
              <a:t>remote </a:t>
            </a:r>
            <a:r>
              <a:rPr lang="de-DE" sz="2400" dirty="0" err="1" smtClean="0"/>
              <a:t>repository</a:t>
            </a:r>
            <a:r>
              <a:rPr lang="de-DE" sz="2400" dirty="0" smtClean="0"/>
              <a:t> </a:t>
            </a:r>
            <a:r>
              <a:rPr lang="de-DE" sz="2400" dirty="0" err="1" smtClean="0"/>
              <a:t>called</a:t>
            </a:r>
            <a:r>
              <a:rPr lang="de-DE" sz="2400" dirty="0" smtClean="0"/>
              <a:t> </a:t>
            </a:r>
            <a:r>
              <a:rPr lang="de-DE" sz="2400" dirty="0" smtClean="0">
                <a:solidFill>
                  <a:srgbClr val="81D4FA"/>
                </a:solidFill>
              </a:rPr>
              <a:t>&lt;alias&gt;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origin</a:t>
            </a:r>
            <a:r>
              <a:rPr lang="en-US" sz="2400" dirty="0" smtClean="0"/>
              <a:t> </a:t>
            </a:r>
            <a:r>
              <a:rPr lang="en-US" sz="2400" dirty="0" smtClean="0"/>
              <a:t>is default local alias for </a:t>
            </a:r>
            <a:r>
              <a:rPr lang="en-US" sz="2400" dirty="0" smtClean="0"/>
              <a:t>remote repository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alias </a:t>
            </a:r>
            <a:r>
              <a:rPr lang="en-US" sz="2400" dirty="0" smtClean="0"/>
              <a:t>simplifies pushes, fully qualifyin</a:t>
            </a:r>
            <a:r>
              <a:rPr lang="en-US" sz="2400" dirty="0" smtClean="0"/>
              <a:t>g the URL is not </a:t>
            </a:r>
            <a:r>
              <a:rPr lang="en-US" sz="2400" dirty="0" err="1" smtClean="0"/>
              <a:t>requiered</a:t>
            </a: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3505458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8906"/>
            <a:ext cx="6444064" cy="192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1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-3151"/>
            <a:ext cx="6172200" cy="455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8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Staying up-to-date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How to integrate the new bugs my colleague just programmed?</a:t>
            </a:r>
            <a:endParaRPr lang="de-DE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642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Branches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represent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separate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h</a:t>
            </a:r>
            <a:r>
              <a:rPr lang="en-US" sz="2400" dirty="0" smtClean="0">
                <a:solidFill>
                  <a:srgbClr val="81D4FA"/>
                </a:solidFill>
              </a:rPr>
              <a:t>istory </a:t>
            </a:r>
            <a:r>
              <a:rPr lang="en-US" sz="2400" dirty="0" smtClean="0"/>
              <a:t>of a state of the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separate </a:t>
            </a:r>
            <a:r>
              <a:rPr lang="en-US" sz="2400" dirty="0" smtClean="0">
                <a:solidFill>
                  <a:srgbClr val="81D4FA"/>
                </a:solidFill>
              </a:rPr>
              <a:t>views </a:t>
            </a:r>
            <a:r>
              <a:rPr lang="en-US" sz="2400" dirty="0" smtClean="0"/>
              <a:t>on the same</a:t>
            </a:r>
            <a:r>
              <a:rPr lang="en-US" sz="2400" dirty="0" smtClean="0"/>
              <a:t> repository</a:t>
            </a:r>
            <a:endParaRPr lang="de-DE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used to develop features </a:t>
            </a:r>
            <a:r>
              <a:rPr lang="en-US" sz="2400" dirty="0" smtClean="0">
                <a:solidFill>
                  <a:srgbClr val="81D4FA"/>
                </a:solidFill>
              </a:rPr>
              <a:t>i</a:t>
            </a:r>
            <a:r>
              <a:rPr lang="en-US" sz="2400" dirty="0" smtClean="0">
                <a:solidFill>
                  <a:srgbClr val="81D4FA"/>
                </a:solidFill>
              </a:rPr>
              <a:t>ndependently</a:t>
            </a:r>
            <a:r>
              <a:rPr lang="en-US" sz="2400" dirty="0" smtClean="0"/>
              <a:t> </a:t>
            </a:r>
            <a:r>
              <a:rPr lang="en-US" sz="2400" dirty="0" smtClean="0"/>
              <a:t>from other</a:t>
            </a:r>
            <a:r>
              <a:rPr lang="en-US" sz="2400" dirty="0" smtClean="0"/>
              <a:t> </a:t>
            </a:r>
            <a:r>
              <a:rPr lang="en-US" sz="2400" dirty="0" smtClean="0"/>
              <a:t>b</a:t>
            </a:r>
            <a:r>
              <a:rPr lang="en-US" sz="2400" dirty="0" smtClean="0"/>
              <a:t>ranches </a:t>
            </a:r>
            <a:r>
              <a:rPr lang="en-US" sz="2400" dirty="0" smtClean="0"/>
              <a:t>a</a:t>
            </a:r>
            <a:r>
              <a:rPr lang="en-US" sz="2400" dirty="0" smtClean="0"/>
              <a:t>nd </a:t>
            </a:r>
            <a:r>
              <a:rPr lang="en-US" sz="2400" dirty="0" smtClean="0"/>
              <a:t>d</a:t>
            </a:r>
            <a:r>
              <a:rPr lang="en-US" sz="2400" dirty="0" smtClean="0"/>
              <a:t>evelopers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master</a:t>
            </a:r>
            <a:r>
              <a:rPr lang="en-US" sz="2400" dirty="0" smtClean="0"/>
              <a:t> is the default branch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885950"/>
            <a:ext cx="0" cy="21336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branch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creates a new branch called </a:t>
            </a:r>
            <a:r>
              <a:rPr lang="en-US" sz="2400" dirty="0" smtClean="0">
                <a:solidFill>
                  <a:srgbClr val="81D4FA"/>
                </a:solidFill>
              </a:rPr>
              <a:t>&lt;name</a:t>
            </a:r>
            <a:r>
              <a:rPr lang="en-US" sz="2400" dirty="0" smtClean="0">
                <a:solidFill>
                  <a:srgbClr val="81D4FA"/>
                </a:solidFill>
              </a:rPr>
              <a:t>&gt;</a:t>
            </a: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branch </a:t>
            </a:r>
            <a:r>
              <a:rPr lang="en-US" sz="2400" dirty="0" smtClean="0"/>
              <a:t>is an </a:t>
            </a:r>
            <a:r>
              <a:rPr lang="en-US" sz="2400" dirty="0" smtClean="0">
                <a:solidFill>
                  <a:srgbClr val="81D4FA"/>
                </a:solidFill>
              </a:rPr>
              <a:t>exact </a:t>
            </a:r>
            <a:r>
              <a:rPr lang="en-US" sz="2400" dirty="0" smtClean="0">
                <a:solidFill>
                  <a:srgbClr val="81D4FA"/>
                </a:solidFill>
              </a:rPr>
              <a:t>c</a:t>
            </a:r>
            <a:r>
              <a:rPr lang="en-US" sz="2400" dirty="0" smtClean="0">
                <a:solidFill>
                  <a:srgbClr val="81D4FA"/>
                </a:solidFill>
              </a:rPr>
              <a:t>opy </a:t>
            </a:r>
            <a:r>
              <a:rPr lang="en-US" sz="2400" dirty="0" smtClean="0"/>
              <a:t>of the</a:t>
            </a:r>
            <a:r>
              <a:rPr lang="en-US" sz="2400" dirty="0" smtClean="0"/>
              <a:t> </a:t>
            </a:r>
            <a:r>
              <a:rPr lang="en-US" sz="2400" dirty="0" smtClean="0"/>
              <a:t>current branch </a:t>
            </a:r>
            <a:r>
              <a:rPr lang="en-US" sz="2400" dirty="0" smtClean="0"/>
              <a:t>(both branches are </a:t>
            </a:r>
            <a:r>
              <a:rPr lang="en-US" sz="2400" dirty="0" smtClean="0">
                <a:solidFill>
                  <a:srgbClr val="81D4FA"/>
                </a:solidFill>
              </a:rPr>
              <a:t>even</a:t>
            </a:r>
            <a:r>
              <a:rPr lang="en-US" sz="2400" dirty="0" smtClean="0"/>
              <a:t>)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the current branch to </a:t>
            </a:r>
            <a:r>
              <a:rPr lang="en-US" sz="2400" dirty="0" smtClean="0">
                <a:solidFill>
                  <a:srgbClr val="81D4FA"/>
                </a:solidFill>
              </a:rPr>
              <a:t>&lt;branch&gt;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future changes</a:t>
            </a:r>
            <a:r>
              <a:rPr lang="en-US" sz="2400" dirty="0" smtClean="0"/>
              <a:t> </a:t>
            </a:r>
            <a:r>
              <a:rPr lang="en-US" sz="2400" dirty="0" smtClean="0"/>
              <a:t>now only </a:t>
            </a:r>
            <a:r>
              <a:rPr lang="en-US" sz="2400" dirty="0" smtClean="0">
                <a:solidFill>
                  <a:srgbClr val="81D4FA"/>
                </a:solidFill>
              </a:rPr>
              <a:t>apply to new branch</a:t>
            </a:r>
            <a:endParaRPr lang="en-US" sz="2400" dirty="0" smtClean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0150"/>
            <a:ext cx="2260287" cy="48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6549"/>
            <a:ext cx="2738062" cy="48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4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261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Software Engineering </a:t>
            </a:r>
            <a:r>
              <a:rPr lang="en-US" sz="4000" dirty="0" smtClean="0"/>
              <a:t>in a </a:t>
            </a:r>
            <a:r>
              <a:rPr lang="en-US" sz="4000" dirty="0">
                <a:solidFill>
                  <a:srgbClr val="81D4FA"/>
                </a:solidFill>
              </a:rPr>
              <a:t>t</a:t>
            </a:r>
            <a:r>
              <a:rPr lang="en-US" sz="4000" dirty="0" smtClean="0">
                <a:solidFill>
                  <a:srgbClr val="81D4FA"/>
                </a:solidFill>
              </a:rPr>
              <a:t>eam</a:t>
            </a:r>
            <a:endParaRPr lang="en-US" sz="4000" dirty="0">
              <a:solidFill>
                <a:srgbClr val="81D4FA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complex </a:t>
            </a:r>
            <a:r>
              <a:rPr lang="en-US" sz="2400" dirty="0" smtClean="0">
                <a:solidFill>
                  <a:srgbClr val="81D4FA"/>
                </a:solidFill>
              </a:rPr>
              <a:t>p</a:t>
            </a:r>
            <a:r>
              <a:rPr lang="en-US" sz="2400" dirty="0" smtClean="0">
                <a:solidFill>
                  <a:srgbClr val="81D4FA"/>
                </a:solidFill>
              </a:rPr>
              <a:t>rojects</a:t>
            </a:r>
            <a:r>
              <a:rPr lang="en-US" sz="2400" dirty="0" smtClean="0"/>
              <a:t> require </a:t>
            </a:r>
            <a:r>
              <a:rPr lang="en-US" sz="2400" dirty="0" smtClean="0">
                <a:solidFill>
                  <a:srgbClr val="81D4FA"/>
                </a:solidFill>
              </a:rPr>
              <a:t>t</a:t>
            </a:r>
            <a:r>
              <a:rPr lang="en-US" sz="2400" dirty="0" smtClean="0">
                <a:solidFill>
                  <a:srgbClr val="81D4FA"/>
                </a:solidFill>
              </a:rPr>
              <a:t>eams </a:t>
            </a:r>
            <a:r>
              <a:rPr lang="en-US" sz="2400" dirty="0" smtClean="0"/>
              <a:t>of developers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modern SE is </a:t>
            </a:r>
            <a:r>
              <a:rPr lang="en-US" sz="2400" dirty="0" smtClean="0">
                <a:solidFill>
                  <a:srgbClr val="81D4FA"/>
                </a:solidFill>
              </a:rPr>
              <a:t>c</a:t>
            </a:r>
            <a:r>
              <a:rPr lang="en-US" sz="2400" dirty="0" smtClean="0">
                <a:solidFill>
                  <a:srgbClr val="81D4FA"/>
                </a:solidFill>
              </a:rPr>
              <a:t>ollaborative </a:t>
            </a:r>
            <a:r>
              <a:rPr lang="en-US" sz="2400" dirty="0" smtClean="0"/>
              <a:t>a</a:t>
            </a:r>
            <a:r>
              <a:rPr lang="en-US" sz="2400" dirty="0" smtClean="0"/>
              <a:t>nd </a:t>
            </a:r>
            <a:r>
              <a:rPr lang="en-US" sz="2400" dirty="0" smtClean="0">
                <a:solidFill>
                  <a:srgbClr val="81D4FA"/>
                </a:solidFill>
              </a:rPr>
              <a:t>distributed</a:t>
            </a:r>
            <a:endParaRPr lang="en-US" sz="2400" dirty="0" smtClean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division of labor </a:t>
            </a:r>
            <a:r>
              <a:rPr lang="en-US" sz="2400" dirty="0" smtClean="0"/>
              <a:t>as central aspect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i</a:t>
            </a:r>
            <a:r>
              <a:rPr lang="en-US" sz="2400" dirty="0" smtClean="0">
                <a:solidFill>
                  <a:srgbClr val="81D4FA"/>
                </a:solidFill>
              </a:rPr>
              <a:t>ntegration</a:t>
            </a:r>
            <a:r>
              <a:rPr lang="de-DE" sz="2400" dirty="0" smtClean="0"/>
              <a:t> </a:t>
            </a:r>
            <a:r>
              <a:rPr lang="en-US" sz="2400" dirty="0" smtClean="0"/>
              <a:t>of sub parts to one </a:t>
            </a:r>
            <a:r>
              <a:rPr lang="en-US" sz="2400" dirty="0" smtClean="0">
                <a:solidFill>
                  <a:srgbClr val="81D4FA"/>
                </a:solidFill>
              </a:rPr>
              <a:t>whole</a:t>
            </a:r>
          </a:p>
          <a:p>
            <a:pPr>
              <a:buClr>
                <a:srgbClr val="FFFF00"/>
              </a:buClr>
            </a:pPr>
            <a:r>
              <a:rPr lang="de-DE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FF00"/>
                </a:solidFill>
              </a:rPr>
              <a:t>How do you manage the code base?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Dude… check out </a:t>
            </a:r>
            <a:r>
              <a:rPr lang="en-US" sz="4000" dirty="0" smtClean="0"/>
              <a:t>‘</a:t>
            </a:r>
            <a:r>
              <a:rPr lang="en-US" sz="4000" dirty="0" err="1" smtClean="0"/>
              <a:t>git</a:t>
            </a:r>
            <a:r>
              <a:rPr lang="en-US" sz="4000" dirty="0" smtClean="0"/>
              <a:t> checkout</a:t>
            </a:r>
            <a:r>
              <a:rPr lang="en-US" sz="4000" dirty="0" smtClean="0"/>
              <a:t>’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enables </a:t>
            </a:r>
            <a:r>
              <a:rPr lang="en-US" sz="2400" dirty="0" smtClean="0">
                <a:solidFill>
                  <a:srgbClr val="81D4FA"/>
                </a:solidFill>
              </a:rPr>
              <a:t>changing between views </a:t>
            </a:r>
            <a:r>
              <a:rPr lang="en-US" sz="2400" dirty="0" smtClean="0"/>
              <a:t>of different objects in the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checkout </a:t>
            </a:r>
            <a:r>
              <a:rPr lang="en-US" sz="2400" dirty="0" smtClean="0"/>
              <a:t>works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81D4FA"/>
                </a:solidFill>
              </a:rPr>
              <a:t>s</a:t>
            </a:r>
            <a:r>
              <a:rPr lang="en-US" sz="2400" dirty="0" smtClean="0">
                <a:solidFill>
                  <a:srgbClr val="81D4FA"/>
                </a:solidFill>
              </a:rPr>
              <a:t>ingle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files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commits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branches</a:t>
            </a:r>
            <a:r>
              <a:rPr lang="en-US" sz="2400" dirty="0" smtClean="0"/>
              <a:t> </a:t>
            </a:r>
            <a:r>
              <a:rPr lang="en-US" sz="2400" dirty="0" smtClean="0"/>
              <a:t>possible</a:t>
            </a: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short form for creating a</a:t>
            </a:r>
            <a:r>
              <a:rPr lang="en-US" sz="2400" dirty="0" smtClean="0"/>
              <a:t> </a:t>
            </a:r>
            <a:r>
              <a:rPr lang="en-US" sz="2400" dirty="0" smtClean="0"/>
              <a:t>branch </a:t>
            </a:r>
            <a:r>
              <a:rPr lang="en-US" sz="2400" dirty="0" smtClean="0"/>
              <a:t>and changing to it immediately</a:t>
            </a:r>
            <a:endParaRPr lang="de-DE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>
              <a:buClr>
                <a:srgbClr val="FFFF00"/>
              </a:buClr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00350"/>
            <a:ext cx="3205540" cy="48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5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Branching </a:t>
            </a:r>
            <a:r>
              <a:rPr lang="en-US" sz="4000" dirty="0" smtClean="0"/>
              <a:t>visualized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5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61" y="9715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2898236" y="193548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2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478957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1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898236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3A9F4"/>
                </a:solidFill>
                <a:latin typeface="Bahnschrift Light" panose="020B0502040204020203" pitchFamily="34" charset="0"/>
              </a:rPr>
              <a:t>3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666332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3A9F4"/>
                </a:solidFill>
                <a:latin typeface="Bahnschrift Light" panose="020B0502040204020203" pitchFamily="34" charset="0"/>
              </a:rPr>
              <a:t>4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59852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5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133436" y="325755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6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921852" y="325628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7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683852" y="324866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8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5452" y="260455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master</a:t>
            </a:r>
            <a:endParaRPr lang="de-DE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41802" y="1921532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awesome_feature</a:t>
            </a:r>
            <a:endParaRPr lang="de-DE" dirty="0">
              <a:solidFill>
                <a:schemeClr val="accent3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41802" y="324866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other_feature</a:t>
            </a: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865470" y="363069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new branch</a:t>
            </a:r>
            <a:b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checkout</a:t>
            </a:r>
            <a:endParaRPr lang="de-DE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4" name="Gekrümmte Verbindung 23"/>
          <p:cNvCxnSpPr>
            <a:stCxn id="23" idx="1"/>
          </p:cNvCxnSpPr>
          <p:nvPr/>
        </p:nvCxnSpPr>
        <p:spPr>
          <a:xfrm rot="10800000">
            <a:off x="2264252" y="2876554"/>
            <a:ext cx="601218" cy="101574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ümmte Verbindung 30"/>
          <p:cNvCxnSpPr>
            <a:stCxn id="23" idx="3"/>
          </p:cNvCxnSpPr>
          <p:nvPr/>
        </p:nvCxnSpPr>
        <p:spPr>
          <a:xfrm flipV="1">
            <a:off x="3978275" y="2876553"/>
            <a:ext cx="451855" cy="101574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krümmte Verbindung 36"/>
          <p:cNvCxnSpPr/>
          <p:nvPr/>
        </p:nvCxnSpPr>
        <p:spPr>
          <a:xfrm>
            <a:off x="6531452" y="1200150"/>
            <a:ext cx="685800" cy="656363"/>
          </a:xfrm>
          <a:prstGeom prst="curvedConnector3">
            <a:avLst>
              <a:gd name="adj1" fmla="val 50000"/>
            </a:avLst>
          </a:prstGeom>
          <a:ln w="28575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474338" y="127635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commits</a:t>
            </a:r>
            <a:endParaRPr lang="de-DE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48" name="Gekrümmte Verbindung 47"/>
          <p:cNvCxnSpPr>
            <a:stCxn id="47" idx="2"/>
          </p:cNvCxnSpPr>
          <p:nvPr/>
        </p:nvCxnSpPr>
        <p:spPr>
          <a:xfrm rot="5400000">
            <a:off x="3322748" y="1540616"/>
            <a:ext cx="541853" cy="628875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 Verbindung 52"/>
          <p:cNvCxnSpPr>
            <a:stCxn id="47" idx="2"/>
            <a:endCxn id="9" idx="0"/>
          </p:cNvCxnSpPr>
          <p:nvPr/>
        </p:nvCxnSpPr>
        <p:spPr>
          <a:xfrm rot="5400000">
            <a:off x="3378614" y="2062346"/>
            <a:ext cx="1007716" cy="5127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47" idx="2"/>
            <a:endCxn id="12" idx="0"/>
          </p:cNvCxnSpPr>
          <p:nvPr/>
        </p:nvCxnSpPr>
        <p:spPr>
          <a:xfrm rot="16200000" flipH="1">
            <a:off x="4174155" y="1318082"/>
            <a:ext cx="1672153" cy="220424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?!</a:t>
            </a:r>
            <a:endParaRPr lang="en-US" sz="72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USB drives! </a:t>
            </a:r>
            <a:r>
              <a:rPr lang="en-US" dirty="0" smtClean="0">
                <a:solidFill>
                  <a:srgbClr val="FFFF00"/>
                </a:solidFill>
              </a:rPr>
              <a:t>Just share source code between colleagues via flash drives</a:t>
            </a:r>
            <a:r>
              <a:rPr lang="en-US" dirty="0" smtClean="0">
                <a:solidFill>
                  <a:srgbClr val="FFFF00"/>
                </a:solidFill>
              </a:rPr>
              <a:t>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6146" name="Picture 2" descr="Bildergebnis für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6993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21755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dirty="0" smtClean="0"/>
              <a:t>Problems</a:t>
            </a:r>
            <a:r>
              <a:rPr lang="en-US" sz="4000" dirty="0" smtClean="0"/>
              <a:t> with the“</a:t>
            </a:r>
            <a:r>
              <a:rPr lang="de-DE" sz="4000" dirty="0" smtClean="0"/>
              <a:t>easy” </a:t>
            </a:r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division of labor </a:t>
            </a:r>
            <a:r>
              <a:rPr lang="en-US" sz="2400" dirty="0" smtClean="0"/>
              <a:t>is difficult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file corruptions </a:t>
            </a:r>
            <a:r>
              <a:rPr lang="en-US" sz="2400" dirty="0" smtClean="0"/>
              <a:t>and other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</a:t>
            </a:r>
            <a:r>
              <a:rPr lang="en-US" sz="2400" dirty="0" smtClean="0">
                <a:solidFill>
                  <a:srgbClr val="81D4FA"/>
                </a:solidFill>
              </a:rPr>
              <a:t>atastrophes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undo</a:t>
            </a:r>
            <a:r>
              <a:rPr lang="en-US" sz="2400" dirty="0" smtClean="0"/>
              <a:t> changes?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v</a:t>
            </a:r>
            <a:r>
              <a:rPr lang="en-US" sz="2400" dirty="0" smtClean="0"/>
              <a:t>ersioning?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recover from </a:t>
            </a:r>
            <a:r>
              <a:rPr lang="en-US" sz="2400" dirty="0" smtClean="0">
                <a:solidFill>
                  <a:srgbClr val="81D4FA"/>
                </a:solidFill>
              </a:rPr>
              <a:t>chaos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h</a:t>
            </a:r>
            <a:r>
              <a:rPr lang="en-US" sz="2400" dirty="0" smtClean="0">
                <a:solidFill>
                  <a:srgbClr val="81D4FA"/>
                </a:solidFill>
              </a:rPr>
              <a:t>ate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nd </a:t>
            </a:r>
            <a:r>
              <a:rPr lang="en-US" sz="2400" dirty="0" smtClean="0">
                <a:solidFill>
                  <a:srgbClr val="81D4FA"/>
                </a:solidFill>
              </a:rPr>
              <a:t>despair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What is the current </a:t>
            </a:r>
            <a:r>
              <a:rPr lang="en-US" sz="2400" dirty="0" smtClean="0">
                <a:solidFill>
                  <a:srgbClr val="81D4FA"/>
                </a:solidFill>
              </a:rPr>
              <a:t>common work base</a:t>
            </a:r>
            <a:r>
              <a:rPr lang="en-US" sz="2400" dirty="0" smtClean="0"/>
              <a:t>?</a:t>
            </a:r>
          </a:p>
          <a:p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Version Control System (VCS)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Tracking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81D4FA"/>
                </a:solidFill>
              </a:rPr>
              <a:t>distributed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d</a:t>
            </a:r>
            <a:r>
              <a:rPr lang="en-US" sz="2400" dirty="0" smtClean="0">
                <a:solidFill>
                  <a:srgbClr val="81D4FA"/>
                </a:solidFill>
              </a:rPr>
              <a:t>ocuments</a:t>
            </a:r>
            <a:r>
              <a:rPr lang="en-US" sz="2400" dirty="0" smtClean="0"/>
              <a:t> </a:t>
            </a:r>
            <a:r>
              <a:rPr lang="en-US" sz="2400" dirty="0" smtClean="0"/>
              <a:t>a</a:t>
            </a:r>
            <a:r>
              <a:rPr lang="en-US" sz="2400" dirty="0" smtClean="0"/>
              <a:t>nd </a:t>
            </a:r>
            <a:r>
              <a:rPr lang="en-US" sz="2400" dirty="0" smtClean="0">
                <a:solidFill>
                  <a:srgbClr val="81D4FA"/>
                </a:solidFill>
              </a:rPr>
              <a:t>changes</a:t>
            </a:r>
            <a:r>
              <a:rPr lang="en-US" sz="2400" dirty="0" smtClean="0"/>
              <a:t> to them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Source code management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recover</a:t>
            </a:r>
            <a:r>
              <a:rPr lang="en-US" sz="2400" dirty="0" smtClean="0"/>
              <a:t> previous states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</a:t>
            </a:r>
            <a:r>
              <a:rPr lang="en-US" sz="2400" dirty="0" smtClean="0"/>
              <a:t>utomatic </a:t>
            </a:r>
            <a:r>
              <a:rPr lang="en-US" sz="2400" dirty="0" smtClean="0"/>
              <a:t>i</a:t>
            </a:r>
            <a:r>
              <a:rPr lang="en-US" sz="2400" dirty="0" smtClean="0"/>
              <a:t>ntegration (</a:t>
            </a:r>
            <a:r>
              <a:rPr lang="en-US" sz="2400" dirty="0" smtClean="0">
                <a:solidFill>
                  <a:srgbClr val="81D4FA"/>
                </a:solidFill>
              </a:rPr>
              <a:t>merging</a:t>
            </a:r>
            <a:r>
              <a:rPr lang="en-US" sz="2400" dirty="0" smtClean="0"/>
              <a:t>) </a:t>
            </a:r>
            <a:r>
              <a:rPr lang="en-US" sz="2400" dirty="0" smtClean="0"/>
              <a:t>of changes and revisions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essential for organization of </a:t>
            </a:r>
            <a:r>
              <a:rPr lang="en-US" sz="2400" dirty="0" smtClean="0"/>
              <a:t>m</a:t>
            </a:r>
            <a:r>
              <a:rPr lang="en-US" sz="2400" dirty="0" smtClean="0"/>
              <a:t>ulti-developer</a:t>
            </a:r>
            <a:r>
              <a:rPr lang="en-US" sz="2400" dirty="0" smtClean="0"/>
              <a:t>-p</a:t>
            </a:r>
            <a:r>
              <a:rPr lang="en-US" sz="2400" dirty="0" smtClean="0"/>
              <a:t>rojects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to the rescue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distributed </a:t>
            </a:r>
            <a:r>
              <a:rPr lang="en-US" sz="2400" dirty="0" smtClean="0"/>
              <a:t>VCS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</a:t>
            </a:r>
            <a:r>
              <a:rPr lang="en-US" sz="2400" dirty="0" smtClean="0">
                <a:solidFill>
                  <a:srgbClr val="81D4FA"/>
                </a:solidFill>
              </a:rPr>
              <a:t>ooperative </a:t>
            </a:r>
            <a:r>
              <a:rPr lang="en-US" sz="2400" dirty="0" smtClean="0"/>
              <a:t>working on a project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managing projects in </a:t>
            </a:r>
            <a:r>
              <a:rPr lang="en-US" sz="2400" dirty="0" smtClean="0"/>
              <a:t>f</a:t>
            </a:r>
            <a:r>
              <a:rPr lang="en-US" sz="2400" dirty="0" smtClean="0"/>
              <a:t>orm of </a:t>
            </a:r>
            <a:r>
              <a:rPr lang="en-US" sz="2400" dirty="0" smtClean="0">
                <a:solidFill>
                  <a:srgbClr val="81D4FA"/>
                </a:solidFill>
              </a:rPr>
              <a:t>r</a:t>
            </a:r>
            <a:r>
              <a:rPr lang="en-US" sz="2400" dirty="0" smtClean="0">
                <a:solidFill>
                  <a:srgbClr val="81D4FA"/>
                </a:solidFill>
              </a:rPr>
              <a:t>epositories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support by web-based </a:t>
            </a:r>
            <a:r>
              <a:rPr lang="en-US" sz="2400" dirty="0" smtClean="0"/>
              <a:t>h</a:t>
            </a:r>
            <a:r>
              <a:rPr lang="en-US" sz="2400" dirty="0" smtClean="0"/>
              <a:t>osting </a:t>
            </a:r>
            <a:r>
              <a:rPr lang="en-US" sz="2400" dirty="0" smtClean="0"/>
              <a:t>s</a:t>
            </a:r>
            <a:r>
              <a:rPr lang="en-US" sz="2400" dirty="0" smtClean="0"/>
              <a:t>ervices like </a:t>
            </a:r>
            <a:r>
              <a:rPr lang="en-US" sz="2400" dirty="0" smtClean="0">
                <a:solidFill>
                  <a:srgbClr val="81D4FA"/>
                </a:solidFill>
              </a:rPr>
              <a:t>GitHub </a:t>
            </a:r>
            <a:r>
              <a:rPr lang="en-US" sz="2400" dirty="0" smtClean="0"/>
              <a:t>or </a:t>
            </a:r>
            <a:r>
              <a:rPr lang="en-US" sz="2400" dirty="0" err="1" smtClean="0">
                <a:solidFill>
                  <a:srgbClr val="81D4FA"/>
                </a:solidFill>
              </a:rPr>
              <a:t>Bitbucket</a:t>
            </a:r>
            <a:endParaRPr lang="en-US" sz="2400" dirty="0" smtClean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81D4FA"/>
                </a:solidFill>
              </a:rPr>
              <a:t>Linux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Windows </a:t>
            </a:r>
            <a:r>
              <a:rPr lang="en-US" sz="2400" dirty="0" smtClean="0"/>
              <a:t>a</a:t>
            </a:r>
            <a:r>
              <a:rPr lang="en-US" sz="2400" dirty="0" smtClean="0"/>
              <a:t>nd </a:t>
            </a:r>
            <a:r>
              <a:rPr lang="en-US" sz="2400" dirty="0" err="1" smtClean="0">
                <a:solidFill>
                  <a:srgbClr val="81D4FA"/>
                </a:solidFill>
              </a:rPr>
              <a:t>macOS</a:t>
            </a:r>
            <a:r>
              <a:rPr lang="en-US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available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3074" name="Picture 2" descr="C:\Users\Sinthu\Desktop\bitbuck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1257300" cy="6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nthu\Desktop\gith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-13335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642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The guts of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077200" cy="3394472"/>
          </a:xfrm>
        </p:spPr>
        <p:txBody>
          <a:bodyPr>
            <a:noAutofit/>
          </a:bodyPr>
          <a:lstStyle/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every developer works on a </a:t>
            </a:r>
            <a:r>
              <a:rPr lang="en-US" sz="2400" dirty="0" smtClean="0">
                <a:solidFill>
                  <a:srgbClr val="81D4FA"/>
                </a:solidFill>
              </a:rPr>
              <a:t>local </a:t>
            </a:r>
            <a:r>
              <a:rPr lang="en-US" sz="2400" dirty="0" smtClean="0">
                <a:solidFill>
                  <a:srgbClr val="81D4FA"/>
                </a:solidFill>
              </a:rPr>
              <a:t>c</a:t>
            </a:r>
            <a:r>
              <a:rPr lang="en-US" sz="2400" dirty="0" smtClean="0">
                <a:solidFill>
                  <a:srgbClr val="81D4FA"/>
                </a:solidFill>
              </a:rPr>
              <a:t>opy </a:t>
            </a:r>
            <a:r>
              <a:rPr lang="en-US" sz="2400" dirty="0" smtClean="0"/>
              <a:t>of the project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81D4FA"/>
                </a:solidFill>
              </a:rPr>
              <a:t>local repository</a:t>
            </a:r>
            <a:r>
              <a:rPr lang="en-US" sz="24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manages changes in form of </a:t>
            </a:r>
            <a:r>
              <a:rPr lang="en-US" sz="2400" dirty="0" smtClean="0">
                <a:solidFill>
                  <a:srgbClr val="81D4FA"/>
                </a:solidFill>
              </a:rPr>
              <a:t>commits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are published on </a:t>
            </a:r>
            <a:r>
              <a:rPr lang="en-US" sz="2400" dirty="0" smtClean="0">
                <a:solidFill>
                  <a:srgbClr val="81D4FA"/>
                </a:solidFill>
              </a:rPr>
              <a:t>remote </a:t>
            </a:r>
            <a:r>
              <a:rPr lang="en-US" sz="2400" dirty="0" smtClean="0">
                <a:solidFill>
                  <a:srgbClr val="81D4FA"/>
                </a:solidFill>
              </a:rPr>
              <a:t>repositories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developers can integrate</a:t>
            </a:r>
            <a:r>
              <a:rPr lang="en-US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changes of other </a:t>
            </a:r>
            <a:r>
              <a:rPr lang="en-US" sz="2400" dirty="0" err="1" smtClean="0">
                <a:solidFill>
                  <a:srgbClr val="81D4FA"/>
                </a:solidFill>
              </a:rPr>
              <a:t>devs</a:t>
            </a:r>
            <a:r>
              <a:rPr lang="en-US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by usin</a:t>
            </a:r>
            <a:r>
              <a:rPr lang="en-US" sz="2400" dirty="0" smtClean="0"/>
              <a:t>g the remote repository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876550"/>
            <a:ext cx="0" cy="321945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How to get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Debian</a:t>
            </a:r>
            <a:r>
              <a:rPr lang="en-US" dirty="0" smtClean="0"/>
              <a:t>/Ubuntu und WSL</a:t>
            </a:r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git</a:t>
            </a:r>
            <a:r>
              <a:rPr lang="en-US" sz="2400" dirty="0" smtClean="0">
                <a:solidFill>
                  <a:srgbClr val="FFFF00"/>
                </a:solidFill>
              </a:rPr>
              <a:t> bash: 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smtClean="0">
                <a:solidFill>
                  <a:srgbClr val="FFFF00"/>
                </a:solidFill>
              </a:rPr>
              <a:t>git-scm.com/download/windows  </a:t>
            </a:r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WSL (Windows Subsystem for Linux)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r>
              <a:rPr lang="de-DE" sz="2400" dirty="0">
                <a:solidFill>
                  <a:srgbClr val="FFFF00"/>
                </a:solidFill>
              </a:rPr>
              <a:t>https://git-scm.com/download/mac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3550"/>
            <a:ext cx="37480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9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971</Words>
  <Application>Microsoft Office PowerPoint</Application>
  <PresentationFormat>Bildschirmpräsentation (16:9)</PresentationFormat>
  <Paragraphs>180</Paragraphs>
  <Slides>31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</vt:lpstr>
      <vt:lpstr>Gettin’ the hang of git</vt:lpstr>
      <vt:lpstr>What we’ll talk about</vt:lpstr>
      <vt:lpstr>Software Engineering in a team</vt:lpstr>
      <vt:lpstr>Easy!</vt:lpstr>
      <vt:lpstr>Problems with the“easy” solution</vt:lpstr>
      <vt:lpstr>Version Control System (VCS)</vt:lpstr>
      <vt:lpstr>git to the rescue</vt:lpstr>
      <vt:lpstr>The guts of git</vt:lpstr>
      <vt:lpstr>How to get git</vt:lpstr>
      <vt:lpstr>git – basic workflow</vt:lpstr>
      <vt:lpstr>git init - result</vt:lpstr>
      <vt:lpstr>git – basic workflow</vt:lpstr>
      <vt:lpstr>status of the repository</vt:lpstr>
      <vt:lpstr>PowerPoint-Präsentation</vt:lpstr>
      <vt:lpstr>git – basic workflow</vt:lpstr>
      <vt:lpstr>PowerPoint-Präsentation</vt:lpstr>
      <vt:lpstr>git commit</vt:lpstr>
      <vt:lpstr>git commit</vt:lpstr>
      <vt:lpstr>PowerPoint-Präsentation</vt:lpstr>
      <vt:lpstr>git commit</vt:lpstr>
      <vt:lpstr>Now, you might ask yourself…</vt:lpstr>
      <vt:lpstr>git remote got you covered</vt:lpstr>
      <vt:lpstr>PowerPoint-Präsentation</vt:lpstr>
      <vt:lpstr>Share your bugs with the world!</vt:lpstr>
      <vt:lpstr>PowerPoint-Präsentation</vt:lpstr>
      <vt:lpstr>PowerPoint-Präsentation</vt:lpstr>
      <vt:lpstr>Staying up-to-date</vt:lpstr>
      <vt:lpstr>Branches</vt:lpstr>
      <vt:lpstr>git branch</vt:lpstr>
      <vt:lpstr>Dude… check out ‘git checkout’</vt:lpstr>
      <vt:lpstr>Branching visualized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 Introduction to version control</dc:title>
  <dc:creator>Sinthujan Thanabalasingam</dc:creator>
  <cp:lastModifiedBy>Sinthujan Thanabalasingam</cp:lastModifiedBy>
  <cp:revision>140</cp:revision>
  <dcterms:created xsi:type="dcterms:W3CDTF">2018-02-17T16:38:09Z</dcterms:created>
  <dcterms:modified xsi:type="dcterms:W3CDTF">2018-02-20T00:30:08Z</dcterms:modified>
</cp:coreProperties>
</file>