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71" r:id="rId9"/>
    <p:sldId id="264" r:id="rId10"/>
    <p:sldId id="263" r:id="rId11"/>
    <p:sldId id="267" r:id="rId12"/>
    <p:sldId id="269" r:id="rId13"/>
    <p:sldId id="270" r:id="rId14"/>
    <p:sldId id="272" r:id="rId15"/>
    <p:sldId id="265" r:id="rId16"/>
    <p:sldId id="273" r:id="rId17"/>
    <p:sldId id="268" r:id="rId18"/>
    <p:sldId id="274" r:id="rId19"/>
    <p:sldId id="275" r:id="rId20"/>
    <p:sldId id="276" r:id="rId21"/>
    <p:sldId id="280" r:id="rId22"/>
    <p:sldId id="279" r:id="rId23"/>
    <p:sldId id="281" r:id="rId24"/>
    <p:sldId id="278" r:id="rId25"/>
    <p:sldId id="282" r:id="rId26"/>
    <p:sldId id="277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4FA"/>
    <a:srgbClr val="FF5722"/>
    <a:srgbClr val="0277BD"/>
    <a:srgbClr val="03A9F4"/>
    <a:srgbClr val="0288D1"/>
    <a:srgbClr val="4FC3F7"/>
    <a:srgbClr val="B3E5FC"/>
    <a:srgbClr val="FF8A65"/>
    <a:srgbClr val="78909C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936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1547-05E0-4487-994A-7D9BB6110CE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9E70A-4E5D-4AE9-99C5-4A23DD360F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8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9E70A-4E5D-4AE9-99C5-4A23DD360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B3A-A201-4A81-9A62-D67F100AA58A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fld id="{225E2D8B-E0B9-4A90-B515-0CA59C7FAD9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374-A2B7-41AE-8033-2A16C9C315BE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E860-CDE9-47FD-8961-B87204FCAED0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5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73B7-2714-496B-AC7F-949877B4F04A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6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5D14-7FA3-4662-9503-1B536274C00A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B0EB-2A72-4F43-8CAF-C7440ACC774F}" type="datetime1">
              <a:rPr lang="en-US" smtClean="0"/>
              <a:t>2/19/2018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1369-2FAE-4E88-8050-2E85AAD4F3EE}" type="datetime1">
              <a:rPr lang="en-US" smtClean="0"/>
              <a:t>2/19/2018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136B-23D8-48FB-9D2C-09343557A784}" type="datetime1">
              <a:rPr lang="en-US" smtClean="0"/>
              <a:t>2/19/2018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51E-F4AA-4B81-94CB-B8B399EAF121}" type="datetime1">
              <a:rPr lang="en-US" smtClean="0"/>
              <a:t>2/19/2018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4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857F-B6C9-4254-A48F-750DB237DE80}" type="datetime1">
              <a:rPr lang="en-US" smtClean="0"/>
              <a:t>2/19/2018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1DC-3236-4346-B2E8-A2F97BA13056}" type="datetime1">
              <a:rPr lang="en-US" smtClean="0"/>
              <a:t>2/19/2018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6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winkliges Dreieck 6"/>
          <p:cNvSpPr/>
          <p:nvPr userDrawn="1"/>
        </p:nvSpPr>
        <p:spPr>
          <a:xfrm rot="16381612">
            <a:off x="3858428" y="-239369"/>
            <a:ext cx="8522554" cy="8163151"/>
          </a:xfrm>
          <a:prstGeom prst="rtTriangle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872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E6B1-3F41-4666-B376-B8EF3143577A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0" y="4552950"/>
            <a:ext cx="9144000" cy="59055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C:\Users\Sinthu\Desktop\git_icon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94" y="4076347"/>
            <a:ext cx="953206" cy="95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0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/>
          <a:latin typeface="Bahnschrift Light" panose="020B05020402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32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8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4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0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0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4799" y="783431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sz="5200" dirty="0" err="1" smtClean="0">
                <a:latin typeface="Bahnschrift Light"/>
              </a:rPr>
              <a:t>Gettin</a:t>
            </a:r>
            <a:r>
              <a:rPr lang="en-US" sz="5200" dirty="0" smtClean="0">
                <a:latin typeface="Bahnschrift Light"/>
              </a:rPr>
              <a:t>’ the hang of </a:t>
            </a:r>
            <a:r>
              <a:rPr lang="en-US" sz="5200" dirty="0" err="1" smtClean="0">
                <a:solidFill>
                  <a:srgbClr val="81D4FA"/>
                </a:solidFill>
                <a:latin typeface="Bahnschrift Light"/>
              </a:rPr>
              <a:t>git</a:t>
            </a:r>
            <a:endParaRPr lang="en-US" sz="5200" dirty="0">
              <a:solidFill>
                <a:srgbClr val="81D4FA"/>
              </a:solidFill>
              <a:latin typeface="Bahnschrift Light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Sinthujan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Thanabalasingam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200" y="971550"/>
            <a:ext cx="76200" cy="121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Sinthu\Desktop\branch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69" y="1581150"/>
            <a:ext cx="5922539" cy="3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09600" y="1697831"/>
            <a:ext cx="7772400" cy="11025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81D4FA"/>
                </a:solidFill>
              </a:rPr>
              <a:t>Version control </a:t>
            </a:r>
            <a:r>
              <a:rPr lang="en-US" sz="3600" dirty="0" smtClean="0"/>
              <a:t>and why </a:t>
            </a:r>
            <a:r>
              <a:rPr lang="en-US" sz="3600" dirty="0" err="1" smtClean="0"/>
              <a:t>git</a:t>
            </a:r>
            <a:r>
              <a:rPr lang="en-US" sz="3600" dirty="0" smtClean="0"/>
              <a:t> matters</a:t>
            </a:r>
            <a:r>
              <a:rPr lang="en-US" dirty="0" smtClean="0">
                <a:latin typeface="Chaparral Pro" pitchFamily="18" charset="0"/>
              </a:rPr>
              <a:t/>
            </a:r>
            <a:br>
              <a:rPr lang="en-US" dirty="0" smtClean="0">
                <a:latin typeface="Chaparral Pro" pitchFamily="18" charset="0"/>
              </a:rPr>
            </a:br>
            <a:r>
              <a:rPr lang="en-US" dirty="0" smtClean="0">
                <a:latin typeface="Chaparral Pro" pitchFamily="18" charset="0"/>
              </a:rPr>
              <a:t>  </a:t>
            </a:r>
            <a:endParaRPr lang="en-US" dirty="0">
              <a:latin typeface="Chaparral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– Basic Workflow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FFFF00"/>
                </a:solidFill>
              </a:rPr>
              <a:t>Jedes Verzeichnis kann mit Hilfe von </a:t>
            </a:r>
            <a:r>
              <a:rPr lang="de-DE" dirty="0" err="1" smtClean="0">
                <a:solidFill>
                  <a:srgbClr val="FFFF00"/>
                </a:solidFill>
              </a:rPr>
              <a:t>git</a:t>
            </a:r>
            <a:r>
              <a:rPr lang="de-DE" dirty="0" smtClean="0">
                <a:solidFill>
                  <a:srgbClr val="FFFF00"/>
                </a:solidFill>
              </a:rPr>
              <a:t> verwaltet werden.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initialisiert ein </a:t>
            </a:r>
            <a:r>
              <a:rPr lang="de-DE" sz="2400" dirty="0" smtClean="0">
                <a:solidFill>
                  <a:srgbClr val="81D4FA"/>
                </a:solidFill>
              </a:rPr>
              <a:t>Repository</a:t>
            </a:r>
            <a:r>
              <a:rPr lang="de-DE" sz="2400" dirty="0" smtClean="0"/>
              <a:t> im Arbeitsverzeichnis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jetzt können Dateien zum </a:t>
            </a:r>
            <a:r>
              <a:rPr lang="de-DE" sz="2400" dirty="0" smtClean="0">
                <a:solidFill>
                  <a:srgbClr val="81D4FA"/>
                </a:solidFill>
              </a:rPr>
              <a:t>Index</a:t>
            </a:r>
            <a:r>
              <a:rPr lang="de-DE" sz="2400" dirty="0" smtClean="0"/>
              <a:t> hinzugefügt werden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81D4FA"/>
                </a:solidFill>
              </a:rPr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verwaltet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im</a:t>
            </a:r>
            <a:r>
              <a:rPr lang="en-US" sz="2400" dirty="0" smtClean="0"/>
              <a:t> Index </a:t>
            </a:r>
            <a:r>
              <a:rPr lang="en-US" sz="2400" dirty="0" err="1" smtClean="0"/>
              <a:t>befindlichen</a:t>
            </a:r>
            <a:r>
              <a:rPr lang="en-US" sz="2400" dirty="0" smtClean="0"/>
              <a:t> </a:t>
            </a:r>
            <a:r>
              <a:rPr lang="en-US" sz="2400" dirty="0" err="1" smtClean="0"/>
              <a:t>Dateien</a:t>
            </a:r>
            <a:endParaRPr lang="de-DE" sz="2400" dirty="0" smtClean="0"/>
          </a:p>
          <a:p>
            <a:endParaRPr lang="de-DE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46" y="2343150"/>
            <a:ext cx="12096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4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</a:t>
            </a:r>
            <a:r>
              <a:rPr lang="en-US" sz="4000" dirty="0" err="1" smtClean="0"/>
              <a:t>init</a:t>
            </a:r>
            <a:r>
              <a:rPr lang="en-US" sz="4000" dirty="0" smtClean="0"/>
              <a:t> - result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0920"/>
            <a:ext cx="6375184" cy="264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908584" y="2140445"/>
            <a:ext cx="215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master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branch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(dazu gleich mehr)</a:t>
            </a:r>
            <a:endParaRPr lang="de-DE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7" name="Gekrümmte Verbindung 6"/>
          <p:cNvCxnSpPr>
            <a:endCxn id="6" idx="2"/>
          </p:cNvCxnSpPr>
          <p:nvPr/>
        </p:nvCxnSpPr>
        <p:spPr>
          <a:xfrm flipV="1">
            <a:off x="6084194" y="2786776"/>
            <a:ext cx="1903998" cy="699377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375184" y="514350"/>
            <a:ext cx="208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versteckter Ordner für </a:t>
            </a:r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git</a:t>
            </a:r>
            <a:endParaRPr lang="de-DE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7" name="Gekrümmte Verbindung 26"/>
          <p:cNvCxnSpPr>
            <a:endCxn id="24" idx="2"/>
          </p:cNvCxnSpPr>
          <p:nvPr/>
        </p:nvCxnSpPr>
        <p:spPr>
          <a:xfrm flipV="1">
            <a:off x="4800600" y="1160681"/>
            <a:ext cx="2616092" cy="1978551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– Basic Workflow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nach dem </a:t>
            </a:r>
            <a:r>
              <a:rPr lang="de-DE" sz="2400" dirty="0" err="1" smtClean="0">
                <a:solidFill>
                  <a:srgbClr val="81D4FA"/>
                </a:solidFill>
              </a:rPr>
              <a:t>init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de-DE" sz="2400" dirty="0" smtClean="0"/>
              <a:t>kann am Projekt gearbeitet werden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Erstellen/Updaten/Löschen von Dateien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de-DE" sz="2400" dirty="0" smtClean="0"/>
              <a:t>registriert </a:t>
            </a:r>
            <a:r>
              <a:rPr lang="de-DE" sz="2400" dirty="0" smtClean="0">
                <a:solidFill>
                  <a:srgbClr val="81D4FA"/>
                </a:solidFill>
              </a:rPr>
              <a:t>Änderungen</a:t>
            </a:r>
            <a:r>
              <a:rPr lang="de-DE" sz="2400" dirty="0" smtClean="0"/>
              <a:t> im Arbeitsverzeichnis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Änderungen </a:t>
            </a:r>
            <a:r>
              <a:rPr lang="de-DE" sz="2400" dirty="0" smtClean="0"/>
              <a:t>können </a:t>
            </a:r>
            <a:r>
              <a:rPr lang="de-DE" sz="2400" dirty="0" smtClean="0"/>
              <a:t>dann </a:t>
            </a:r>
            <a:r>
              <a:rPr lang="de-DE" sz="2400" dirty="0" smtClean="0">
                <a:solidFill>
                  <a:srgbClr val="81D4FA"/>
                </a:solidFill>
              </a:rPr>
              <a:t>veröffentlicht</a:t>
            </a:r>
            <a:r>
              <a:rPr lang="de-DE" sz="2400" dirty="0" smtClean="0"/>
              <a:t> </a:t>
            </a:r>
            <a:r>
              <a:rPr lang="de-DE" sz="2400" dirty="0" smtClean="0"/>
              <a:t>werden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add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commit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branch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push</a:t>
            </a:r>
            <a:r>
              <a:rPr lang="en-US" sz="2400" dirty="0" smtClean="0"/>
              <a:t> und </a:t>
            </a:r>
            <a:r>
              <a:rPr lang="en-US" sz="2400" dirty="0" smtClean="0">
                <a:solidFill>
                  <a:srgbClr val="81D4FA"/>
                </a:solidFill>
              </a:rPr>
              <a:t>pull</a:t>
            </a:r>
            <a:r>
              <a:rPr lang="en-US" sz="2400" dirty="0" smtClean="0"/>
              <a:t> </a:t>
            </a:r>
            <a:r>
              <a:rPr lang="en-US" sz="2400" dirty="0" err="1" smtClean="0"/>
              <a:t>sind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elementare</a:t>
            </a:r>
            <a:r>
              <a:rPr lang="en-US" sz="2400" dirty="0" smtClean="0"/>
              <a:t> </a:t>
            </a:r>
            <a:r>
              <a:rPr lang="en-US" sz="2400" dirty="0" err="1" smtClean="0"/>
              <a:t>Befehle</a:t>
            </a:r>
            <a:endParaRPr lang="de-DE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Status des Repository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81D4FA"/>
                </a:solidFill>
              </a:rPr>
              <a:t>Zusammenfassung</a:t>
            </a:r>
            <a:r>
              <a:rPr lang="de-DE" sz="2400" dirty="0" smtClean="0"/>
              <a:t> der Änderungen seit letztem </a:t>
            </a:r>
            <a:r>
              <a:rPr lang="de-DE" sz="2400" dirty="0" err="1" smtClean="0"/>
              <a:t>commit</a:t>
            </a:r>
            <a:endParaRPr lang="de-DE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Listet </a:t>
            </a:r>
            <a:r>
              <a:rPr lang="de-DE" sz="2400" dirty="0" smtClean="0">
                <a:solidFill>
                  <a:srgbClr val="81D4FA"/>
                </a:solidFill>
              </a:rPr>
              <a:t>neue</a:t>
            </a:r>
            <a:r>
              <a:rPr lang="de-DE" sz="2400" dirty="0" smtClean="0"/>
              <a:t>, </a:t>
            </a:r>
            <a:r>
              <a:rPr lang="de-DE" sz="2400" dirty="0" smtClean="0">
                <a:solidFill>
                  <a:srgbClr val="81D4FA"/>
                </a:solidFill>
              </a:rPr>
              <a:t>gelöschte</a:t>
            </a:r>
            <a:r>
              <a:rPr lang="de-DE" sz="2400" dirty="0" smtClean="0"/>
              <a:t> und </a:t>
            </a:r>
            <a:r>
              <a:rPr lang="de-DE" sz="2400" dirty="0" smtClean="0">
                <a:solidFill>
                  <a:srgbClr val="81D4FA"/>
                </a:solidFill>
              </a:rPr>
              <a:t>geänderte</a:t>
            </a:r>
            <a:r>
              <a:rPr lang="de-DE" sz="2400" dirty="0" smtClean="0"/>
              <a:t> Dateien auf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unterstützt </a:t>
            </a:r>
            <a:r>
              <a:rPr lang="de-DE" sz="2400" dirty="0" smtClean="0"/>
              <a:t>bei </a:t>
            </a:r>
            <a:r>
              <a:rPr lang="de-DE" sz="2400" dirty="0" smtClean="0"/>
              <a:t>Entscheidung</a:t>
            </a:r>
            <a:r>
              <a:rPr lang="en-US" sz="2400" dirty="0" smtClean="0"/>
              <a:t>,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welche Änderungen in einem </a:t>
            </a:r>
            <a:r>
              <a:rPr lang="de-DE" sz="2400" dirty="0" err="1" smtClean="0">
                <a:solidFill>
                  <a:srgbClr val="81D4FA"/>
                </a:solidFill>
              </a:rPr>
              <a:t>commit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de-DE" sz="2400" dirty="0" smtClean="0"/>
              <a:t>eingepflegt werden sollen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2050"/>
            <a:ext cx="14525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5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724400" y="3544987"/>
            <a:ext cx="247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Änderungen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an  sourcecode.py</a:t>
            </a:r>
            <a:endParaRPr lang="de-DE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1950"/>
            <a:ext cx="7124700" cy="290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feld 19"/>
          <p:cNvSpPr txBox="1"/>
          <p:nvPr/>
        </p:nvSpPr>
        <p:spPr>
          <a:xfrm>
            <a:off x="2110539" y="3902083"/>
            <a:ext cx="167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neue Datei newfile.py</a:t>
            </a:r>
          </a:p>
        </p:txBody>
      </p:sp>
      <p:cxnSp>
        <p:nvCxnSpPr>
          <p:cNvPr id="21" name="Gekrümmte Verbindung 20"/>
          <p:cNvCxnSpPr>
            <a:endCxn id="20" idx="1"/>
          </p:cNvCxnSpPr>
          <p:nvPr/>
        </p:nvCxnSpPr>
        <p:spPr>
          <a:xfrm rot="16200000" flipH="1">
            <a:off x="1143172" y="3257881"/>
            <a:ext cx="1271997" cy="662737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krümmte Verbindung 23"/>
          <p:cNvCxnSpPr>
            <a:endCxn id="7" idx="1"/>
          </p:cNvCxnSpPr>
          <p:nvPr/>
        </p:nvCxnSpPr>
        <p:spPr>
          <a:xfrm rot="16200000" flipH="1">
            <a:off x="2933198" y="2076951"/>
            <a:ext cx="1829804" cy="1752600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– Basic Workflow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3304089" cy="879157"/>
          </a:xfrm>
        </p:spPr>
        <p:txBody>
          <a:bodyPr>
            <a:normAutofit fontScale="85000" lnSpcReduction="20000"/>
          </a:bodyPr>
          <a:lstStyle/>
          <a:p>
            <a:r>
              <a:rPr lang="de-DE" sz="2400" dirty="0" smtClean="0">
                <a:solidFill>
                  <a:srgbClr val="FFFF00"/>
                </a:solidFill>
              </a:rPr>
              <a:t>Das Hinzufügen von Dateien zum Index wird „</a:t>
            </a:r>
            <a:r>
              <a:rPr lang="de-DE" sz="2400" dirty="0" err="1" smtClean="0">
                <a:solidFill>
                  <a:srgbClr val="FFFF00"/>
                </a:solidFill>
              </a:rPr>
              <a:t>staging</a:t>
            </a:r>
            <a:r>
              <a:rPr lang="de-DE" sz="2400" dirty="0" smtClean="0">
                <a:solidFill>
                  <a:srgbClr val="FFFF00"/>
                </a:solidFill>
              </a:rPr>
              <a:t>“ genannt.</a:t>
            </a:r>
            <a:endParaRPr lang="de-DE" sz="2400" dirty="0">
              <a:solidFill>
                <a:srgbClr val="FFFF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2" y="1200150"/>
            <a:ext cx="24717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76550"/>
            <a:ext cx="137636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038350"/>
            <a:ext cx="2828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324600" y="2364524"/>
            <a:ext cx="223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fügt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Datei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namens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&lt;filename</a:t>
            </a:r>
            <a:r>
              <a:rPr lang="de-DE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&gt; 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hinzu</a:t>
            </a:r>
            <a:endParaRPr lang="en-US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404946" y="3363279"/>
            <a:ext cx="2786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fügt alle Dateien mit der Dateiendung </a:t>
            </a:r>
            <a:r>
              <a:rPr lang="de-DE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&lt;</a:t>
            </a:r>
            <a:r>
              <a:rPr lang="de-DE" dirty="0" err="1" smtClean="0">
                <a:solidFill>
                  <a:srgbClr val="81D4FA"/>
                </a:solidFill>
                <a:latin typeface="Bahnschrift Light" panose="020B0502040204020203" pitchFamily="34" charset="0"/>
              </a:rPr>
              <a:t>extension</a:t>
            </a:r>
            <a:r>
              <a:rPr lang="de-DE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&gt; 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hinzu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1971266" y="4184109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fügt alle Dateien hinzu</a:t>
            </a:r>
          </a:p>
        </p:txBody>
      </p:sp>
      <p:cxnSp>
        <p:nvCxnSpPr>
          <p:cNvPr id="33" name="Gekrümmte Verbindung 32"/>
          <p:cNvCxnSpPr>
            <a:stCxn id="4098" idx="2"/>
          </p:cNvCxnSpPr>
          <p:nvPr/>
        </p:nvCxnSpPr>
        <p:spPr>
          <a:xfrm rot="16200000" flipH="1">
            <a:off x="5437585" y="1637108"/>
            <a:ext cx="842961" cy="93106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krümmte Verbindung 74"/>
          <p:cNvCxnSpPr>
            <a:stCxn id="4101" idx="2"/>
          </p:cNvCxnSpPr>
          <p:nvPr/>
        </p:nvCxnSpPr>
        <p:spPr>
          <a:xfrm rot="16200000" flipH="1">
            <a:off x="3300229" y="2457634"/>
            <a:ext cx="1038227" cy="1171208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krümmte Verbindung 114"/>
          <p:cNvCxnSpPr>
            <a:stCxn id="4100" idx="2"/>
            <a:endCxn id="43" idx="1"/>
          </p:cNvCxnSpPr>
          <p:nvPr/>
        </p:nvCxnSpPr>
        <p:spPr>
          <a:xfrm rot="16200000" flipH="1">
            <a:off x="1171781" y="3569289"/>
            <a:ext cx="1001687" cy="597284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3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8142"/>
            <a:ext cx="7219950" cy="311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524750" y="381176"/>
            <a:ext cx="142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Hinzufügen von  newfile.py zum Index</a:t>
            </a:r>
          </a:p>
        </p:txBody>
      </p:sp>
      <p:cxnSp>
        <p:nvCxnSpPr>
          <p:cNvPr id="8" name="Gekrümmte Verbindung 7"/>
          <p:cNvCxnSpPr/>
          <p:nvPr/>
        </p:nvCxnSpPr>
        <p:spPr>
          <a:xfrm flipV="1">
            <a:off x="2286001" y="742949"/>
            <a:ext cx="523874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629024" y="1927146"/>
            <a:ext cx="142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neue Datei newfile.py</a:t>
            </a: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200400" y="2114550"/>
            <a:ext cx="4324350" cy="13576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495800" y="3486150"/>
            <a:ext cx="203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bereits im Index vorhanden, aber modifiziert</a:t>
            </a:r>
          </a:p>
        </p:txBody>
      </p:sp>
      <p:cxnSp>
        <p:nvCxnSpPr>
          <p:cNvPr id="21" name="Gekrümmte Verbindung 20"/>
          <p:cNvCxnSpPr>
            <a:endCxn id="20" idx="1"/>
          </p:cNvCxnSpPr>
          <p:nvPr/>
        </p:nvCxnSpPr>
        <p:spPr>
          <a:xfrm>
            <a:off x="3505200" y="3257551"/>
            <a:ext cx="990600" cy="690264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8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00"/>
                </a:solidFill>
              </a:rPr>
              <a:t>„Ein Commit beschreibt eine Menge von Änderungen an Ressourcen eines Repository.“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fasst Änderungen zu einem </a:t>
            </a:r>
            <a:r>
              <a:rPr lang="de-DE" sz="2400" dirty="0" err="1" smtClean="0">
                <a:solidFill>
                  <a:srgbClr val="81D4FA"/>
                </a:solidFill>
              </a:rPr>
              <a:t>commit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de-DE" sz="2400" dirty="0" smtClean="0"/>
              <a:t>zusammen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Änderungen werden </a:t>
            </a:r>
            <a:r>
              <a:rPr lang="de-DE" sz="2400" dirty="0" smtClean="0"/>
              <a:t>lokal ins </a:t>
            </a:r>
            <a:r>
              <a:rPr lang="de-DE" sz="2400" dirty="0" smtClean="0"/>
              <a:t>VCS eingepflegt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rgbClr val="81D4FA"/>
                </a:solidFill>
              </a:rPr>
              <a:t>commit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de-DE" sz="2400" dirty="0" err="1" smtClean="0">
                <a:solidFill>
                  <a:srgbClr val="81D4FA"/>
                </a:solidFill>
              </a:rPr>
              <a:t>message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000" dirty="0" smtClean="0"/>
              <a:t>sollte sinnvoller Beschreibung der Änderungen entsprechen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000" dirty="0" smtClean="0"/>
              <a:t>ist für </a:t>
            </a:r>
            <a:r>
              <a:rPr lang="de-DE" sz="2000" dirty="0" smtClean="0">
                <a:solidFill>
                  <a:srgbClr val="81D4FA"/>
                </a:solidFill>
              </a:rPr>
              <a:t>andere Developer</a:t>
            </a:r>
            <a:r>
              <a:rPr lang="de-DE" sz="2000" dirty="0" smtClean="0"/>
              <a:t> im Team sichtbar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000" dirty="0" smtClean="0"/>
              <a:t>“</a:t>
            </a:r>
            <a:r>
              <a:rPr lang="de-DE" sz="2000" dirty="0" err="1" smtClean="0"/>
              <a:t>changed</a:t>
            </a:r>
            <a:r>
              <a:rPr lang="de-DE" sz="2000" dirty="0" smtClean="0"/>
              <a:t> </a:t>
            </a:r>
            <a:r>
              <a:rPr lang="de-DE" sz="2000" dirty="0" err="1" smtClean="0"/>
              <a:t>stuff</a:t>
            </a:r>
            <a:r>
              <a:rPr lang="de-DE" sz="2000" dirty="0" smtClean="0"/>
              <a:t>”, “</a:t>
            </a:r>
            <a:r>
              <a:rPr lang="de-DE" sz="2000" dirty="0" err="1" smtClean="0"/>
              <a:t>bug</a:t>
            </a:r>
            <a:r>
              <a:rPr lang="de-DE" sz="2000" dirty="0" smtClean="0"/>
              <a:t> fix“, “</a:t>
            </a:r>
            <a:r>
              <a:rPr lang="de-DE" sz="2000" dirty="0" err="1" smtClean="0"/>
              <a:t>more</a:t>
            </a:r>
            <a:r>
              <a:rPr lang="de-DE" sz="2000" dirty="0" smtClean="0"/>
              <a:t> </a:t>
            </a:r>
            <a:r>
              <a:rPr lang="de-DE" sz="2000" dirty="0" err="1" smtClean="0"/>
              <a:t>work</a:t>
            </a:r>
            <a:r>
              <a:rPr lang="de-DE" sz="2000" dirty="0" smtClean="0"/>
              <a:t>“, “minor </a:t>
            </a:r>
            <a:r>
              <a:rPr lang="de-DE" sz="2000" dirty="0" err="1" smtClean="0"/>
              <a:t>changes</a:t>
            </a:r>
            <a:r>
              <a:rPr lang="de-DE" sz="2000" dirty="0" smtClean="0"/>
              <a:t>“ oder</a:t>
            </a:r>
            <a:br>
              <a:rPr lang="de-DE" sz="2000" dirty="0" smtClean="0"/>
            </a:br>
            <a:r>
              <a:rPr lang="de-DE" sz="2000" dirty="0" smtClean="0"/>
              <a:t>“</a:t>
            </a:r>
            <a:r>
              <a:rPr lang="de-DE" sz="2000" dirty="0" err="1" smtClean="0"/>
              <a:t>pls</a:t>
            </a:r>
            <a:r>
              <a:rPr lang="de-DE" sz="2000" dirty="0" smtClean="0"/>
              <a:t> kill </a:t>
            </a:r>
            <a:r>
              <a:rPr lang="de-DE" sz="2000" dirty="0" err="1" smtClean="0"/>
              <a:t>me</a:t>
            </a:r>
            <a:r>
              <a:rPr lang="de-DE" sz="2000" dirty="0" smtClean="0"/>
              <a:t>“ sind </a:t>
            </a:r>
            <a:r>
              <a:rPr lang="de-DE" sz="2000" u="sng" dirty="0" smtClean="0">
                <a:solidFill>
                  <a:srgbClr val="FFC000"/>
                </a:solidFill>
              </a:rPr>
              <a:t>keine</a:t>
            </a:r>
            <a:r>
              <a:rPr lang="de-DE" sz="2000" dirty="0" smtClean="0"/>
              <a:t> </a:t>
            </a:r>
            <a:r>
              <a:rPr lang="de-DE" sz="2000" dirty="0" smtClean="0"/>
              <a:t>guten </a:t>
            </a:r>
            <a:r>
              <a:rPr lang="de-DE" sz="2000" dirty="0" err="1" smtClean="0"/>
              <a:t>messages</a:t>
            </a:r>
            <a:r>
              <a:rPr lang="de-DE" sz="2000" dirty="0" smtClean="0"/>
              <a:t>…</a:t>
            </a:r>
            <a:endParaRPr lang="de-DE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39624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1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82" y="381176"/>
            <a:ext cx="6934200" cy="424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9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Worüber Wir sprechen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rgbClr val="81D4FA"/>
                </a:solidFill>
              </a:rPr>
              <a:t>Kollaborative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de-DE" sz="2400" dirty="0" smtClean="0"/>
              <a:t>Softwareentwicklung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Probleme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err="1"/>
              <a:t>g</a:t>
            </a:r>
            <a:r>
              <a:rPr lang="de-DE" sz="2400" dirty="0" err="1" smtClean="0"/>
              <a:t>it</a:t>
            </a:r>
            <a:r>
              <a:rPr lang="de-DE" sz="2400" dirty="0" smtClean="0"/>
              <a:t> – Was und wieso?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Basic Workflow (to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gud</a:t>
            </a:r>
            <a:r>
              <a:rPr lang="en-US" sz="2400" dirty="0" smtClean="0"/>
              <a:t>)</a:t>
            </a:r>
            <a:endParaRPr lang="de-DE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Hinweise zu </a:t>
            </a:r>
            <a:r>
              <a:rPr lang="de-DE" sz="2400" dirty="0" err="1"/>
              <a:t>g</a:t>
            </a:r>
            <a:r>
              <a:rPr lang="de-DE" sz="2400" dirty="0" err="1" smtClean="0"/>
              <a:t>it</a:t>
            </a:r>
            <a:r>
              <a:rPr lang="de-DE" sz="2400" dirty="0" smtClean="0"/>
              <a:t> im Praktikum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/>
              <a:t>J</a:t>
            </a:r>
            <a:r>
              <a:rPr lang="de-DE" sz="2400" dirty="0" smtClean="0"/>
              <a:t>eder </a:t>
            </a:r>
            <a:r>
              <a:rPr lang="de-DE" sz="2400" dirty="0" err="1" smtClean="0"/>
              <a:t>commit</a:t>
            </a:r>
            <a:r>
              <a:rPr lang="de-DE" sz="2400" dirty="0" smtClean="0"/>
              <a:t> wird durch einen </a:t>
            </a:r>
            <a:r>
              <a:rPr lang="de-DE" sz="2400" dirty="0" smtClean="0">
                <a:solidFill>
                  <a:srgbClr val="81D4FA"/>
                </a:solidFill>
              </a:rPr>
              <a:t>Hashwert</a:t>
            </a:r>
            <a:r>
              <a:rPr lang="de-DE" sz="2400" dirty="0" smtClean="0"/>
              <a:t> identifiziert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err="1" smtClean="0"/>
              <a:t>Repositories</a:t>
            </a:r>
            <a:r>
              <a:rPr lang="de-DE" sz="2400" dirty="0" smtClean="0"/>
              <a:t> können mit Hilfe der </a:t>
            </a:r>
            <a:r>
              <a:rPr lang="de-DE" sz="2400" dirty="0" err="1" smtClean="0"/>
              <a:t>Hashes</a:t>
            </a:r>
            <a:r>
              <a:rPr lang="de-DE" sz="2400" dirty="0" smtClean="0"/>
              <a:t> auf frühere Zustände </a:t>
            </a:r>
            <a:r>
              <a:rPr lang="de-DE" sz="2400" dirty="0" smtClean="0">
                <a:solidFill>
                  <a:srgbClr val="81D4FA"/>
                </a:solidFill>
              </a:rPr>
              <a:t>zurückgesetzt</a:t>
            </a:r>
            <a:r>
              <a:rPr lang="de-DE" sz="2400" dirty="0" smtClean="0"/>
              <a:t> werden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err="1" smtClean="0"/>
              <a:t>Commits</a:t>
            </a:r>
            <a:r>
              <a:rPr lang="de-DE" sz="2400" dirty="0" smtClean="0"/>
              <a:t> geschehen zunächst </a:t>
            </a:r>
            <a:r>
              <a:rPr lang="de-DE" sz="2400" dirty="0" smtClean="0">
                <a:solidFill>
                  <a:srgbClr val="81D4FA"/>
                </a:solidFill>
              </a:rPr>
              <a:t>lokal</a:t>
            </a:r>
            <a:r>
              <a:rPr lang="de-DE" sz="2400" dirty="0" smtClean="0"/>
              <a:t>, beeinflussen also nur das </a:t>
            </a:r>
            <a:r>
              <a:rPr lang="de-DE" sz="2400" dirty="0" smtClean="0">
                <a:solidFill>
                  <a:srgbClr val="81D4FA"/>
                </a:solidFill>
              </a:rPr>
              <a:t>eigene Arbeitsverzeichnis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Now, you might ask yourself…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rgbClr val="FFFF00"/>
                </a:solidFill>
              </a:rPr>
              <a:t>Wie </a:t>
            </a:r>
            <a:r>
              <a:rPr lang="de-DE" sz="2400" dirty="0" smtClean="0">
                <a:solidFill>
                  <a:srgbClr val="FFFF00"/>
                </a:solidFill>
              </a:rPr>
              <a:t>wird das </a:t>
            </a:r>
            <a:r>
              <a:rPr lang="de-DE" sz="2400" dirty="0" smtClean="0">
                <a:solidFill>
                  <a:srgbClr val="FFFF00"/>
                </a:solidFill>
              </a:rPr>
              <a:t>Ganze </a:t>
            </a:r>
            <a:r>
              <a:rPr lang="de-DE" sz="2400" dirty="0" err="1" smtClean="0">
                <a:solidFill>
                  <a:srgbClr val="FFFF00"/>
                </a:solidFill>
              </a:rPr>
              <a:t>kollaborativ</a:t>
            </a:r>
            <a:r>
              <a:rPr lang="de-DE" sz="2400" dirty="0" smtClean="0">
                <a:solidFill>
                  <a:srgbClr val="FFFF00"/>
                </a:solidFill>
              </a:rPr>
              <a:t>?</a:t>
            </a:r>
          </a:p>
          <a:p>
            <a:r>
              <a:rPr lang="de-DE" sz="2400" dirty="0" smtClean="0">
                <a:solidFill>
                  <a:srgbClr val="FFFF00"/>
                </a:solidFill>
              </a:rPr>
              <a:t>Wie publiziert man </a:t>
            </a:r>
            <a:r>
              <a:rPr lang="de-DE" sz="2400" dirty="0" smtClean="0">
                <a:solidFill>
                  <a:srgbClr val="FFFF00"/>
                </a:solidFill>
              </a:rPr>
              <a:t>seine </a:t>
            </a:r>
            <a:r>
              <a:rPr lang="de-DE" sz="2400" dirty="0">
                <a:solidFill>
                  <a:srgbClr val="FFFF00"/>
                </a:solidFill>
              </a:rPr>
              <a:t>Änderungen</a:t>
            </a:r>
            <a:r>
              <a:rPr lang="en-US" sz="2400" dirty="0" smtClean="0">
                <a:solidFill>
                  <a:srgbClr val="FFFF00"/>
                </a:solidFill>
              </a:rPr>
              <a:t>?</a:t>
            </a:r>
            <a:r>
              <a:rPr lang="de-DE" sz="24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de-DE" sz="2400" dirty="0" smtClean="0">
                <a:solidFill>
                  <a:srgbClr val="FFFF00"/>
                </a:solidFill>
              </a:rPr>
              <a:t>Und vor allem: wohin?</a:t>
            </a:r>
            <a:endParaRPr lang="de-DE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5" name="Picture 6" descr="Bildergebnis für question mark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845019"/>
            <a:ext cx="2239970" cy="17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8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remote got you covered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194141"/>
            <a:ext cx="8229600" cy="3394472"/>
          </a:xfrm>
        </p:spPr>
        <p:txBody>
          <a:bodyPr/>
          <a:lstStyle/>
          <a:p>
            <a:endParaRPr lang="en-US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verknüpft </a:t>
            </a:r>
            <a:r>
              <a:rPr lang="de-DE" sz="2400" dirty="0" err="1" smtClean="0"/>
              <a:t>local</a:t>
            </a:r>
            <a:r>
              <a:rPr lang="de-DE" sz="2400" dirty="0" smtClean="0"/>
              <a:t> </a:t>
            </a:r>
            <a:r>
              <a:rPr lang="de-DE" sz="2400" dirty="0" err="1" smtClean="0"/>
              <a:t>repository</a:t>
            </a:r>
            <a:r>
              <a:rPr lang="de-DE" sz="2400" dirty="0" smtClean="0"/>
              <a:t> mit einem remote </a:t>
            </a:r>
            <a:r>
              <a:rPr lang="de-DE" sz="2400" dirty="0" err="1" smtClean="0"/>
              <a:t>repository</a:t>
            </a:r>
            <a:endParaRPr lang="de-DE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81D4FA"/>
                </a:solidFill>
              </a:rPr>
              <a:t>&lt;alias&gt;</a:t>
            </a:r>
            <a:r>
              <a:rPr lang="de-DE" sz="2400" dirty="0" smtClean="0"/>
              <a:t>: Alias, unter dem der remote </a:t>
            </a:r>
            <a:r>
              <a:rPr lang="de-DE" sz="2400" dirty="0" smtClean="0">
                <a:solidFill>
                  <a:srgbClr val="81D4FA"/>
                </a:solidFill>
              </a:rPr>
              <a:t>lokal bekannt ist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81D4FA"/>
                </a:solidFill>
              </a:rPr>
              <a:t>&lt;</a:t>
            </a:r>
            <a:r>
              <a:rPr lang="de-DE" sz="2400" dirty="0" err="1" smtClean="0">
                <a:solidFill>
                  <a:srgbClr val="81D4FA"/>
                </a:solidFill>
              </a:rPr>
              <a:t>url</a:t>
            </a:r>
            <a:r>
              <a:rPr lang="de-DE" sz="2400" dirty="0" smtClean="0">
                <a:solidFill>
                  <a:srgbClr val="81D4FA"/>
                </a:solidFill>
              </a:rPr>
              <a:t>&gt;</a:t>
            </a:r>
            <a:r>
              <a:rPr lang="de-DE" sz="2400" dirty="0" smtClean="0"/>
              <a:t>: URL des remote </a:t>
            </a:r>
            <a:r>
              <a:rPr lang="de-DE" sz="2400" dirty="0" err="1" smtClean="0"/>
              <a:t>repository</a:t>
            </a:r>
            <a:endParaRPr lang="de-DE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zeigt alle verfügbaren remote </a:t>
            </a:r>
            <a:r>
              <a:rPr lang="de-DE" sz="2400" dirty="0" err="1" smtClean="0"/>
              <a:t>repositories</a:t>
            </a:r>
            <a:r>
              <a:rPr lang="de-DE" sz="2400" dirty="0" smtClean="0"/>
              <a:t> an</a:t>
            </a:r>
            <a:endParaRPr lang="de-DE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4141"/>
            <a:ext cx="3657341" cy="48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86150"/>
            <a:ext cx="1857374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12359"/>
            <a:ext cx="6781800" cy="198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krümmte Verbindung 6"/>
          <p:cNvCxnSpPr/>
          <p:nvPr/>
        </p:nvCxnSpPr>
        <p:spPr>
          <a:xfrm rot="16200000" flipH="1">
            <a:off x="569268" y="2535882"/>
            <a:ext cx="1223664" cy="11430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14400" y="3719214"/>
            <a:ext cx="203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alias </a:t>
            </a:r>
            <a:r>
              <a:rPr lang="de-DE" dirty="0" err="1" smtClean="0">
                <a:solidFill>
                  <a:srgbClr val="81D4FA"/>
                </a:solidFill>
                <a:latin typeface="Bahnschrift Light" panose="020B0502040204020203" pitchFamily="34" charset="0"/>
              </a:rPr>
              <a:t>origin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für die lange URL</a:t>
            </a:r>
            <a:endParaRPr lang="de-DE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10" name="Gekrümmte Verbindung 9"/>
          <p:cNvCxnSpPr>
            <a:endCxn id="11" idx="0"/>
          </p:cNvCxnSpPr>
          <p:nvPr/>
        </p:nvCxnSpPr>
        <p:spPr>
          <a:xfrm rot="16200000" flipH="1">
            <a:off x="5780399" y="2602068"/>
            <a:ext cx="811174" cy="78957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562600" y="3402441"/>
            <a:ext cx="203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fetch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und </a:t>
            </a:r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push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für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read und write </a:t>
            </a:r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vom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/auf remote</a:t>
            </a:r>
            <a:endParaRPr lang="de-DE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3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Share your bugs with the world!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Clr>
                <a:srgbClr val="FFFF00"/>
              </a:buClr>
            </a:pPr>
            <a:endParaRPr lang="en-US" sz="2400" dirty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pusht alle nicht veröffentlichten </a:t>
            </a:r>
            <a:r>
              <a:rPr lang="de-DE" sz="2400" dirty="0" err="1" smtClean="0"/>
              <a:t>commits</a:t>
            </a:r>
            <a:r>
              <a:rPr lang="de-DE" sz="2400" dirty="0" smtClean="0"/>
              <a:t> auf den </a:t>
            </a:r>
            <a:r>
              <a:rPr lang="de-DE" sz="2400" dirty="0" err="1" smtClean="0"/>
              <a:t>Branch</a:t>
            </a:r>
            <a:r>
              <a:rPr lang="de-DE" sz="2400" dirty="0" smtClean="0"/>
              <a:t> </a:t>
            </a:r>
            <a:r>
              <a:rPr lang="de-DE" sz="2400" dirty="0" smtClean="0">
                <a:solidFill>
                  <a:srgbClr val="81D4FA"/>
                </a:solidFill>
              </a:rPr>
              <a:t>&lt;</a:t>
            </a:r>
            <a:r>
              <a:rPr lang="de-DE" sz="2400" dirty="0" err="1" smtClean="0">
                <a:solidFill>
                  <a:srgbClr val="81D4FA"/>
                </a:solidFill>
              </a:rPr>
              <a:t>branch</a:t>
            </a:r>
            <a:r>
              <a:rPr lang="de-DE" sz="2400" dirty="0" smtClean="0">
                <a:solidFill>
                  <a:srgbClr val="81D4FA"/>
                </a:solidFill>
              </a:rPr>
              <a:t>&gt; </a:t>
            </a:r>
            <a:r>
              <a:rPr lang="de-DE" sz="2400" dirty="0" smtClean="0"/>
              <a:t>des remote </a:t>
            </a:r>
            <a:r>
              <a:rPr lang="de-DE" sz="2400" dirty="0" err="1" smtClean="0"/>
              <a:t>repository</a:t>
            </a:r>
            <a:r>
              <a:rPr lang="de-DE" sz="2400" dirty="0" smtClean="0"/>
              <a:t> mit dem Alias </a:t>
            </a:r>
            <a:r>
              <a:rPr lang="de-DE" sz="2400" dirty="0" smtClean="0">
                <a:solidFill>
                  <a:srgbClr val="81D4FA"/>
                </a:solidFill>
              </a:rPr>
              <a:t>&lt;alias&gt;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origin</a:t>
            </a:r>
            <a:r>
              <a:rPr lang="en-US" sz="2400" dirty="0" smtClean="0"/>
              <a:t> </a:t>
            </a:r>
            <a:r>
              <a:rPr lang="en-US" sz="2400" dirty="0" err="1" smtClean="0"/>
              <a:t>ist</a:t>
            </a:r>
            <a:r>
              <a:rPr lang="en-US" sz="2400" dirty="0" smtClean="0"/>
              <a:t> </a:t>
            </a:r>
            <a:r>
              <a:rPr lang="en-US" sz="2400" dirty="0" err="1" smtClean="0"/>
              <a:t>lokaler</a:t>
            </a:r>
            <a:r>
              <a:rPr lang="en-US" sz="2400" dirty="0" smtClean="0"/>
              <a:t> Standard-Alias </a:t>
            </a:r>
            <a:r>
              <a:rPr lang="en-US" sz="2400" dirty="0" err="1" smtClean="0"/>
              <a:t>für</a:t>
            </a:r>
            <a:r>
              <a:rPr lang="en-US" sz="2400" dirty="0" smtClean="0"/>
              <a:t> </a:t>
            </a:r>
            <a:r>
              <a:rPr lang="en-US" sz="2400" dirty="0" smtClean="0"/>
              <a:t>remote repository 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alias </a:t>
            </a:r>
            <a:r>
              <a:rPr lang="en-US" sz="2400" dirty="0" err="1" smtClean="0"/>
              <a:t>vereinfacht</a:t>
            </a:r>
            <a:r>
              <a:rPr lang="en-US" sz="2400" dirty="0"/>
              <a:t> </a:t>
            </a:r>
            <a:r>
              <a:rPr lang="en-US" sz="2400" dirty="0" err="1" smtClean="0"/>
              <a:t>pushen</a:t>
            </a:r>
            <a:r>
              <a:rPr lang="en-US" sz="2400" dirty="0" smtClean="0"/>
              <a:t>, da </a:t>
            </a:r>
            <a:r>
              <a:rPr lang="en-US" sz="2400" dirty="0" err="1" smtClean="0"/>
              <a:t>volle</a:t>
            </a:r>
            <a:r>
              <a:rPr lang="en-US" sz="2400" dirty="0" smtClean="0"/>
              <a:t> </a:t>
            </a:r>
            <a:r>
              <a:rPr lang="en-US" sz="2400" dirty="0" smtClean="0"/>
              <a:t>URL </a:t>
            </a:r>
            <a:r>
              <a:rPr lang="en-US" sz="2400" dirty="0" err="1" smtClean="0"/>
              <a:t>eines</a:t>
            </a:r>
            <a:r>
              <a:rPr lang="en-US" sz="2400" dirty="0" smtClean="0"/>
              <a:t> remote repository </a:t>
            </a:r>
            <a:r>
              <a:rPr lang="en-US" sz="2400" dirty="0" err="1" smtClean="0"/>
              <a:t>nicht</a:t>
            </a:r>
            <a:r>
              <a:rPr lang="en-US" sz="2400" dirty="0" smtClean="0"/>
              <a:t> </a:t>
            </a:r>
            <a:r>
              <a:rPr lang="en-US" sz="2400" dirty="0" err="1" smtClean="0"/>
              <a:t>angegeben</a:t>
            </a:r>
            <a:r>
              <a:rPr lang="en-US" sz="2400" dirty="0" smtClean="0"/>
              <a:t> </a:t>
            </a:r>
            <a:r>
              <a:rPr lang="en-US" sz="2400" dirty="0" err="1" smtClean="0"/>
              <a:t>werden</a:t>
            </a:r>
            <a:r>
              <a:rPr lang="en-US" sz="2400" dirty="0" smtClean="0"/>
              <a:t> </a:t>
            </a:r>
            <a:r>
              <a:rPr lang="en-US" sz="2400" dirty="0" smtClean="0"/>
              <a:t>muss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3505458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00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-3151"/>
            <a:ext cx="6172200" cy="455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8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Software Engineering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1D4FA"/>
                </a:solidFill>
              </a:rPr>
              <a:t>Team</a:t>
            </a:r>
            <a:endParaRPr lang="en-US" dirty="0">
              <a:solidFill>
                <a:srgbClr val="81D4FA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komplexe </a:t>
            </a:r>
            <a:r>
              <a:rPr lang="de-DE" sz="2400" dirty="0" smtClean="0">
                <a:solidFill>
                  <a:srgbClr val="81D4FA"/>
                </a:solidFill>
              </a:rPr>
              <a:t>Projekte</a:t>
            </a:r>
            <a:r>
              <a:rPr lang="de-DE" sz="2400" dirty="0" smtClean="0"/>
              <a:t> setzen große </a:t>
            </a:r>
            <a:r>
              <a:rPr lang="de-DE" sz="2400" dirty="0" smtClean="0">
                <a:solidFill>
                  <a:srgbClr val="81D4FA"/>
                </a:solidFill>
              </a:rPr>
              <a:t>Teams </a:t>
            </a:r>
            <a:r>
              <a:rPr lang="de-DE" sz="2400" dirty="0" smtClean="0"/>
              <a:t>voraus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moderne</a:t>
            </a:r>
            <a:r>
              <a:rPr lang="en-US" sz="2400" dirty="0" smtClean="0"/>
              <a:t> SE </a:t>
            </a:r>
            <a:r>
              <a:rPr lang="de-DE" sz="2400" dirty="0" smtClean="0"/>
              <a:t>ist </a:t>
            </a:r>
            <a:r>
              <a:rPr lang="de-DE" sz="2400" dirty="0" err="1" smtClean="0">
                <a:solidFill>
                  <a:srgbClr val="81D4FA"/>
                </a:solidFill>
              </a:rPr>
              <a:t>kollaborativ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en-US" sz="2400" dirty="0" smtClean="0"/>
              <a:t>und </a:t>
            </a:r>
            <a:r>
              <a:rPr lang="de-DE" sz="2400" dirty="0" smtClean="0">
                <a:solidFill>
                  <a:srgbClr val="81D4FA"/>
                </a:solidFill>
              </a:rPr>
              <a:t>verteilt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81D4FA"/>
                </a:solidFill>
              </a:rPr>
              <a:t>Arbeitsteilung</a:t>
            </a:r>
            <a:endParaRPr lang="de-DE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81D4FA"/>
                </a:solidFill>
              </a:rPr>
              <a:t>Integration</a:t>
            </a:r>
            <a:r>
              <a:rPr lang="de-DE" sz="2400" dirty="0" smtClean="0"/>
              <a:t> aller Einzelteile zu einem </a:t>
            </a:r>
            <a:r>
              <a:rPr lang="de-DE" sz="2400" dirty="0" smtClean="0">
                <a:solidFill>
                  <a:srgbClr val="81D4FA"/>
                </a:solidFill>
              </a:rPr>
              <a:t>Ganzen</a:t>
            </a:r>
          </a:p>
          <a:p>
            <a:pPr>
              <a:buClr>
                <a:srgbClr val="FFFF00"/>
              </a:buClr>
            </a:pPr>
            <a:r>
              <a:rPr lang="de-DE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de-DE" sz="2400" dirty="0" smtClean="0">
                <a:solidFill>
                  <a:srgbClr val="FFFF00"/>
                </a:solidFill>
              </a:rPr>
              <a:t>Wie verwaltet </a:t>
            </a:r>
            <a:r>
              <a:rPr lang="en-US" sz="2400" dirty="0" smtClean="0">
                <a:solidFill>
                  <a:srgbClr val="FFFF00"/>
                </a:solidFill>
              </a:rPr>
              <a:t>man am </a:t>
            </a:r>
            <a:r>
              <a:rPr lang="de-DE" sz="2400" dirty="0" smtClean="0">
                <a:solidFill>
                  <a:srgbClr val="FFFF00"/>
                </a:solidFill>
              </a:rPr>
              <a:t>besten</a:t>
            </a:r>
            <a:r>
              <a:rPr lang="en-US" sz="2400" dirty="0" smtClean="0">
                <a:solidFill>
                  <a:srgbClr val="FFFF00"/>
                </a:solidFill>
              </a:rPr>
              <a:t> die Codebase?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chseck 4"/>
          <p:cNvSpPr/>
          <p:nvPr/>
        </p:nvSpPr>
        <p:spPr>
          <a:xfrm>
            <a:off x="3505200" y="2495550"/>
            <a:ext cx="1981200" cy="1707931"/>
          </a:xfrm>
          <a:prstGeom prst="hexagon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?!</a:t>
            </a:r>
            <a:endParaRPr lang="en-US" sz="7200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USB-Sticks! Einfach Projekt auf einem Stick speichern und dem Kollegen geben!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6146" name="Picture 2" descr="Bildergebnis für mem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69931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4000" dirty="0" smtClean="0"/>
              <a:t>Probleme</a:t>
            </a:r>
            <a:r>
              <a:rPr lang="en-US" sz="4000" dirty="0" smtClean="0"/>
              <a:t> der “</a:t>
            </a:r>
            <a:r>
              <a:rPr lang="de-DE" sz="4000" dirty="0" smtClean="0"/>
              <a:t>einfachen” Lösung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81D4FA"/>
                </a:solidFill>
              </a:rPr>
              <a:t>Arbeitsteilung</a:t>
            </a:r>
            <a:r>
              <a:rPr lang="de-DE" sz="2400" dirty="0" smtClean="0"/>
              <a:t> im Team?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81D4FA"/>
                </a:solidFill>
              </a:rPr>
              <a:t>Datenträgerfehler</a:t>
            </a:r>
            <a:r>
              <a:rPr lang="de-DE" sz="2400" dirty="0" smtClean="0"/>
              <a:t> und andere </a:t>
            </a:r>
            <a:r>
              <a:rPr lang="de-DE" sz="2400" dirty="0" smtClean="0">
                <a:solidFill>
                  <a:srgbClr val="81D4FA"/>
                </a:solidFill>
              </a:rPr>
              <a:t>Katastrophen</a:t>
            </a:r>
            <a:r>
              <a:rPr lang="de-DE" sz="24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81D4FA"/>
                </a:solidFill>
              </a:rPr>
              <a:t>Rückgängigmachen</a:t>
            </a:r>
            <a:r>
              <a:rPr lang="de-DE" sz="2400" dirty="0" smtClean="0"/>
              <a:t> von Änderungen?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err="1" smtClean="0"/>
              <a:t>Versionierung</a:t>
            </a:r>
            <a:r>
              <a:rPr lang="en-US" sz="24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Rettung aus </a:t>
            </a:r>
            <a:r>
              <a:rPr lang="de-DE" sz="2400" dirty="0" smtClean="0">
                <a:solidFill>
                  <a:srgbClr val="81D4FA"/>
                </a:solidFill>
              </a:rPr>
              <a:t>Hass</a:t>
            </a:r>
            <a:r>
              <a:rPr lang="de-DE" sz="2400" dirty="0" smtClean="0"/>
              <a:t> und </a:t>
            </a:r>
            <a:r>
              <a:rPr lang="de-DE" sz="2400" dirty="0" smtClean="0">
                <a:solidFill>
                  <a:srgbClr val="81D4FA"/>
                </a:solidFill>
              </a:rPr>
              <a:t>Verzweiflung</a:t>
            </a:r>
            <a:r>
              <a:rPr lang="de-DE" sz="24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Was ist gerade die </a:t>
            </a:r>
            <a:r>
              <a:rPr lang="de-DE" sz="2400" dirty="0" smtClean="0">
                <a:solidFill>
                  <a:srgbClr val="81D4FA"/>
                </a:solidFill>
              </a:rPr>
              <a:t>gemeinsame</a:t>
            </a:r>
            <a:br>
              <a:rPr lang="de-DE" sz="2400" dirty="0" smtClean="0">
                <a:solidFill>
                  <a:srgbClr val="81D4FA"/>
                </a:solidFill>
              </a:rPr>
            </a:br>
            <a:r>
              <a:rPr lang="de-DE" sz="2400" dirty="0" smtClean="0">
                <a:solidFill>
                  <a:srgbClr val="81D4FA"/>
                </a:solidFill>
              </a:rPr>
              <a:t>Arbeitsbasis</a:t>
            </a:r>
            <a:r>
              <a:rPr lang="de-DE" sz="2400" dirty="0" smtClean="0"/>
              <a:t>?</a:t>
            </a:r>
          </a:p>
          <a:p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Version Control System (VCS)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Tracking</a:t>
            </a:r>
            <a:r>
              <a:rPr lang="en-US" sz="2400" dirty="0" smtClean="0"/>
              <a:t> </a:t>
            </a:r>
            <a:r>
              <a:rPr lang="de-DE" sz="2400" dirty="0" smtClean="0"/>
              <a:t>von </a:t>
            </a:r>
            <a:r>
              <a:rPr lang="de-DE" sz="2400" dirty="0" smtClean="0">
                <a:solidFill>
                  <a:srgbClr val="81D4FA"/>
                </a:solidFill>
              </a:rPr>
              <a:t>verteilten</a:t>
            </a:r>
            <a:r>
              <a:rPr lang="de-DE" sz="2400" dirty="0" smtClean="0"/>
              <a:t> Dokumenten und Änderungen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Source code management</a:t>
            </a:r>
            <a:endParaRPr lang="de-DE" sz="2400" dirty="0" smtClean="0">
              <a:solidFill>
                <a:srgbClr val="FFFF00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81D4FA"/>
                </a:solidFill>
              </a:rPr>
              <a:t>Wiederherstellung</a:t>
            </a:r>
            <a:r>
              <a:rPr lang="de-DE" sz="2400" dirty="0" smtClean="0"/>
              <a:t> vorheriger Zustände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Automatische Integration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81D4FA"/>
                </a:solidFill>
              </a:rPr>
              <a:t>merging</a:t>
            </a:r>
            <a:r>
              <a:rPr lang="en-US" sz="2400" dirty="0" smtClean="0"/>
              <a:t>) </a:t>
            </a:r>
            <a:r>
              <a:rPr lang="de-DE" sz="2400" dirty="0" smtClean="0"/>
              <a:t>verschiedener</a:t>
            </a:r>
            <a:r>
              <a:rPr lang="en-US" sz="2400" dirty="0" smtClean="0"/>
              <a:t> </a:t>
            </a:r>
            <a:r>
              <a:rPr lang="en-US" sz="2400" dirty="0" err="1" smtClean="0"/>
              <a:t>Änderungen</a:t>
            </a:r>
            <a:endParaRPr lang="de-DE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essentiell für die Organisation von Multi-Developer Projekten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to the rescue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81D4FA"/>
                </a:solidFill>
              </a:rPr>
              <a:t>verteiltes </a:t>
            </a:r>
            <a:r>
              <a:rPr lang="de-DE" sz="2400" dirty="0" smtClean="0"/>
              <a:t>VCS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rgbClr val="81D4FA"/>
                </a:solidFill>
              </a:rPr>
              <a:t>kooperatives </a:t>
            </a:r>
            <a:r>
              <a:rPr lang="de-DE" sz="2400" dirty="0" smtClean="0"/>
              <a:t>Arbeiten an einem Projekt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Verwaltung in Form von </a:t>
            </a:r>
            <a:r>
              <a:rPr lang="de-DE" sz="2400" dirty="0" err="1" smtClean="0">
                <a:solidFill>
                  <a:srgbClr val="81D4FA"/>
                </a:solidFill>
              </a:rPr>
              <a:t>Repositories</a:t>
            </a:r>
            <a:endParaRPr lang="de-DE" sz="2400" dirty="0" smtClean="0">
              <a:solidFill>
                <a:srgbClr val="81D4FA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/>
              <a:t>webbasierte Hosting Services wie </a:t>
            </a:r>
            <a:r>
              <a:rPr lang="de-DE" sz="2400" dirty="0" err="1">
                <a:solidFill>
                  <a:srgbClr val="81D4FA"/>
                </a:solidFill>
              </a:rPr>
              <a:t>GitHub</a:t>
            </a:r>
            <a:r>
              <a:rPr lang="de-DE" sz="2400" dirty="0">
                <a:solidFill>
                  <a:srgbClr val="81D4FA"/>
                </a:solidFill>
              </a:rPr>
              <a:t> </a:t>
            </a:r>
            <a:r>
              <a:rPr lang="de-DE" sz="2400" dirty="0"/>
              <a:t>oder </a:t>
            </a:r>
            <a:r>
              <a:rPr lang="de-DE" sz="2400" dirty="0" err="1" smtClean="0">
                <a:solidFill>
                  <a:srgbClr val="81D4FA"/>
                </a:solidFill>
              </a:rPr>
              <a:t>Bitbucket</a:t>
            </a:r>
            <a:endParaRPr lang="de-DE" sz="2400" dirty="0">
              <a:solidFill>
                <a:srgbClr val="81D4FA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für </a:t>
            </a:r>
            <a:r>
              <a:rPr lang="de-DE" sz="2400" dirty="0" smtClean="0">
                <a:solidFill>
                  <a:srgbClr val="81D4FA"/>
                </a:solidFill>
              </a:rPr>
              <a:t>Linux</a:t>
            </a:r>
            <a:r>
              <a:rPr lang="de-DE" sz="2400" dirty="0" smtClean="0"/>
              <a:t>, </a:t>
            </a:r>
            <a:r>
              <a:rPr lang="de-DE" sz="2400" dirty="0" smtClean="0">
                <a:solidFill>
                  <a:srgbClr val="81D4FA"/>
                </a:solidFill>
              </a:rPr>
              <a:t>Windows </a:t>
            </a:r>
            <a:r>
              <a:rPr lang="de-DE" sz="2400" dirty="0" smtClean="0"/>
              <a:t>und </a:t>
            </a:r>
            <a:r>
              <a:rPr lang="de-DE" sz="2400" dirty="0" err="1" smtClean="0">
                <a:solidFill>
                  <a:srgbClr val="81D4FA"/>
                </a:solidFill>
              </a:rPr>
              <a:t>macOS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br>
              <a:rPr lang="de-DE" sz="2400" dirty="0" smtClean="0">
                <a:solidFill>
                  <a:srgbClr val="81D4FA"/>
                </a:solidFill>
              </a:rPr>
            </a:br>
            <a:r>
              <a:rPr lang="de-DE" sz="2400" dirty="0" smtClean="0"/>
              <a:t>verfügbar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The guts of </a:t>
            </a:r>
            <a:r>
              <a:rPr lang="en-US" sz="4000" dirty="0" err="1" smtClean="0"/>
              <a:t>git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077200" cy="3394472"/>
          </a:xfrm>
        </p:spPr>
        <p:txBody>
          <a:bodyPr>
            <a:noAutofit/>
          </a:bodyPr>
          <a:lstStyle/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jeder Entwickler arbeitet an </a:t>
            </a:r>
            <a:r>
              <a:rPr lang="de-DE" sz="2400" dirty="0" smtClean="0">
                <a:solidFill>
                  <a:srgbClr val="81D4FA"/>
                </a:solidFill>
              </a:rPr>
              <a:t>lokaler Kopie </a:t>
            </a:r>
            <a:r>
              <a:rPr lang="de-DE" sz="2400" dirty="0" smtClean="0"/>
              <a:t>des Projekts (</a:t>
            </a:r>
            <a:r>
              <a:rPr lang="de-DE" sz="2400" dirty="0" err="1" smtClean="0">
                <a:solidFill>
                  <a:srgbClr val="81D4FA"/>
                </a:solidFill>
              </a:rPr>
              <a:t>local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de-DE" sz="2400" dirty="0" err="1" smtClean="0">
                <a:solidFill>
                  <a:srgbClr val="81D4FA"/>
                </a:solidFill>
              </a:rPr>
              <a:t>repository</a:t>
            </a:r>
            <a:r>
              <a:rPr lang="de-DE" sz="2400" dirty="0" smtClean="0"/>
              <a:t>)</a:t>
            </a:r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Änderungen werden zusammengefasst und verwaltet (</a:t>
            </a:r>
            <a:r>
              <a:rPr lang="de-DE" sz="2400" dirty="0" err="1" smtClean="0">
                <a:solidFill>
                  <a:srgbClr val="81D4FA"/>
                </a:solidFill>
              </a:rPr>
              <a:t>commit</a:t>
            </a:r>
            <a:r>
              <a:rPr lang="de-DE" sz="2400" dirty="0" smtClean="0"/>
              <a:t>)</a:t>
            </a:r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ommits </a:t>
            </a:r>
            <a:r>
              <a:rPr lang="en-US" sz="2400" dirty="0" err="1" smtClean="0"/>
              <a:t>werden</a:t>
            </a:r>
            <a:r>
              <a:rPr lang="en-US" sz="2400" dirty="0" smtClean="0"/>
              <a:t> auf </a:t>
            </a:r>
            <a:r>
              <a:rPr lang="en-US" sz="2400" dirty="0" smtClean="0">
                <a:solidFill>
                  <a:srgbClr val="81D4FA"/>
                </a:solidFill>
              </a:rPr>
              <a:t>remote repositories </a:t>
            </a:r>
            <a:r>
              <a:rPr lang="en-US" sz="2400" dirty="0" err="1" smtClean="0"/>
              <a:t>publiziert</a:t>
            </a:r>
            <a:endParaRPr lang="en-US" sz="2400" dirty="0" smtClean="0"/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smtClean="0"/>
              <a:t>Entwickler können</a:t>
            </a:r>
            <a:r>
              <a:rPr lang="de-DE" sz="2400" dirty="0" smtClean="0">
                <a:solidFill>
                  <a:srgbClr val="81D4FA"/>
                </a:solidFill>
              </a:rPr>
              <a:t> Änderungen anderer Entwickler </a:t>
            </a:r>
            <a:r>
              <a:rPr lang="de-DE" sz="2400" dirty="0" smtClean="0"/>
              <a:t>über das remote </a:t>
            </a:r>
            <a:r>
              <a:rPr lang="de-DE" sz="2400" dirty="0" err="1" smtClean="0"/>
              <a:t>repository</a:t>
            </a:r>
            <a:r>
              <a:rPr lang="de-DE" sz="2400" dirty="0" smtClean="0"/>
              <a:t> einpflegen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How to get </a:t>
            </a:r>
            <a:r>
              <a:rPr lang="en-US" sz="4000" dirty="0" err="1" smtClean="0"/>
              <a:t>git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Debian</a:t>
            </a:r>
            <a:r>
              <a:rPr lang="en-US" dirty="0" smtClean="0"/>
              <a:t>/Ubuntu und WSL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Windows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git</a:t>
            </a:r>
            <a:r>
              <a:rPr lang="en-US" sz="2400" dirty="0" smtClean="0">
                <a:solidFill>
                  <a:srgbClr val="FFFF00"/>
                </a:solidFill>
              </a:rPr>
              <a:t> bash: https</a:t>
            </a:r>
            <a:r>
              <a:rPr lang="en-US" sz="2400" dirty="0">
                <a:solidFill>
                  <a:srgbClr val="FFFF00"/>
                </a:solidFill>
              </a:rPr>
              <a:t>://</a:t>
            </a:r>
            <a:r>
              <a:rPr lang="en-US" sz="2400" dirty="0" smtClean="0">
                <a:solidFill>
                  <a:srgbClr val="FFFF00"/>
                </a:solidFill>
              </a:rPr>
              <a:t>git-scm.com/download/windows  </a:t>
            </a:r>
            <a:endParaRPr lang="en-US" sz="2400" dirty="0">
              <a:solidFill>
                <a:srgbClr val="FFFF00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WSL (Windows Subsyste</a:t>
            </a:r>
            <a:r>
              <a:rPr lang="en-US" sz="2400" dirty="0" smtClean="0">
                <a:solidFill>
                  <a:srgbClr val="FFFF00"/>
                </a:solidFill>
              </a:rPr>
              <a:t>m for Linux)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dirty="0" err="1" smtClean="0"/>
              <a:t>macOS</a:t>
            </a:r>
            <a:endParaRPr lang="en-US" dirty="0" smtClean="0"/>
          </a:p>
          <a:p>
            <a:r>
              <a:rPr lang="de-DE" sz="2400" dirty="0">
                <a:solidFill>
                  <a:srgbClr val="FFFF00"/>
                </a:solidFill>
              </a:rPr>
              <a:t>https://git-scm.com/download/mac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3550"/>
            <a:ext cx="374808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9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751</Words>
  <Application>Microsoft Office PowerPoint</Application>
  <PresentationFormat>Bildschirmpräsentation (16:9)</PresentationFormat>
  <Paragraphs>141</Paragraphs>
  <Slides>26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</vt:lpstr>
      <vt:lpstr>Gettin’ the hang of git</vt:lpstr>
      <vt:lpstr>Worüber Wir sprechen</vt:lpstr>
      <vt:lpstr>Software Engineering im Team</vt:lpstr>
      <vt:lpstr>Easy!</vt:lpstr>
      <vt:lpstr>Probleme der “einfachen” Lösung</vt:lpstr>
      <vt:lpstr>Version Control System (VCS)</vt:lpstr>
      <vt:lpstr>git to the rescue</vt:lpstr>
      <vt:lpstr>The guts of git</vt:lpstr>
      <vt:lpstr>How to get git</vt:lpstr>
      <vt:lpstr>git – Basic Workflow</vt:lpstr>
      <vt:lpstr>git init - result</vt:lpstr>
      <vt:lpstr>git – Basic Workflow</vt:lpstr>
      <vt:lpstr>Status des Repository</vt:lpstr>
      <vt:lpstr>PowerPoint-Präsentation</vt:lpstr>
      <vt:lpstr>git – Basic Workflow</vt:lpstr>
      <vt:lpstr>PowerPoint-Präsentation</vt:lpstr>
      <vt:lpstr>git commit</vt:lpstr>
      <vt:lpstr>git commit</vt:lpstr>
      <vt:lpstr>PowerPoint-Präsentation</vt:lpstr>
      <vt:lpstr>git commit</vt:lpstr>
      <vt:lpstr>Now, you might ask yourself…</vt:lpstr>
      <vt:lpstr>git remote got you covered</vt:lpstr>
      <vt:lpstr>PowerPoint-Präsentation</vt:lpstr>
      <vt:lpstr>Share your bugs with the world!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 Introduction to version control</dc:title>
  <dc:creator>Sinthujan Thanabalasingam</dc:creator>
  <cp:lastModifiedBy>Sinthujan Thanabalasingam</cp:lastModifiedBy>
  <cp:revision>92</cp:revision>
  <dcterms:created xsi:type="dcterms:W3CDTF">2018-02-17T16:38:09Z</dcterms:created>
  <dcterms:modified xsi:type="dcterms:W3CDTF">2018-02-19T21:20:18Z</dcterms:modified>
</cp:coreProperties>
</file>