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handoutMasterIdLst>
    <p:handoutMasterId r:id="rId19"/>
  </p:handoutMasterIdLst>
  <p:sldIdLst>
    <p:sldId id="922" r:id="rId2"/>
    <p:sldId id="921" r:id="rId3"/>
    <p:sldId id="933" r:id="rId4"/>
    <p:sldId id="920" r:id="rId5"/>
    <p:sldId id="958" r:id="rId6"/>
    <p:sldId id="959" r:id="rId7"/>
    <p:sldId id="937" r:id="rId8"/>
    <p:sldId id="969" r:id="rId9"/>
    <p:sldId id="970" r:id="rId10"/>
    <p:sldId id="971" r:id="rId11"/>
    <p:sldId id="941" r:id="rId12"/>
    <p:sldId id="939" r:id="rId13"/>
    <p:sldId id="943" r:id="rId14"/>
    <p:sldId id="944" r:id="rId15"/>
    <p:sldId id="948" r:id="rId16"/>
    <p:sldId id="951" r:id="rId1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6A72"/>
    <a:srgbClr val="782C2C"/>
    <a:srgbClr val="D11034"/>
    <a:srgbClr val="993939"/>
    <a:srgbClr val="AD2323"/>
    <a:srgbClr val="C83232"/>
    <a:srgbClr val="9F3B3B"/>
    <a:srgbClr val="AE1E1E"/>
    <a:srgbClr val="FC003C"/>
    <a:srgbClr val="CC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1" autoAdjust="0"/>
    <p:restoredTop sz="84465" autoAdjust="0"/>
  </p:normalViewPr>
  <p:slideViewPr>
    <p:cSldViewPr>
      <p:cViewPr varScale="1">
        <p:scale>
          <a:sx n="79" d="100"/>
          <a:sy n="79" d="100"/>
        </p:scale>
        <p:origin x="-2288"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51A969EA-8566-418D-AC96-BC5F6E9FAB6C}" type="datetimeFigureOut">
              <a:rPr lang="en-US" smtClean="0"/>
              <a:t>1/30/16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33B07B4B-74D8-4C42-A719-1F93879497F8}" type="datetimeFigureOut">
              <a:rPr lang="en-US" smtClean="0"/>
              <a:t>1/30/16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7:00 – 7:05</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882414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7:30 – 7:35</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01966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7:35 – 7:50 PM</a:t>
            </a: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88443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7:35 – 7:50 PM</a:t>
            </a: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87112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7:35 – 7:50 PM</a:t>
            </a: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783575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7:35 – 7:50 PM</a:t>
            </a: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418932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8:05 – 8:20 PM</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303198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8:35 –</a:t>
            </a:r>
            <a:r>
              <a:rPr lang="en-US" baseline="0" dirty="0" smtClean="0"/>
              <a:t> 8:50 PM</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34512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7:00 – 7:05</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54490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7:00 – 7:05</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92061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7:00 – 7:05 PM</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91351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7:00 – 7:05 PM</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2643144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7:00 – 7:05 PM</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44324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7:05 – 7:10</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115614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7:10 – 7:30</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437396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7:10 – 7:30</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10145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F2DAE4-C87D-464C-8529-C68309DD1CFC}" type="datetimeFigureOut">
              <a:rPr lang="en-US" smtClean="0"/>
              <a:t>1/30/16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3014244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1/30/16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Obstacle #1 – The Great Confusion</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331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861766"/>
            <a:ext cx="8638817" cy="5615233"/>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Process 9"/>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2" name="TextBox 11"/>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27433767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Process 14"/>
          <p:cNvSpPr/>
          <p:nvPr/>
        </p:nvSpPr>
        <p:spPr>
          <a:xfrm>
            <a:off x="0" y="660577"/>
            <a:ext cx="9155741" cy="59822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9" name="TextBox 8"/>
          <p:cNvSpPr txBox="1"/>
          <p:nvPr/>
        </p:nvSpPr>
        <p:spPr>
          <a:xfrm>
            <a:off x="6247493" y="6642796"/>
            <a:ext cx="2787650" cy="215204"/>
          </a:xfrm>
          <a:prstGeom prst="rect">
            <a:avLst/>
          </a:prstGeom>
          <a:noFill/>
        </p:spPr>
        <p:txBody>
          <a:bodyPr wrap="square" rtlCol="0">
            <a:spAutoFit/>
          </a:bodyPr>
          <a:lstStyle/>
          <a:p>
            <a:pPr algn="ct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Rutgers Coding Bootcamp - All Rights Reserved</a:t>
            </a:r>
          </a:p>
        </p:txBody>
      </p:sp>
      <p:sp>
        <p:nvSpPr>
          <p:cNvPr id="16" name="Rectangle 15"/>
          <p:cNvSpPr/>
          <p:nvPr/>
        </p:nvSpPr>
        <p:spPr>
          <a:xfrm>
            <a:off x="304800" y="98052"/>
            <a:ext cx="4076701"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Self-Check</a:t>
            </a:r>
            <a:endParaRPr lang="en-US" sz="2400" b="1" dirty="0">
              <a:latin typeface="Arial" panose="020B0604020202020204" pitchFamily="34" charset="0"/>
              <a:cs typeface="Arial" panose="020B0604020202020204" pitchFamily="34" charset="0"/>
            </a:endParaRPr>
          </a:p>
        </p:txBody>
      </p:sp>
      <p:sp>
        <p:nvSpPr>
          <p:cNvPr id="17"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Let’s do some quick checks of the following</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Sublime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Heroku Check</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cxnSp>
        <p:nvCxnSpPr>
          <p:cNvPr id="12" name="Straight Connector 11"/>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10" name="Flowchart: Process 9"/>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4" name="TextBox 13"/>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47666000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Full-Stack Development?</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29698"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Process 9"/>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2" name="TextBox 11"/>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413299405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The “Magic” of YouTube</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143000" y="802186"/>
            <a:ext cx="7206085" cy="5573668"/>
          </a:xfrm>
          <a:prstGeom prst="rect">
            <a:avLst/>
          </a:prstGeom>
        </p:spPr>
      </p:pic>
      <p:sp>
        <p:nvSpPr>
          <p:cNvPr id="10" name="Flowchart: Process 9"/>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2" name="TextBox 11"/>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857611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Full-Stack Development</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9" name="Picture 8"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982468"/>
            <a:ext cx="8948716" cy="4212062"/>
          </a:xfrm>
          <a:prstGeom prst="rect">
            <a:avLst/>
          </a:prstGeom>
          <a:noFill/>
          <a:ln>
            <a:noFill/>
          </a:ln>
          <a:extLst>
            <a:ext uri="{53640926-AAD7-44d8-BBD7-CCE9431645EC}">
              <a14:shadowObscured xmlns:a14="http://schemas.microsoft.com/office/drawing/2010/main"/>
            </a:ext>
          </a:extLst>
        </p:spPr>
      </p:pic>
      <p:sp>
        <p:nvSpPr>
          <p:cNvPr id="12" name="Rectangle 11"/>
          <p:cNvSpPr/>
          <p:nvPr/>
        </p:nvSpPr>
        <p:spPr>
          <a:xfrm>
            <a:off x="-1" y="5150480"/>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334000"/>
            <a:ext cx="8796315" cy="1015663"/>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web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applications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there is a constant back-and-forth communication between the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visuals displayed on the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user’s browser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backend).</a:t>
            </a:r>
          </a:p>
        </p:txBody>
      </p:sp>
      <p:sp>
        <p:nvSpPr>
          <p:cNvPr id="14" name="Flowchart: Process 13"/>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20" name="TextBox 19"/>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57015027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Full-Stack Development</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9" name="Picture 8"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982468"/>
            <a:ext cx="8948716" cy="4212062"/>
          </a:xfrm>
          <a:prstGeom prst="rect">
            <a:avLst/>
          </a:prstGeom>
          <a:noFill/>
          <a:ln>
            <a:noFill/>
          </a:ln>
          <a:extLst>
            <a:ext uri="{53640926-AAD7-44d8-BBD7-CCE9431645EC}">
              <a14:shadowObscured xmlns:a14="http://schemas.microsoft.com/office/drawing/2010/main"/>
            </a:ext>
          </a:extLst>
        </p:spPr>
      </p:pic>
      <p:sp>
        <p:nvSpPr>
          <p:cNvPr id="12" name="Rectangle 11"/>
          <p:cNvSpPr/>
          <p:nvPr/>
        </p:nvSpPr>
        <p:spPr>
          <a:xfrm>
            <a:off x="-1" y="5150480"/>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3340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4" name="Flowchart: Process 13"/>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20" name="TextBox 19"/>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46255409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Intro to Console</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3072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Process 9"/>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2" name="TextBox 11"/>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11224589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Process 14"/>
          <p:cNvSpPr/>
          <p:nvPr/>
        </p:nvSpPr>
        <p:spPr>
          <a:xfrm>
            <a:off x="0" y="660579"/>
            <a:ext cx="9155741" cy="5982216"/>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&lt;title&gt; Intro to HTML &lt;/title&gt;</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41986"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911367"/>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40553"/>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 y="5293306"/>
            <a:ext cx="9155741" cy="13494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p:nvSpPr>
        <p:spPr>
          <a:xfrm>
            <a:off x="173842" y="53340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4" name="Flowchart: Process 13"/>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20" name="TextBox 19"/>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68926104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Obstacle #2 – The Great Doubt</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268"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Process 9"/>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2" name="TextBox 11"/>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3744868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Learning is “Frustrating”</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idx="1"/>
          </p:nvPr>
        </p:nvSpPr>
        <p:spPr>
          <a:xfrm>
            <a:off x="443345" y="1307708"/>
            <a:ext cx="8229600" cy="4525963"/>
          </a:xfrm>
        </p:spPr>
        <p:txBody>
          <a:bodyPr>
            <a:noAutofit/>
          </a:bodyPr>
          <a:lstStyle/>
          <a:p>
            <a:pPr marL="0" indent="0">
              <a:buNone/>
            </a:pPr>
            <a:r>
              <a:rPr lang="en-US" dirty="0" smtClean="0">
                <a:latin typeface="Arial" panose="020B0604020202020204" pitchFamily="34" charset="0"/>
                <a:cs typeface="Arial" panose="020B0604020202020204" pitchFamily="34" charset="0"/>
              </a:rPr>
              <a:t>“You </a:t>
            </a:r>
            <a:r>
              <a:rPr lang="en-US" dirty="0">
                <a:latin typeface="Arial" panose="020B0604020202020204" pitchFamily="34" charset="0"/>
                <a:cs typeface="Arial" panose="020B0604020202020204" pitchFamily="34" charset="0"/>
              </a:rPr>
              <a:t>can’t tell whether you’re learning something when you’re learning it—in fact, </a:t>
            </a:r>
            <a:r>
              <a:rPr lang="en-US" b="1" u="sng" dirty="0">
                <a:latin typeface="Arial" panose="020B0604020202020204" pitchFamily="34" charset="0"/>
                <a:cs typeface="Arial" panose="020B0604020202020204" pitchFamily="34" charset="0"/>
              </a:rPr>
              <a:t>learning feels a lot more like frustration</a:t>
            </a:r>
            <a:r>
              <a:rPr lang="en-US" b="1" u="sng"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“What </a:t>
            </a:r>
            <a:r>
              <a:rPr lang="en-US" dirty="0">
                <a:latin typeface="Arial" panose="020B0604020202020204" pitchFamily="34" charset="0"/>
                <a:cs typeface="Arial" panose="020B0604020202020204" pitchFamily="34" charset="0"/>
              </a:rPr>
              <a:t>I’ve learned is that during this period of frustration is actually when people improve the most, and their improvements are usually obvious to an outsider. If you feel frustrated while trying to understand </a:t>
            </a:r>
            <a:r>
              <a:rPr lang="en-US" dirty="0" smtClean="0">
                <a:latin typeface="Arial" panose="020B0604020202020204" pitchFamily="34" charset="0"/>
                <a:cs typeface="Arial" panose="020B0604020202020204" pitchFamily="34" charset="0"/>
              </a:rPr>
              <a:t>new </a:t>
            </a:r>
            <a:r>
              <a:rPr lang="en-US" dirty="0">
                <a:latin typeface="Arial" panose="020B0604020202020204" pitchFamily="34" charset="0"/>
                <a:cs typeface="Arial" panose="020B0604020202020204" pitchFamily="34" charset="0"/>
              </a:rPr>
              <a:t>concepts, try to remember that it might not feel like it, but you’re probably rapidly expanding your knowledge</a:t>
            </a:r>
            <a:r>
              <a:rPr lang="en-US" dirty="0" smtClean="0">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t>
            </a:r>
            <a:r>
              <a:rPr lang="en-US" sz="1600" i="1" dirty="0" err="1" smtClean="0">
                <a:latin typeface="Arial" panose="020B0604020202020204" pitchFamily="34" charset="0"/>
                <a:cs typeface="Arial" panose="020B0604020202020204" pitchFamily="34" charset="0"/>
              </a:rPr>
              <a:t>AngularJS</a:t>
            </a:r>
            <a:r>
              <a:rPr lang="en-US" sz="1600" i="1" dirty="0" smtClean="0">
                <a:latin typeface="Arial" panose="020B0604020202020204" pitchFamily="34" charset="0"/>
                <a:cs typeface="Arial" panose="020B0604020202020204" pitchFamily="34" charset="0"/>
              </a:rPr>
              <a:t>, and Node.JS</a:t>
            </a:r>
            <a:endParaRPr lang="en-US" sz="1600" i="1" dirty="0">
              <a:latin typeface="Arial" panose="020B0604020202020204" pitchFamily="34" charset="0"/>
              <a:cs typeface="Arial" panose="020B0604020202020204" pitchFamily="34" charset="0"/>
            </a:endParaRPr>
          </a:p>
        </p:txBody>
      </p:sp>
      <p:sp>
        <p:nvSpPr>
          <p:cNvPr id="10" name="Flowchart: Process 9"/>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2" name="TextBox 11"/>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4610006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Advice for the Journey</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7" name="TextBox 16"/>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21" name="Content Placeholder 2"/>
          <p:cNvSpPr>
            <a:spLocks noGrp="1"/>
          </p:cNvSpPr>
          <p:nvPr>
            <p:ph idx="1"/>
          </p:nvPr>
        </p:nvSpPr>
        <p:spPr>
          <a:xfrm>
            <a:off x="443345" y="914400"/>
            <a:ext cx="8229600" cy="4525963"/>
          </a:xfrm>
        </p:spPr>
        <p:txBody>
          <a:bodyPr>
            <a:noAutofit/>
          </a:bodyPr>
          <a:lstStyle/>
          <a:p>
            <a:pPr marL="228600" indent="0">
              <a:spcBef>
                <a:spcPts val="0"/>
              </a:spcBef>
              <a:buNone/>
            </a:pPr>
            <a:r>
              <a:rPr lang="en-US" b="1" u="sng" dirty="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None/>
            </a:pPr>
            <a:endParaRPr lang="en-US"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dirty="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2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23" name="Picture 2" descr="http://knote.com/wp-content/uploads/2015/02/Hard-work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70622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Advice for the Journey</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11" name="Flowchart: Process 10"/>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4" name="TextBox 13"/>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2052" name="Picture 4" descr="http://cdn.meme.am/instances/57165550.jpg"/>
          <p:cNvPicPr>
            <a:picLocks noChangeAspect="1" noChangeArrowheads="1"/>
          </p:cNvPicPr>
          <p:nvPr/>
        </p:nvPicPr>
        <p:blipFill rotWithShape="1">
          <a:blip r:embed="rId4">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6466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Advice for the Journey</a:t>
            </a:r>
            <a:endParaRPr lang="en-US" sz="2400" b="1" dirty="0">
              <a:latin typeface="Arial" panose="020B0604020202020204" pitchFamily="34" charset="0"/>
              <a:cs typeface="Arial" panose="020B0604020202020204" pitchFamily="34" charset="0"/>
            </a:endParaRPr>
          </a:p>
        </p:txBody>
      </p:sp>
      <p:cxnSp>
        <p:nvCxnSpPr>
          <p:cNvPr id="38" name="Straight Connector 37"/>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idx="1"/>
          </p:nvPr>
        </p:nvSpPr>
        <p:spPr>
          <a:xfrm>
            <a:off x="443345" y="914400"/>
            <a:ext cx="8229600" cy="4525963"/>
          </a:xfrm>
        </p:spPr>
        <p:txBody>
          <a:bodyPr>
            <a:noAutofit/>
          </a:bodyPr>
          <a:lstStyle/>
          <a:p>
            <a:pPr marL="228600" indent="0">
              <a:spcBef>
                <a:spcPts val="0"/>
              </a:spcBef>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None/>
            </a:pPr>
            <a:endParaRPr lang="en-US" sz="28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Work </a:t>
            </a: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Hard!!</a:t>
            </a:r>
            <a:endParaRPr lang="en-US" sz="3600" i="1"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1" name="Flowchart: Process 10"/>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4" name="TextBox 13"/>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1032" name="Picture 8" descr="http://www.quickmeme.com/img/b1/b1863ec001f174e2d9a3cc0ad89aad0cbf78ddd297256b891bd8ff4662f3f044.jpg"/>
          <p:cNvPicPr>
            <a:picLocks noChangeAspect="1" noChangeArrowheads="1"/>
          </p:cNvPicPr>
          <p:nvPr/>
        </p:nvPicPr>
        <p:blipFill rotWithShape="1">
          <a:blip r:embed="rId4">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2840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6" name="Rectangle 15"/>
          <p:cNvSpPr/>
          <p:nvPr/>
        </p:nvSpPr>
        <p:spPr>
          <a:xfrm>
            <a:off x="304800" y="98052"/>
            <a:ext cx="4076701"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Daily Schedule</a:t>
            </a:r>
            <a:endParaRPr lang="en-US" sz="2400" b="1" dirty="0">
              <a:latin typeface="Arial" panose="020B0604020202020204" pitchFamily="34" charset="0"/>
              <a:cs typeface="Arial" panose="020B0604020202020204" pitchFamily="34" charset="0"/>
            </a:endParaRPr>
          </a:p>
        </p:txBody>
      </p:sp>
      <p:cxnSp>
        <p:nvCxnSpPr>
          <p:cNvPr id="12" name="Straight Connector 11"/>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Box 2"/>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18" name="TextBox 1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
        <p:nvSpPr>
          <p:cNvPr id="14" name="Flowchart: Process 13"/>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21" name="TextBox 20"/>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56233260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6" name="Rectangle 15"/>
          <p:cNvSpPr/>
          <p:nvPr/>
        </p:nvSpPr>
        <p:spPr>
          <a:xfrm>
            <a:off x="304800" y="98052"/>
            <a:ext cx="4076701"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Software Checklist</a:t>
            </a:r>
            <a:endParaRPr lang="en-US" sz="2400" b="1" dirty="0">
              <a:latin typeface="Arial" panose="020B0604020202020204" pitchFamily="34" charset="0"/>
              <a:cs typeface="Arial" panose="020B0604020202020204" pitchFamily="34" charset="0"/>
            </a:endParaRPr>
          </a:p>
        </p:txBody>
      </p:sp>
      <p:sp>
        <p:nvSpPr>
          <p:cNvPr id="17"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2000" b="1"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endParaRPr lang="en"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000" dirty="0" smtClean="0">
                <a:latin typeface="Arial" panose="020B0604020202020204" pitchFamily="34" charset="0"/>
                <a:ea typeface="Roboto" panose="02000000000000000000" pitchFamily="2" charset="0"/>
                <a:cs typeface="Arial" panose="020B0604020202020204" pitchFamily="34" charset="0"/>
              </a:rPr>
              <a:t>Slack </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000" dirty="0" smtClean="0">
                <a:latin typeface="Arial" panose="020B0604020202020204" pitchFamily="34" charset="0"/>
                <a:ea typeface="Roboto" panose="02000000000000000000" pitchFamily="2" charset="0"/>
                <a:cs typeface="Arial" panose="020B0604020202020204" pitchFamily="34" charset="0"/>
              </a:rPr>
              <a:t>Sublime </a:t>
            </a:r>
            <a:r>
              <a:rPr lang="en" sz="2000" dirty="0" smtClean="0">
                <a:latin typeface="Arial" panose="020B0604020202020204" pitchFamily="34" charset="0"/>
                <a:ea typeface="Roboto" panose="02000000000000000000" pitchFamily="2" charset="0"/>
                <a:cs typeface="Arial" panose="020B0604020202020204" pitchFamily="34" charset="0"/>
              </a:rPr>
              <a:t>Text 3</a:t>
            </a:r>
          </a:p>
          <a:p>
            <a:pPr marL="685800" indent="-457200">
              <a:spcBef>
                <a:spcPts val="0"/>
              </a:spcBef>
              <a:buFont typeface="Wingdings" panose="05000000000000000000" pitchFamily="2" charset="2"/>
              <a:buChar char="q"/>
            </a:pPr>
            <a:r>
              <a:rPr lang="en" sz="2000" dirty="0" smtClean="0">
                <a:latin typeface="Arial" panose="020B0604020202020204" pitchFamily="34" charset="0"/>
                <a:ea typeface="Roboto" panose="02000000000000000000" pitchFamily="2" charset="0"/>
                <a:cs typeface="Arial" panose="020B0604020202020204" pitchFamily="34" charset="0"/>
              </a:rPr>
              <a:t>Git </a:t>
            </a:r>
            <a:r>
              <a:rPr lang="en" sz="2000" dirty="0">
                <a:latin typeface="Arial" panose="020B0604020202020204" pitchFamily="34" charset="0"/>
                <a:ea typeface="Roboto" panose="02000000000000000000" pitchFamily="2" charset="0"/>
                <a:cs typeface="Arial" panose="020B0604020202020204" pitchFamily="34" charset="0"/>
              </a:rPr>
              <a:t>for Version </a:t>
            </a:r>
            <a:r>
              <a:rPr lang="en" sz="2000" dirty="0" smtClean="0">
                <a:latin typeface="Arial" panose="020B0604020202020204" pitchFamily="34" charset="0"/>
                <a:ea typeface="Roboto" panose="02000000000000000000" pitchFamily="2" charset="0"/>
                <a:cs typeface="Arial" panose="020B0604020202020204" pitchFamily="34" charset="0"/>
              </a:rPr>
              <a:t>Control</a:t>
            </a:r>
          </a:p>
          <a:p>
            <a:pPr marL="685800" indent="-457200">
              <a:spcBef>
                <a:spcPts val="0"/>
              </a:spcBef>
              <a:buFont typeface="Wingdings" panose="05000000000000000000" pitchFamily="2" charset="2"/>
              <a:buChar char="q"/>
            </a:pPr>
            <a:r>
              <a:rPr lang="en" sz="2000" dirty="0" smtClean="0">
                <a:latin typeface="Arial" panose="020B0604020202020204" pitchFamily="34" charset="0"/>
                <a:ea typeface="Roboto" panose="02000000000000000000" pitchFamily="2" charset="0"/>
                <a:cs typeface="Arial" panose="020B0604020202020204" pitchFamily="34" charset="0"/>
              </a:rPr>
              <a:t>Git </a:t>
            </a:r>
            <a:r>
              <a:rPr lang="en" sz="2000" dirty="0" smtClean="0">
                <a:latin typeface="Arial" panose="020B0604020202020204" pitchFamily="34" charset="0"/>
                <a:ea typeface="Roboto" panose="02000000000000000000" pitchFamily="2" charset="0"/>
                <a:cs typeface="Arial" panose="020B0604020202020204" pitchFamily="34" charset="0"/>
              </a:rPr>
              <a:t>Bash (Windows) or Terminal (Mac</a:t>
            </a:r>
            <a:r>
              <a:rPr lang="en" sz="2000" dirty="0" smtClean="0">
                <a:latin typeface="Arial" panose="020B0604020202020204" pitchFamily="34" charset="0"/>
                <a:ea typeface="Roboto" panose="02000000000000000000" pitchFamily="2" charset="0"/>
                <a:cs typeface="Arial" panose="020B0604020202020204" pitchFamily="34" charset="0"/>
              </a:rPr>
              <a:t>)</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000" dirty="0">
                <a:latin typeface="Arial" panose="020B0604020202020204" pitchFamily="34" charset="0"/>
                <a:ea typeface="Roboto" panose="02000000000000000000" pitchFamily="2" charset="0"/>
                <a:cs typeface="Arial" panose="020B0604020202020204" pitchFamily="34" charset="0"/>
              </a:rPr>
              <a:t>Google </a:t>
            </a:r>
            <a:r>
              <a:rPr lang="en" sz="2000" dirty="0" smtClean="0">
                <a:latin typeface="Arial" panose="020B0604020202020204" pitchFamily="34" charset="0"/>
                <a:ea typeface="Roboto" panose="02000000000000000000" pitchFamily="2" charset="0"/>
                <a:cs typeface="Arial" panose="020B0604020202020204" pitchFamily="34" charset="0"/>
              </a:rPr>
              <a:t>Chrome</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000" dirty="0" smtClean="0">
                <a:latin typeface="Arial" panose="020B0604020202020204" pitchFamily="34" charset="0"/>
                <a:ea typeface="Roboto" panose="02000000000000000000" pitchFamily="2" charset="0"/>
                <a:cs typeface="Arial" panose="020B0604020202020204" pitchFamily="34" charset="0"/>
              </a:rPr>
              <a:t>Heroku </a:t>
            </a:r>
            <a:r>
              <a:rPr lang="en" sz="2000" dirty="0">
                <a:latin typeface="Arial" panose="020B0604020202020204" pitchFamily="34" charset="0"/>
                <a:ea typeface="Roboto" panose="02000000000000000000" pitchFamily="2" charset="0"/>
                <a:cs typeface="Arial" panose="020B0604020202020204" pitchFamily="34" charset="0"/>
              </a:rPr>
              <a:t>Toolbelt</a:t>
            </a:r>
          </a:p>
          <a:p>
            <a:pPr marL="685800" indent="-457200">
              <a:spcBef>
                <a:spcPts val="0"/>
              </a:spcBef>
              <a:buFont typeface="Wingdings" panose="05000000000000000000" pitchFamily="2" charset="2"/>
              <a:buChar char="q"/>
            </a:pPr>
            <a:endParaRPr lang="en" sz="20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If you don’t have these installed then we can </a:t>
            </a:r>
          </a:p>
          <a:p>
            <a:pPr marL="228600" indent="0">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Worry about </a:t>
            </a:r>
            <a:r>
              <a:rPr lang="en-US" sz="2000" dirty="0" smtClean="0">
                <a:latin typeface="Arial" panose="020B0604020202020204" pitchFamily="34" charset="0"/>
                <a:ea typeface="Roboto" panose="02000000000000000000" pitchFamily="2" charset="0"/>
                <a:cs typeface="Arial" panose="020B0604020202020204" pitchFamily="34" charset="0"/>
              </a:rPr>
              <a:t>these</a:t>
            </a:r>
            <a:r>
              <a:rPr lang="en-US" sz="2000" dirty="0" smtClean="0">
                <a:latin typeface="Arial" panose="020B0604020202020204" pitchFamily="34" charset="0"/>
                <a:ea typeface="Roboto" panose="02000000000000000000" pitchFamily="2" charset="0"/>
                <a:cs typeface="Arial" panose="020B0604020202020204" pitchFamily="34" charset="0"/>
              </a:rPr>
              <a:t> later since we don</a:t>
            </a:r>
            <a:r>
              <a:rPr lang="fr-FR" sz="2000" dirty="0" smtClean="0">
                <a:latin typeface="Arial" panose="020B0604020202020204" pitchFamily="34" charset="0"/>
                <a:ea typeface="Roboto" panose="02000000000000000000" pitchFamily="2" charset="0"/>
                <a:cs typeface="Arial" panose="020B0604020202020204" pitchFamily="34" charset="0"/>
              </a:rPr>
              <a:t>’</a:t>
            </a:r>
            <a:r>
              <a:rPr lang="en-US" sz="2000" dirty="0" smtClean="0">
                <a:latin typeface="Arial" panose="020B0604020202020204" pitchFamily="34" charset="0"/>
                <a:ea typeface="Roboto" panose="02000000000000000000" pitchFamily="2" charset="0"/>
                <a:cs typeface="Arial" panose="020B0604020202020204" pitchFamily="34" charset="0"/>
              </a:rPr>
              <a:t>t use these for some time</a:t>
            </a:r>
          </a:p>
          <a:p>
            <a:pPr marL="685800" indent="-457200">
              <a:spcBef>
                <a:spcPts val="0"/>
              </a:spcBef>
              <a:buFont typeface="Wingdings" panose="05000000000000000000" pitchFamily="2" charset="2"/>
              <a:buChar char="q"/>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000" dirty="0" smtClean="0">
                <a:latin typeface="Arial" panose="020B0604020202020204" pitchFamily="34" charset="0"/>
                <a:ea typeface="Roboto" panose="02000000000000000000" pitchFamily="2" charset="0"/>
                <a:cs typeface="Arial" panose="020B0604020202020204" pitchFamily="34" charset="0"/>
              </a:rPr>
              <a:t>Node.js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000" dirty="0" smtClean="0">
                <a:latin typeface="Arial" panose="020B0604020202020204" pitchFamily="34" charset="0"/>
                <a:ea typeface="Roboto" panose="02000000000000000000" pitchFamily="2" charset="0"/>
                <a:cs typeface="Arial" panose="020B0604020202020204" pitchFamily="34" charset="0"/>
              </a:rPr>
              <a:t>MySQL </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000" dirty="0" smtClean="0">
                <a:latin typeface="Arial" panose="020B0604020202020204" pitchFamily="34" charset="0"/>
                <a:ea typeface="Roboto" panose="02000000000000000000" pitchFamily="2" charset="0"/>
                <a:cs typeface="Arial" panose="020B0604020202020204" pitchFamily="34" charset="0"/>
              </a:rPr>
              <a:t>Heidi </a:t>
            </a:r>
            <a:r>
              <a:rPr lang="en" sz="2000" dirty="0" smtClean="0">
                <a:latin typeface="Arial" panose="020B0604020202020204" pitchFamily="34" charset="0"/>
                <a:ea typeface="Roboto" panose="02000000000000000000" pitchFamily="2" charset="0"/>
                <a:cs typeface="Arial" panose="020B0604020202020204" pitchFamily="34" charset="0"/>
              </a:rPr>
              <a:t>SQL (Windows) or Sequel Pro (Mac)</a:t>
            </a:r>
          </a:p>
          <a:p>
            <a:pPr marL="685800" indent="-457200">
              <a:spcBef>
                <a:spcPts val="0"/>
              </a:spcBef>
              <a:buFont typeface="Wingdings" panose="05000000000000000000" pitchFamily="2" charset="2"/>
              <a:buChar char="q"/>
            </a:pP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000" dirty="0" smtClean="0">
              <a:latin typeface="Arial" panose="020B0604020202020204" pitchFamily="34" charset="0"/>
              <a:ea typeface="Roboto" panose="02000000000000000000" pitchFamily="2" charset="0"/>
              <a:cs typeface="Arial" panose="020B0604020202020204" pitchFamily="34" charset="0"/>
            </a:endParaRPr>
          </a:p>
        </p:txBody>
      </p:sp>
      <p:cxnSp>
        <p:nvCxnSpPr>
          <p:cNvPr id="12" name="Straight Connector 11"/>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10" name="Flowchart: Process 9"/>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4" name="TextBox 13"/>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18862552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0" y="0"/>
            <a:ext cx="9144000" cy="65385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9" name="TextBox 8"/>
          <p:cNvSpPr txBox="1"/>
          <p:nvPr/>
        </p:nvSpPr>
        <p:spPr>
          <a:xfrm>
            <a:off x="6247493" y="6642796"/>
            <a:ext cx="2787650" cy="215204"/>
          </a:xfrm>
          <a:prstGeom prst="rect">
            <a:avLst/>
          </a:prstGeom>
          <a:noFill/>
        </p:spPr>
        <p:txBody>
          <a:bodyPr wrap="square" rtlCol="0">
            <a:spAutoFit/>
          </a:bodyPr>
          <a:lstStyle/>
          <a:p>
            <a:pPr algn="ct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Rutgers Coding Bootcamp - All Rights Reserved</a:t>
            </a:r>
          </a:p>
        </p:txBody>
      </p:sp>
      <p:sp>
        <p:nvSpPr>
          <p:cNvPr id="16" name="Rectangle 15"/>
          <p:cNvSpPr/>
          <p:nvPr/>
        </p:nvSpPr>
        <p:spPr>
          <a:xfrm>
            <a:off x="304800" y="98052"/>
            <a:ext cx="4076701"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Accounts Checklist</a:t>
            </a:r>
            <a:endParaRPr lang="en-US" sz="2400" b="1" dirty="0">
              <a:latin typeface="Arial" panose="020B0604020202020204" pitchFamily="34" charset="0"/>
              <a:cs typeface="Arial" panose="020B0604020202020204" pitchFamily="34" charset="0"/>
            </a:endParaRPr>
          </a:p>
        </p:txBody>
      </p:sp>
      <p:sp>
        <p:nvSpPr>
          <p:cNvPr id="17"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You </a:t>
            </a:r>
            <a:r>
              <a:rPr lang="en" sz="2800" dirty="0">
                <a:latin typeface="Arial" panose="020B0604020202020204" pitchFamily="34" charset="0"/>
                <a:ea typeface="Roboto" panose="02000000000000000000" pitchFamily="2" charset="0"/>
                <a:cs typeface="Arial" panose="020B0604020202020204" pitchFamily="34" charset="0"/>
              </a:rPr>
              <a:t>should also </a:t>
            </a:r>
            <a:r>
              <a:rPr lang="en" sz="2800" dirty="0" smtClean="0">
                <a:latin typeface="Arial" panose="020B0604020202020204" pitchFamily="34" charset="0"/>
                <a:ea typeface="Roboto" panose="02000000000000000000" pitchFamily="2" charset="0"/>
                <a:cs typeface="Arial" panose="020B0604020202020204" pitchFamily="34" charset="0"/>
              </a:rPr>
              <a:t>now have accounts for:</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GitHub (with </a:t>
            </a:r>
            <a:r>
              <a:rPr lang="en" sz="2800" dirty="0">
                <a:latin typeface="Arial" panose="020B0604020202020204" pitchFamily="34" charset="0"/>
                <a:ea typeface="Roboto" panose="02000000000000000000" pitchFamily="2" charset="0"/>
                <a:cs typeface="Arial" panose="020B0604020202020204" pitchFamily="34" charset="0"/>
              </a:rPr>
              <a:t>SSH </a:t>
            </a:r>
            <a:r>
              <a:rPr lang="en" sz="2800" dirty="0" smtClean="0">
                <a:latin typeface="Arial" panose="020B0604020202020204" pitchFamily="34" charset="0"/>
                <a:ea typeface="Roboto" panose="02000000000000000000" pitchFamily="2" charset="0"/>
                <a:cs typeface="Arial" panose="020B0604020202020204" pitchFamily="34" charset="0"/>
              </a:rPr>
              <a:t>Integration)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Twitter</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cxnSp>
        <p:nvCxnSpPr>
          <p:cNvPr id="12" name="Straight Connector 11"/>
          <p:cNvCxnSpPr/>
          <p:nvPr/>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21" name="TextBox 20"/>
          <p:cNvSpPr txBox="1"/>
          <p:nvPr/>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RCB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141859874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8035</TotalTime>
  <Words>674</Words>
  <Application>Microsoft Macintosh PowerPoint</Application>
  <PresentationFormat>On-screen Show (4:3)</PresentationFormat>
  <Paragraphs>155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Roboto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Pavan Katepalli</cp:lastModifiedBy>
  <cp:revision>986</cp:revision>
  <cp:lastPrinted>2015-05-01T17:47:27Z</cp:lastPrinted>
  <dcterms:created xsi:type="dcterms:W3CDTF">2015-01-20T17:19:00Z</dcterms:created>
  <dcterms:modified xsi:type="dcterms:W3CDTF">2016-01-31T17:01:58Z</dcterms:modified>
</cp:coreProperties>
</file>