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embeddings/oleObject1.docx" ContentType="application/vnd.openxmlformats-officedocument.wordprocessingml.document"/>
  <Override PartName="/ppt/media/image31.wmf" ContentType="image/x-wmf"/>
  <Override PartName="/ppt/media/image4.png" ContentType="image/png"/>
  <Override PartName="/ppt/media/image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5.jpeg" ContentType="image/jpeg"/>
  <Override PartName="/ppt/media/image3.jpeg" ContentType="image/jpeg"/>
  <Override PartName="/ppt/media/image11.png" ContentType="image/png"/>
  <Override PartName="/ppt/media/image15.png" ContentType="image/pn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2.png" ContentType="image/png"/>
  <Override PartName="/ppt/media/image10.png" ContentType="image/png"/>
  <Override PartName="/ppt/media/image13.png" ContentType="image/png"/>
  <Override PartName="/ppt/media/image14.png" ContentType="image/png"/>
  <Override PartName="/ppt/media/image1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31.wmf"/><Relationship Id="rId4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352520" y="792000"/>
            <a:ext cx="93009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NITTE MEENAKSHI INSTITUTE OF TECHNOLOGY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184000" y="3024000"/>
            <a:ext cx="11552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Presentation 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2338200" y="2198160"/>
            <a:ext cx="83055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1170720" y="4608720"/>
            <a:ext cx="11307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Presenting by: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152000" y="5035680"/>
            <a:ext cx="49024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SHANTAM VIJAYPUTRA, NMIT BANGALORE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1073160" y="6048000"/>
            <a:ext cx="53323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DR. NALINI N, PROFESSOR, NMIT BANGALORE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1154160" y="5616000"/>
            <a:ext cx="2661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Under guidance of 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 rot="21550200">
            <a:off x="5261760" y="1593360"/>
            <a:ext cx="1581480" cy="1186920"/>
          </a:xfrm>
          <a:prstGeom prst="rect">
            <a:avLst/>
          </a:prstGeom>
          <a:ln>
            <a:noFill/>
          </a:ln>
        </p:spPr>
      </p:pic>
      <p:sp>
        <p:nvSpPr>
          <p:cNvPr id="161" name="CustomShape 8"/>
          <p:cNvSpPr/>
          <p:nvPr/>
        </p:nvSpPr>
        <p:spPr>
          <a:xfrm>
            <a:off x="1296000" y="3417840"/>
            <a:ext cx="91414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Gender Detection System using FFT with ANN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Training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546080" y="2227680"/>
            <a:ext cx="1212120" cy="48060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821160" y="2227680"/>
            <a:ext cx="23828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Pre Processed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6963120" y="2285640"/>
            <a:ext cx="16513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ANN Training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 rot="5400000">
            <a:off x="7444800" y="349596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6"/>
          <p:cNvSpPr/>
          <p:nvPr/>
        </p:nvSpPr>
        <p:spPr>
          <a:xfrm>
            <a:off x="6305400" y="4821480"/>
            <a:ext cx="37299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Optimization/Parameter Tuning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 rot="10800000">
            <a:off x="12848760" y="868140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8"/>
          <p:cNvSpPr/>
          <p:nvPr/>
        </p:nvSpPr>
        <p:spPr>
          <a:xfrm>
            <a:off x="2941200" y="4924800"/>
            <a:ext cx="16801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Final Training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ANN:- Artificial Neural Networks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2859120" y="2746440"/>
            <a:ext cx="5520960" cy="285192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1524600" y="2356920"/>
            <a:ext cx="16405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Perceptron:-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Neural Networks:-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73" name="Picture 2" descr=""/>
          <p:cNvPicPr/>
          <p:nvPr/>
        </p:nvPicPr>
        <p:blipFill>
          <a:blip r:embed="rId1"/>
          <a:stretch/>
        </p:blipFill>
        <p:spPr>
          <a:xfrm>
            <a:off x="1790280" y="2066760"/>
            <a:ext cx="7517160" cy="387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09480" y="273600"/>
            <a:ext cx="1096920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2f2f2"/>
                </a:solidFill>
                <a:latin typeface="Arial"/>
                <a:ea typeface="DejaVu Sans"/>
              </a:rPr>
              <a:t>BENEFITS OF USING ANN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75" name="Picture 2" descr=""/>
          <p:cNvPicPr/>
          <p:nvPr/>
        </p:nvPicPr>
        <p:blipFill>
          <a:blip r:embed="rId1"/>
          <a:stretch/>
        </p:blipFill>
        <p:spPr>
          <a:xfrm>
            <a:off x="1652040" y="1514880"/>
            <a:ext cx="7229520" cy="487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4" descr=""/>
          <p:cNvPicPr/>
          <p:nvPr/>
        </p:nvPicPr>
        <p:blipFill>
          <a:blip r:embed="rId1"/>
          <a:stretch/>
        </p:blipFill>
        <p:spPr>
          <a:xfrm>
            <a:off x="1642320" y="447120"/>
            <a:ext cx="8903880" cy="596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icture 4" descr=""/>
          <p:cNvPicPr/>
          <p:nvPr/>
        </p:nvPicPr>
        <p:blipFill>
          <a:blip r:embed="rId1"/>
          <a:stretch/>
        </p:blipFill>
        <p:spPr>
          <a:xfrm>
            <a:off x="1594800" y="90000"/>
            <a:ext cx="8999280" cy="667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3" descr=""/>
          <p:cNvPicPr/>
          <p:nvPr/>
        </p:nvPicPr>
        <p:blipFill>
          <a:blip r:embed="rId1"/>
          <a:stretch/>
        </p:blipFill>
        <p:spPr>
          <a:xfrm>
            <a:off x="1853280" y="300240"/>
            <a:ext cx="8372880" cy="615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3" descr=""/>
          <p:cNvPicPr/>
          <p:nvPr/>
        </p:nvPicPr>
        <p:blipFill>
          <a:blip r:embed="rId1"/>
          <a:stretch/>
        </p:blipFill>
        <p:spPr>
          <a:xfrm>
            <a:off x="1912320" y="313920"/>
            <a:ext cx="8363880" cy="626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8880" cy="68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8880" cy="68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274680"/>
            <a:ext cx="108140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Gender Detection System using FFT with ANN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63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64" name="Picture 2" descr=""/>
          <p:cNvPicPr/>
          <p:nvPr/>
        </p:nvPicPr>
        <p:blipFill>
          <a:blip r:embed="rId1"/>
          <a:srcRect l="0" t="0" r="40397" b="0"/>
          <a:stretch/>
        </p:blipFill>
        <p:spPr>
          <a:xfrm>
            <a:off x="701640" y="2647800"/>
            <a:ext cx="3962880" cy="276732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4885920" y="390312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6085440" y="3961080"/>
            <a:ext cx="6584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FFT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6750360" y="390312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Picture 4" descr=""/>
          <p:cNvPicPr/>
          <p:nvPr/>
        </p:nvPicPr>
        <p:blipFill>
          <a:blip r:embed="rId2"/>
          <a:srcRect l="59460" t="0" r="0" b="0"/>
          <a:stretch/>
        </p:blipFill>
        <p:spPr>
          <a:xfrm>
            <a:off x="8256960" y="2647800"/>
            <a:ext cx="3285720" cy="276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8880" cy="68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09480" y="273600"/>
            <a:ext cx="1096920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"/>
          <p:cNvSpPr/>
          <p:nvPr/>
        </p:nvSpPr>
        <p:spPr>
          <a:xfrm>
            <a:off x="609480" y="1604520"/>
            <a:ext cx="10969200" cy="39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8880" cy="68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8880" cy="68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3" descr=""/>
          <p:cNvPicPr/>
          <p:nvPr/>
        </p:nvPicPr>
        <p:blipFill>
          <a:blip r:embed="rId1"/>
          <a:stretch/>
        </p:blipFill>
        <p:spPr>
          <a:xfrm>
            <a:off x="0" y="1800"/>
            <a:ext cx="12188880" cy="685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Training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81280" y="1906200"/>
            <a:ext cx="19162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Learning Curve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90" name="Picture 3" descr=""/>
          <p:cNvPicPr/>
          <p:nvPr/>
        </p:nvPicPr>
        <p:blipFill>
          <a:blip r:embed="rId1"/>
          <a:stretch/>
        </p:blipFill>
        <p:spPr>
          <a:xfrm>
            <a:off x="3024000" y="1584000"/>
            <a:ext cx="8611920" cy="438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Parameter tuning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92" name="Picture 2" descr=""/>
          <p:cNvPicPr/>
          <p:nvPr/>
        </p:nvPicPr>
        <p:blipFill>
          <a:blip r:embed="rId1"/>
          <a:stretch/>
        </p:blipFill>
        <p:spPr>
          <a:xfrm>
            <a:off x="845280" y="1506600"/>
            <a:ext cx="7651080" cy="5085000"/>
          </a:xfrm>
          <a:prstGeom prst="rect">
            <a:avLst/>
          </a:prstGeom>
          <a:ln>
            <a:noFill/>
          </a:ln>
        </p:spPr>
      </p:pic>
      <p:sp>
        <p:nvSpPr>
          <p:cNvPr id="293" name="CustomShape 2"/>
          <p:cNvSpPr/>
          <p:nvPr/>
        </p:nvSpPr>
        <p:spPr>
          <a:xfrm>
            <a:off x="6853320" y="843840"/>
            <a:ext cx="32896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Optimizer algo vs accuracy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 flipV="1">
            <a:off x="6452280" y="2997000"/>
            <a:ext cx="2584800" cy="23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4"/>
          <p:cNvSpPr/>
          <p:nvPr/>
        </p:nvSpPr>
        <p:spPr>
          <a:xfrm>
            <a:off x="8889840" y="2816280"/>
            <a:ext cx="22593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Optimal algorithm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Accuracy optimization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97" name="Picture 2" descr=""/>
          <p:cNvPicPr/>
          <p:nvPr/>
        </p:nvPicPr>
        <p:blipFill>
          <a:blip r:embed="rId1"/>
          <a:stretch/>
        </p:blipFill>
        <p:spPr>
          <a:xfrm>
            <a:off x="1190880" y="2306880"/>
            <a:ext cx="8258400" cy="4078800"/>
          </a:xfrm>
          <a:prstGeom prst="rect">
            <a:avLst/>
          </a:prstGeom>
          <a:ln>
            <a:noFill/>
          </a:ln>
        </p:spPr>
      </p:pic>
      <p:sp>
        <p:nvSpPr>
          <p:cNvPr id="298" name="CustomShape 2"/>
          <p:cNvSpPr/>
          <p:nvPr/>
        </p:nvSpPr>
        <p:spPr>
          <a:xfrm flipV="1">
            <a:off x="3348360" y="2056320"/>
            <a:ext cx="1425600" cy="134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3"/>
          <p:cNvSpPr/>
          <p:nvPr/>
        </p:nvSpPr>
        <p:spPr>
          <a:xfrm flipV="1">
            <a:off x="4662000" y="2121480"/>
            <a:ext cx="201960" cy="130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4"/>
          <p:cNvSpPr/>
          <p:nvPr/>
        </p:nvSpPr>
        <p:spPr>
          <a:xfrm>
            <a:off x="4795200" y="1691280"/>
            <a:ext cx="11545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Optimal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Algorithm vs Loss optimization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302" name="Picture 2" descr=""/>
          <p:cNvPicPr/>
          <p:nvPr/>
        </p:nvPicPr>
        <p:blipFill>
          <a:blip r:embed="rId1"/>
          <a:stretch/>
        </p:blipFill>
        <p:spPr>
          <a:xfrm>
            <a:off x="1004400" y="2663640"/>
            <a:ext cx="8083800" cy="3992760"/>
          </a:xfrm>
          <a:prstGeom prst="rect">
            <a:avLst/>
          </a:prstGeom>
          <a:ln>
            <a:noFill/>
          </a:ln>
        </p:spPr>
      </p:pic>
      <p:sp>
        <p:nvSpPr>
          <p:cNvPr id="303" name="CustomShape 2"/>
          <p:cNvSpPr/>
          <p:nvPr/>
        </p:nvSpPr>
        <p:spPr>
          <a:xfrm flipV="1">
            <a:off x="1609920" y="2249640"/>
            <a:ext cx="1258200" cy="102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3"/>
          <p:cNvSpPr/>
          <p:nvPr/>
        </p:nvSpPr>
        <p:spPr>
          <a:xfrm flipV="1">
            <a:off x="1751400" y="2340360"/>
            <a:ext cx="1180800" cy="133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4"/>
          <p:cNvSpPr/>
          <p:nvPr/>
        </p:nvSpPr>
        <p:spPr>
          <a:xfrm>
            <a:off x="2593440" y="1989360"/>
            <a:ext cx="38671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Optimal point with minimal Loss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Training with optimized parameter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307" name="Content Placeholder 3" descr=""/>
          <p:cNvPicPr/>
          <p:nvPr/>
        </p:nvPicPr>
        <p:blipFill>
          <a:blip r:embed="rId1"/>
          <a:stretch/>
        </p:blipFill>
        <p:spPr>
          <a:xfrm>
            <a:off x="1970640" y="1828800"/>
            <a:ext cx="8946720" cy="4347360"/>
          </a:xfrm>
          <a:prstGeom prst="rect">
            <a:avLst/>
          </a:prstGeom>
          <a:ln>
            <a:noFill/>
          </a:ln>
        </p:spPr>
      </p:pic>
      <p:sp>
        <p:nvSpPr>
          <p:cNvPr id="308" name="CustomShape 2"/>
          <p:cNvSpPr/>
          <p:nvPr/>
        </p:nvSpPr>
        <p:spPr>
          <a:xfrm flipV="1">
            <a:off x="6632640" y="3344760"/>
            <a:ext cx="833040" cy="15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5784480" y="2841840"/>
            <a:ext cx="4333680" cy="36108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Smoother curve with more accuracy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New Predictions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669600" y="2820600"/>
            <a:ext cx="2687760" cy="20566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Input data in proper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735000" y="360864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4"/>
          <p:cNvSpPr/>
          <p:nvPr/>
        </p:nvSpPr>
        <p:spPr>
          <a:xfrm>
            <a:off x="5188680" y="2820600"/>
            <a:ext cx="2161440" cy="1940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Trained Classifier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7727400" y="360864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6"/>
          <p:cNvSpPr/>
          <p:nvPr/>
        </p:nvSpPr>
        <p:spPr>
          <a:xfrm>
            <a:off x="9079200" y="2717280"/>
            <a:ext cx="2277720" cy="2314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Predicted / labeled output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>
            <a:off x="2707560" y="2149920"/>
            <a:ext cx="6292800" cy="354024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1195200" y="1159920"/>
            <a:ext cx="14583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WHY ?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1487520" y="720000"/>
            <a:ext cx="9311760" cy="5216760"/>
          </a:xfrm>
          <a:prstGeom prst="rect">
            <a:avLst/>
          </a:prstGeom>
          <a:ln>
            <a:noFill/>
          </a:ln>
        </p:spPr>
      </p:pic>
      <p:graphicFrame>
        <p:nvGraphicFramePr>
          <p:cNvPr id="317" name="Object 1"/>
          <p:cNvGraphicFramePr/>
          <p:nvPr/>
        </p:nvGraphicFramePr>
        <p:xfrm>
          <a:off x="3096000" y="2160"/>
          <a:ext cx="6118560" cy="107712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318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3096000" y="2160"/>
                    <a:ext cx="6118560" cy="1077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056760" y="545760"/>
            <a:ext cx="302508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APPLICATIONS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162880" y="3179880"/>
            <a:ext cx="655992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260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DETECTION OF MIMIC OF THE VOICE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LIE DETECTION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FILTERING SPAMMED AUDIO FILES ON SOCIAL MEDIAS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2f2f2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ETC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893880" y="2047320"/>
            <a:ext cx="61783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2f2f2"/>
                </a:solidFill>
                <a:latin typeface="Arial"/>
                <a:ea typeface="DejaVu Sans"/>
              </a:rPr>
              <a:t>One of the best application for this approach are as follows: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009680" y="2967480"/>
            <a:ext cx="416952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945600" y="2967480"/>
            <a:ext cx="429732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IN" sz="5400" spc="26" strike="noStrike">
                <a:solidFill>
                  <a:srgbClr val="fefefd"/>
                </a:solidFill>
                <a:latin typeface="Arial"/>
                <a:ea typeface="DejaVu Sans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88320" y="1917000"/>
            <a:ext cx="661068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2f2f2"/>
                </a:solidFill>
                <a:latin typeface="Times New Roman"/>
                <a:ea typeface="DejaVu Sans"/>
              </a:rPr>
              <a:t>STEPS INVOLVED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72" name="Group 2"/>
          <p:cNvGrpSpPr/>
          <p:nvPr/>
        </p:nvGrpSpPr>
        <p:grpSpPr>
          <a:xfrm>
            <a:off x="4740480" y="483840"/>
            <a:ext cx="6055200" cy="5626080"/>
            <a:chOff x="4740480" y="483840"/>
            <a:chExt cx="6055200" cy="5626080"/>
          </a:xfrm>
        </p:grpSpPr>
        <p:sp>
          <p:nvSpPr>
            <p:cNvPr id="173" name="CustomShape 3"/>
            <p:cNvSpPr/>
            <p:nvPr/>
          </p:nvSpPr>
          <p:spPr>
            <a:xfrm>
              <a:off x="6445800" y="519012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4" name="CustomShape 4"/>
            <p:cNvSpPr/>
            <p:nvPr/>
          </p:nvSpPr>
          <p:spPr>
            <a:xfrm>
              <a:off x="6239520" y="527400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5" name="CustomShape 5"/>
            <p:cNvSpPr/>
            <p:nvPr/>
          </p:nvSpPr>
          <p:spPr>
            <a:xfrm>
              <a:off x="6028560" y="534348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6" name="CustomShape 6"/>
            <p:cNvSpPr/>
            <p:nvPr/>
          </p:nvSpPr>
          <p:spPr>
            <a:xfrm>
              <a:off x="5814360" y="539712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7" name="CustomShape 7"/>
            <p:cNvSpPr/>
            <p:nvPr/>
          </p:nvSpPr>
          <p:spPr>
            <a:xfrm>
              <a:off x="7572600" y="437796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5400000"/>
            </a:gra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8" name="CustomShape 8"/>
            <p:cNvSpPr/>
            <p:nvPr/>
          </p:nvSpPr>
          <p:spPr>
            <a:xfrm>
              <a:off x="7409160" y="454356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79" name="CustomShape 9"/>
            <p:cNvSpPr/>
            <p:nvPr/>
          </p:nvSpPr>
          <p:spPr>
            <a:xfrm>
              <a:off x="8249040" y="337104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0" name="CustomShape 10"/>
            <p:cNvSpPr/>
            <p:nvPr/>
          </p:nvSpPr>
          <p:spPr>
            <a:xfrm>
              <a:off x="8612640" y="214452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1" name="CustomShape 11"/>
            <p:cNvSpPr/>
            <p:nvPr/>
          </p:nvSpPr>
          <p:spPr>
            <a:xfrm>
              <a:off x="8430840" y="69372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2" name="CustomShape 12"/>
            <p:cNvSpPr/>
            <p:nvPr/>
          </p:nvSpPr>
          <p:spPr>
            <a:xfrm>
              <a:off x="8566200" y="58896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5400000"/>
            </a:gra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3" name="CustomShape 13"/>
            <p:cNvSpPr/>
            <p:nvPr/>
          </p:nvSpPr>
          <p:spPr>
            <a:xfrm>
              <a:off x="8701920" y="48384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4" name="CustomShape 14"/>
            <p:cNvSpPr/>
            <p:nvPr/>
          </p:nvSpPr>
          <p:spPr>
            <a:xfrm>
              <a:off x="8838000" y="58896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5" name="CustomShape 15"/>
            <p:cNvSpPr/>
            <p:nvPr/>
          </p:nvSpPr>
          <p:spPr>
            <a:xfrm>
              <a:off x="8973360" y="69372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6" name="CustomShape 16"/>
            <p:cNvSpPr/>
            <p:nvPr/>
          </p:nvSpPr>
          <p:spPr>
            <a:xfrm>
              <a:off x="8701920" y="70560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7" name="CustomShape 17"/>
            <p:cNvSpPr/>
            <p:nvPr/>
          </p:nvSpPr>
          <p:spPr>
            <a:xfrm>
              <a:off x="8701920" y="927000"/>
              <a:ext cx="89280" cy="89280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5400000"/>
            </a:gra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/>
            <a:fillRef idx="0"/>
            <a:effectRef idx="2"/>
            <a:fontRef idx="minor"/>
          </p:style>
        </p:sp>
        <p:sp>
          <p:nvSpPr>
            <p:cNvPr id="188" name="CustomShape 18"/>
            <p:cNvSpPr/>
            <p:nvPr/>
          </p:nvSpPr>
          <p:spPr>
            <a:xfrm>
              <a:off x="5296680" y="5575680"/>
              <a:ext cx="2002320" cy="5342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2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2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2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Data Extraction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89" name="CustomShape 19"/>
            <p:cNvSpPr/>
            <p:nvPr/>
          </p:nvSpPr>
          <p:spPr>
            <a:xfrm>
              <a:off x="4740480" y="5048280"/>
              <a:ext cx="926640" cy="926280"/>
            </a:xfrm>
            <a:prstGeom prst="ellipse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90" name="CustomShape 20"/>
            <p:cNvSpPr/>
            <p:nvPr/>
          </p:nvSpPr>
          <p:spPr>
            <a:xfrm>
              <a:off x="7059600" y="4939560"/>
              <a:ext cx="2002320" cy="5342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3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3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3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Preprocessing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91" name="CustomShape 21"/>
            <p:cNvSpPr/>
            <p:nvPr/>
          </p:nvSpPr>
          <p:spPr>
            <a:xfrm>
              <a:off x="6503400" y="4412520"/>
              <a:ext cx="926640" cy="926280"/>
            </a:xfrm>
            <a:prstGeom prst="ellipse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92" name="CustomShape 22"/>
            <p:cNvSpPr/>
            <p:nvPr/>
          </p:nvSpPr>
          <p:spPr>
            <a:xfrm>
              <a:off x="8015760" y="4020840"/>
              <a:ext cx="2002320" cy="5342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4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4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Training/Testing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93" name="CustomShape 23"/>
            <p:cNvSpPr/>
            <p:nvPr/>
          </p:nvSpPr>
          <p:spPr>
            <a:xfrm>
              <a:off x="7459200" y="3493440"/>
              <a:ext cx="926640" cy="92628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94" name="CustomShape 24"/>
            <p:cNvSpPr/>
            <p:nvPr/>
          </p:nvSpPr>
          <p:spPr>
            <a:xfrm>
              <a:off x="8515080" y="2839320"/>
              <a:ext cx="2002320" cy="5342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5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5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5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162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Analyzing/Tuning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95" name="CustomShape 25"/>
            <p:cNvSpPr/>
            <p:nvPr/>
          </p:nvSpPr>
          <p:spPr>
            <a:xfrm>
              <a:off x="7958880" y="2312280"/>
              <a:ext cx="926640" cy="92628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96" name="CustomShape 26"/>
            <p:cNvSpPr/>
            <p:nvPr/>
          </p:nvSpPr>
          <p:spPr>
            <a:xfrm>
              <a:off x="8793360" y="1636920"/>
              <a:ext cx="2002320" cy="5342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6">
                    <a:hueOff val="0"/>
                    <a:satOff val="0"/>
                    <a:lumOff val="0"/>
                    <a:alphaOff val="0"/>
                    <a:shade val="51000"/>
                    <a:satMod val="130000"/>
                  </a:schemeClr>
                </a:gs>
                <a:gs pos="80000">
                  <a:schemeClr val="accent6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6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451080" rIns="57240" tIns="83520" bIns="8352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en-IN" sz="1500" spc="-1" strike="noStrike">
                  <a:solidFill>
                    <a:srgbClr val="ffffff"/>
                  </a:solidFill>
                  <a:latin typeface="Candara"/>
                  <a:ea typeface="DejaVu Sans"/>
                </a:rPr>
                <a:t>Result/Predictions</a:t>
              </a:r>
              <a:endParaRPr b="0" lang="en-IN" sz="1500" spc="-1" strike="noStrike">
                <a:latin typeface="Arial"/>
              </a:endParaRPr>
            </a:p>
          </p:txBody>
        </p:sp>
        <p:sp>
          <p:nvSpPr>
            <p:cNvPr id="197" name="CustomShape 27"/>
            <p:cNvSpPr/>
            <p:nvPr/>
          </p:nvSpPr>
          <p:spPr>
            <a:xfrm>
              <a:off x="8236800" y="1109880"/>
              <a:ext cx="926640" cy="92628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</p:grpSp>
      <p:grpSp>
        <p:nvGrpSpPr>
          <p:cNvPr id="198" name="Group 2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Data Extraction and Loading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308240" y="2912040"/>
            <a:ext cx="1712160" cy="15577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Audio Files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623840" y="2912040"/>
            <a:ext cx="2387520" cy="1670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Scipy Audio Tool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7192440" y="347148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5"/>
          <p:cNvSpPr/>
          <p:nvPr/>
        </p:nvSpPr>
        <p:spPr>
          <a:xfrm>
            <a:off x="3258000" y="350676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6"/>
          <p:cNvSpPr/>
          <p:nvPr/>
        </p:nvSpPr>
        <p:spPr>
          <a:xfrm>
            <a:off x="8525160" y="2912040"/>
            <a:ext cx="1695600" cy="14490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Numeric Dataset(Array)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1784160" y="2212200"/>
            <a:ext cx="138132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Loading:-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FFT Transformation (Why ?)</a:t>
            </a:r>
            <a:endParaRPr b="0" lang="en-IN" sz="4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07" name="Formula 2"/>
              <p:cNvSpPr txBox="1"/>
              <p:nvPr/>
            </p:nvSpPr>
            <p:spPr>
              <a:xfrm>
                <a:off x="1656000" y="2034360"/>
                <a:ext cx="751320" cy="411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r>
                          <m:t xml:space="preserve">𝑁</m:t>
                        </m:r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𝑛</m:t>
                            </m:r>
                          </m:sub>
                        </m:sSub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f>
                              <m:num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𝑖𝑛𝑘</m:t>
                                </m:r>
                              </m:num>
                              <m:den>
                                <m:r>
                                  <m:t xml:space="preserve">𝑁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8" name="Formula 3"/>
              <p:cNvSpPr txBox="1"/>
              <p:nvPr/>
            </p:nvSpPr>
            <p:spPr>
              <a:xfrm>
                <a:off x="3744000" y="1997280"/>
                <a:ext cx="948240" cy="520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2</m:t>
                            </m:r>
                            <m:r>
                              <m:t xml:space="preserve">𝑛</m:t>
                            </m:r>
                          </m:sub>
                        </m:sSub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f>
                              <m:num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2</m:t>
                                    </m:r>
                                    <m:r>
                                      <m:t xml:space="preserve">𝑛</m:t>
                                    </m:r>
                                  </m:e>
                                </m:d>
                                <m:r>
                                  <m:t xml:space="preserve">𝑘</m:t>
                                </m:r>
                              </m:num>
                              <m:den>
                                <m:r>
                                  <m:t xml:space="preserve">𝑁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9" name="Formula 4"/>
              <p:cNvSpPr txBox="1"/>
              <p:nvPr/>
            </p:nvSpPr>
            <p:spPr>
              <a:xfrm>
                <a:off x="5760000" y="1944000"/>
                <a:ext cx="1406880" cy="520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>
                          <m:e>
                            <m:r>
                              <m:t xml:space="preserve">𝑎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2</m:t>
                                </m:r>
                                <m:r>
                                  <m:t xml:space="preserve">𝑛</m:t>
                                </m:r>
                                <m:r>
                                  <m:t xml:space="preserve">+</m:t>
                                </m:r>
                                <m:r>
                                  <m:t xml:space="preserve">1</m:t>
                                </m:r>
                              </m:e>
                            </m:d>
                          </m:sub>
                        </m:sSub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2</m:t>
                                    </m:r>
                                    <m:r>
                                      <m:t xml:space="preserve">𝑛</m:t>
                                    </m:r>
                                    <m:r>
                                      <m:t xml:space="preserve">+</m:t>
                                    </m:r>
                                    <m:r>
                                      <m:t xml:space="preserve">1</m:t>
                                    </m:r>
                                  </m:e>
                                </m:d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 xml:space="preserve">𝑘</m:t>
                                    </m:r>
                                  </m:num>
                                  <m:den>
                                    <m:r>
                                      <m:t xml:space="preserve">𝑁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10" name="CustomShape 5"/>
          <p:cNvSpPr/>
          <p:nvPr/>
        </p:nvSpPr>
        <p:spPr>
          <a:xfrm>
            <a:off x="4963320" y="2117160"/>
            <a:ext cx="45576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2781720" y="3038400"/>
            <a:ext cx="311760" cy="34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2" name="Formula 7"/>
              <p:cNvSpPr txBox="1"/>
              <p:nvPr/>
            </p:nvSpPr>
            <p:spPr>
              <a:xfrm>
                <a:off x="3645720" y="2952000"/>
                <a:ext cx="959760" cy="520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Sup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𝑛</m:t>
                            </m:r>
                          </m:sub>
                          <m:sup>
                            <m:r>
                              <m:t xml:space="preserve">𝑒𝑣𝑒𝑛</m:t>
                            </m:r>
                          </m:sup>
                        </m:sSubSup>
                        <m:sSup>
                          <m:e>
                            <m:r>
                              <m:t xml:space="preserve">𝑒</m:t>
                            </m:r>
                          </m:e>
                          <m:sup>
                            <m:f>
                              <m:num>
                                <m:r>
                                  <m:t xml:space="preserve">−</m:t>
                                </m:r>
                                <m:r>
                                  <m:t xml:space="preserve">2</m:t>
                                </m:r>
                                <m:r>
                                  <m:t xml:space="preserve">𝜋</m:t>
                                </m:r>
                                <m:r>
                                  <m:t xml:space="preserve">𝑖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𝑛</m:t>
                                    </m:r>
                                  </m:e>
                                </m:d>
                                <m:r>
                                  <m:t xml:space="preserve">𝑘</m:t>
                                </m:r>
                              </m:num>
                              <m:den>
                                <m:f>
                                  <m:fPr>
                                    <m:type m:val="lin"/>
                                  </m:fPr>
                                  <m:num>
                                    <m:r>
                                      <m:t xml:space="preserve">𝑁</m:t>
                                    </m:r>
                                  </m:num>
                                  <m:den>
                                    <m:r>
                                      <m:t xml:space="preserve">2</m:t>
                                    </m:r>
                                  </m:den>
                                </m:f>
                              </m:den>
                            </m:f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13" name="CustomShape 8"/>
          <p:cNvSpPr/>
          <p:nvPr/>
        </p:nvSpPr>
        <p:spPr>
          <a:xfrm>
            <a:off x="4968720" y="3038400"/>
            <a:ext cx="428760" cy="415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IN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14" name="Formula 9"/>
              <p:cNvSpPr txBox="1"/>
              <p:nvPr/>
            </p:nvSpPr>
            <p:spPr>
              <a:xfrm>
                <a:off x="5665680" y="2880000"/>
                <a:ext cx="1315800" cy="520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𝑒</m:t>
                        </m:r>
                      </m:e>
                      <m:sup>
                        <m:r>
                          <m:t xml:space="preserve">−</m:t>
                        </m:r>
                        <m:r>
                          <m:t xml:space="preserve">2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 xml:space="preserve">𝜋</m:t>
                            </m:r>
                            <m:r>
                              <m:t xml:space="preserve">𝑖𝑘</m:t>
                            </m:r>
                          </m:num>
                          <m:den>
                            <m:r>
                              <m:t xml:space="preserve">𝑁</m:t>
                            </m:r>
                          </m:den>
                        </m:f>
                      </m:sup>
                    </m:sSup>
                    <m:nary>
                      <m:naryPr>
                        <m:chr m:val="∑"/>
                      </m:naryPr>
                      <m:sub>
                        <m:r>
                          <m:t xml:space="preserve">𝑛</m:t>
                        </m:r>
                        <m:r>
                          <m:t xml:space="preserve">=</m:t>
                        </m:r>
                        <m:r>
                          <m:t xml:space="preserve">0</m:t>
                        </m:r>
                      </m:sub>
                      <m:sup>
                        <m:f>
                          <m:num>
                            <m:r>
                              <m:t xml:space="preserve">𝑁</m:t>
                            </m:r>
                          </m:num>
                          <m:den>
                            <m:r>
                              <m:t xml:space="preserve">2</m:t>
                            </m:r>
                          </m:den>
                        </m:f>
                        <m:r>
                          <m:t xml:space="preserve">−</m:t>
                        </m:r>
                        <m:r>
                          <m:t xml:space="preserve">1</m:t>
                        </m:r>
                      </m:sup>
                      <m:e>
                        <m:sSubSup>
                          <m:e>
                            <m:r>
                              <m:t xml:space="preserve">𝑎</m:t>
                            </m:r>
                          </m:e>
                          <m:sub>
                            <m:r>
                              <m:t xml:space="preserve">𝑛</m:t>
                            </m:r>
                          </m:sub>
                          <m:sup>
                            <m:r>
                              <m:t xml:space="preserve">𝑜𝑑𝑑</m:t>
                            </m:r>
                          </m:sup>
                        </m:sSubSup>
                      </m:e>
                    </m:nary>
                    <m:sSup>
                      <m:e>
                        <m:r>
                          <m:t xml:space="preserve">𝑒</m:t>
                        </m:r>
                      </m:e>
                      <m:sup>
                        <m:f>
                          <m:num>
                            <m:r>
                              <m:t xml:space="preserve">−</m:t>
                            </m:r>
                            <m:r>
                              <m:t xml:space="preserve">2</m:t>
                            </m:r>
                            <m:r>
                              <m:t xml:space="preserve">𝜋</m:t>
                            </m:r>
                            <m:r>
                              <m:t xml:space="preserve">𝑖𝑛𝑘</m:t>
                            </m:r>
                          </m:num>
                          <m:den>
                            <m:f>
                              <m:fPr>
                                <m:type m:val="lin"/>
                              </m:fPr>
                              <m:num>
                                <m:r>
                                  <m:t xml:space="preserve">𝑁</m:t>
                                </m:r>
                              </m:num>
                              <m:den>
                                <m:r>
                                  <m:t xml:space="preserve">2</m:t>
                                </m:r>
                              </m:den>
                            </m:f>
                          </m:den>
                        </m:f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215" name="CustomShape 10"/>
          <p:cNvSpPr/>
          <p:nvPr/>
        </p:nvSpPr>
        <p:spPr>
          <a:xfrm>
            <a:off x="5783400" y="3272760"/>
            <a:ext cx="6876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1"/>
          <p:cNvSpPr/>
          <p:nvPr/>
        </p:nvSpPr>
        <p:spPr>
          <a:xfrm>
            <a:off x="2016000" y="2520000"/>
            <a:ext cx="177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2"/>
          <p:cNvSpPr/>
          <p:nvPr/>
        </p:nvSpPr>
        <p:spPr>
          <a:xfrm>
            <a:off x="841680" y="3829680"/>
            <a:ext cx="1888920" cy="34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13"/>
          <p:cNvSpPr/>
          <p:nvPr/>
        </p:nvSpPr>
        <p:spPr>
          <a:xfrm>
            <a:off x="240120" y="4130280"/>
            <a:ext cx="11948760" cy="22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26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large integer and polynomial multiplication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Efficient matrix-vector multiplication for Toeplitz, circulate and other structured matrices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Filtering algorithms (see overlap-add and overlap-save methods)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algorithms for discrete cosine or sine transforms (example, Fast DCT used for JPEG, MP3/MPEG encoding)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Chebyshev approximation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Fast discrete Hartley transform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Solving difference equations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Computation of isotopic distributions.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14"/>
          <p:cNvSpPr/>
          <p:nvPr/>
        </p:nvSpPr>
        <p:spPr>
          <a:xfrm flipV="1">
            <a:off x="2853720" y="2072160"/>
            <a:ext cx="456840" cy="444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Audio Data Transformation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21" name="Content Placeholder 4" descr=""/>
          <p:cNvPicPr/>
          <p:nvPr/>
        </p:nvPicPr>
        <p:blipFill>
          <a:blip r:embed="rId1"/>
          <a:stretch/>
        </p:blipFill>
        <p:spPr>
          <a:xfrm>
            <a:off x="838080" y="3394080"/>
            <a:ext cx="5177520" cy="2556360"/>
          </a:xfrm>
          <a:prstGeom prst="rect">
            <a:avLst/>
          </a:prstGeom>
          <a:ln>
            <a:noFill/>
          </a:ln>
        </p:spPr>
      </p:pic>
      <p:pic>
        <p:nvPicPr>
          <p:cNvPr id="222" name="Content Placeholder 5" descr=""/>
          <p:cNvPicPr/>
          <p:nvPr/>
        </p:nvPicPr>
        <p:blipFill>
          <a:blip r:embed="rId2"/>
          <a:stretch/>
        </p:blipFill>
        <p:spPr>
          <a:xfrm>
            <a:off x="6541920" y="3394080"/>
            <a:ext cx="5177520" cy="255636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5791680" y="443196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"/>
          <p:cNvSpPr/>
          <p:nvPr/>
        </p:nvSpPr>
        <p:spPr>
          <a:xfrm flipH="1" flipV="1">
            <a:off x="2623680" y="2636640"/>
            <a:ext cx="1103760" cy="116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4"/>
          <p:cNvSpPr/>
          <p:nvPr/>
        </p:nvSpPr>
        <p:spPr>
          <a:xfrm flipV="1">
            <a:off x="9285840" y="2636640"/>
            <a:ext cx="948960" cy="116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1369080" y="2475720"/>
            <a:ext cx="1387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Input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10139760" y="2228040"/>
            <a:ext cx="15904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Output Data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44920" y="39132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Features Extraction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39000" y="1691280"/>
            <a:ext cx="3859560" cy="4078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Transformed Audio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 flipV="1">
            <a:off x="4391640" y="2031120"/>
            <a:ext cx="1528560" cy="97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4"/>
          <p:cNvSpPr/>
          <p:nvPr/>
        </p:nvSpPr>
        <p:spPr>
          <a:xfrm flipV="1">
            <a:off x="4430160" y="2622960"/>
            <a:ext cx="1726560" cy="58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"/>
          <p:cNvSpPr/>
          <p:nvPr/>
        </p:nvSpPr>
        <p:spPr>
          <a:xfrm flipV="1">
            <a:off x="4502880" y="3395880"/>
            <a:ext cx="1893960" cy="9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6"/>
          <p:cNvSpPr/>
          <p:nvPr/>
        </p:nvSpPr>
        <p:spPr>
          <a:xfrm>
            <a:off x="4502880" y="3577680"/>
            <a:ext cx="1984320" cy="21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7"/>
          <p:cNvSpPr/>
          <p:nvPr/>
        </p:nvSpPr>
        <p:spPr>
          <a:xfrm>
            <a:off x="4391640" y="4339080"/>
            <a:ext cx="1630440" cy="132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8"/>
          <p:cNvSpPr/>
          <p:nvPr/>
        </p:nvSpPr>
        <p:spPr>
          <a:xfrm>
            <a:off x="4329000" y="4545360"/>
            <a:ext cx="1333800" cy="14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9"/>
          <p:cNvSpPr/>
          <p:nvPr/>
        </p:nvSpPr>
        <p:spPr>
          <a:xfrm flipV="1">
            <a:off x="4262760" y="1437120"/>
            <a:ext cx="1515600" cy="12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0"/>
          <p:cNvSpPr/>
          <p:nvPr/>
        </p:nvSpPr>
        <p:spPr>
          <a:xfrm>
            <a:off x="5733360" y="1237680"/>
            <a:ext cx="5814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IQR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>
            <a:off x="5864040" y="1791720"/>
            <a:ext cx="10065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Median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CustomShape 12"/>
          <p:cNvSpPr/>
          <p:nvPr/>
        </p:nvSpPr>
        <p:spPr>
          <a:xfrm>
            <a:off x="6020640" y="2435760"/>
            <a:ext cx="7977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Mode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13"/>
          <p:cNvSpPr/>
          <p:nvPr/>
        </p:nvSpPr>
        <p:spPr>
          <a:xfrm>
            <a:off x="6246720" y="3137400"/>
            <a:ext cx="20156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Mean frequency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CustomShape 14"/>
          <p:cNvSpPr/>
          <p:nvPr/>
        </p:nvSpPr>
        <p:spPr>
          <a:xfrm>
            <a:off x="6346080" y="3550680"/>
            <a:ext cx="10857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Kurtosis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CustomShape 15"/>
          <p:cNvSpPr/>
          <p:nvPr/>
        </p:nvSpPr>
        <p:spPr>
          <a:xfrm>
            <a:off x="6492240" y="3883320"/>
            <a:ext cx="94104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6"/>
          <p:cNvSpPr/>
          <p:nvPr/>
        </p:nvSpPr>
        <p:spPr>
          <a:xfrm>
            <a:off x="5914800" y="5483520"/>
            <a:ext cx="11484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Centroid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CustomShape 17"/>
          <p:cNvSpPr/>
          <p:nvPr/>
        </p:nvSpPr>
        <p:spPr>
          <a:xfrm>
            <a:off x="5603760" y="5787720"/>
            <a:ext cx="637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STD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CustomShape 18"/>
          <p:cNvSpPr/>
          <p:nvPr/>
        </p:nvSpPr>
        <p:spPr>
          <a:xfrm>
            <a:off x="5110200" y="6033960"/>
            <a:ext cx="6483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9"/>
          <p:cNvSpPr/>
          <p:nvPr/>
        </p:nvSpPr>
        <p:spPr>
          <a:xfrm flipV="1">
            <a:off x="4501080" y="3004560"/>
            <a:ext cx="2051640" cy="33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0"/>
          <p:cNvSpPr/>
          <p:nvPr/>
        </p:nvSpPr>
        <p:spPr>
          <a:xfrm>
            <a:off x="6414120" y="2813400"/>
            <a:ext cx="12963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Skewness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21"/>
          <p:cNvSpPr/>
          <p:nvPr/>
        </p:nvSpPr>
        <p:spPr>
          <a:xfrm>
            <a:off x="4457520" y="4150800"/>
            <a:ext cx="1641240" cy="11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2"/>
          <p:cNvSpPr/>
          <p:nvPr/>
        </p:nvSpPr>
        <p:spPr>
          <a:xfrm>
            <a:off x="5992200" y="5096160"/>
            <a:ext cx="9136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Sp.ent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" name="CustomShape 23"/>
          <p:cNvSpPr/>
          <p:nvPr/>
        </p:nvSpPr>
        <p:spPr>
          <a:xfrm>
            <a:off x="4473720" y="3978000"/>
            <a:ext cx="1822680" cy="81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4"/>
          <p:cNvSpPr/>
          <p:nvPr/>
        </p:nvSpPr>
        <p:spPr>
          <a:xfrm>
            <a:off x="6182280" y="4591080"/>
            <a:ext cx="6454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Q75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25"/>
          <p:cNvSpPr/>
          <p:nvPr/>
        </p:nvSpPr>
        <p:spPr>
          <a:xfrm>
            <a:off x="4502880" y="3732480"/>
            <a:ext cx="2012040" cy="70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9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6"/>
          <p:cNvSpPr/>
          <p:nvPr/>
        </p:nvSpPr>
        <p:spPr>
          <a:xfrm>
            <a:off x="6517800" y="4267080"/>
            <a:ext cx="6454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Q25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4" name="CustomShape 27"/>
          <p:cNvSpPr/>
          <p:nvPr/>
        </p:nvSpPr>
        <p:spPr>
          <a:xfrm>
            <a:off x="8506440" y="1237680"/>
            <a:ext cx="466200" cy="51616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a9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8"/>
          <p:cNvSpPr/>
          <p:nvPr/>
        </p:nvSpPr>
        <p:spPr>
          <a:xfrm>
            <a:off x="9259560" y="3636000"/>
            <a:ext cx="22503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Extracted Dataset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45280" y="365760"/>
            <a:ext cx="10511640" cy="13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Candara"/>
                <a:ea typeface="DejaVu Sans"/>
              </a:rPr>
              <a:t>Dataset Preprocessing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2859120" y="3915000"/>
            <a:ext cx="6190920" cy="177372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4477320" y="3322800"/>
            <a:ext cx="29541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Taking Care of Nonvalue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669960" y="5108400"/>
            <a:ext cx="19195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Label Encoding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9015840" y="5022720"/>
            <a:ext cx="30700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ndara"/>
                <a:ea typeface="DejaVu Sans"/>
              </a:rPr>
              <a:t>Feature Scaling(Min Max)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process chart with ascending picture accent (multicolor on gray, widescreen)</Template>
  <TotalTime>436</TotalTime>
  <Application>LibreOffice/6.1.3.2$Linux_X86_64 LibreOffice_project/10$Build-2</Application>
  <Words>288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2018-09-25T08:32:03Z</dcterms:created>
  <dc:creator/>
  <dc:description/>
  <dc:language>en-IN</dc:language>
  <cp:lastModifiedBy/>
  <dcterms:modified xsi:type="dcterms:W3CDTF">2019-01-16T19:58:42Z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4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  <property fmtid="{D5CDD505-2E9C-101B-9397-08002B2CF9AE}" pid="12" name="_TemplateID">
    <vt:lpwstr>TC028889169991</vt:lpwstr>
  </property>
</Properties>
</file>