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38.png" ContentType="image/png"/>
  <Override PartName="/ppt/media/image14.jpeg" ContentType="image/jpeg"/>
  <Override PartName="/ppt/media/image15.jpeg" ContentType="image/jpeg"/>
  <Override PartName="/ppt/media/image13.jpeg" ContentType="image/jpeg"/>
  <Override PartName="/ppt/media/image17.jpeg" ContentType="image/jpeg"/>
  <Override PartName="/ppt/media/image37.png" ContentType="image/png"/>
  <Override PartName="/ppt/media/image12.png" ContentType="image/png"/>
  <Override PartName="/ppt/media/image2.jpeg" ContentType="image/jpe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36.png" ContentType="image/png"/>
  <Override PartName="/ppt/media/image8.png" ContentType="image/png"/>
  <Override PartName="/ppt/media/image1.png" ContentType="image/png"/>
  <Override PartName="/ppt/media/image4.png" ContentType="image/png"/>
  <Override PartName="/ppt/media/image6.png" ContentType="image/png"/>
  <Override PartName="/ppt/media/image16.jpeg" ContentType="image/jpeg"/>
  <Override PartName="/ppt/media/media5.wav" ContentType="application/vnd.sun.star.media"/>
  <Override PartName="/ppt/media/media7.wav" ContentType="application/vnd.sun.star.media"/>
  <Override PartName="/ppt/media/image3.jpeg" ContentType="image/jpeg"/>
  <Override PartName="/ppt/media/media9.wav" ContentType="application/vnd.sun.star.media"/>
  <Override PartName="/ppt/media/media11.wav" ContentType="application/vnd.sun.star.media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4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4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4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4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video" Target="../media/media5.wav"/><Relationship Id="rId2" Type="http://schemas.microsoft.com/office/2007/relationships/media" Target="../media/media5.wav"/><Relationship Id="rId3" Type="http://schemas.openxmlformats.org/officeDocument/2006/relationships/image" Target="../media/image6.png"/><Relationship Id="rId4" Type="http://schemas.openxmlformats.org/officeDocument/2006/relationships/video" Target="../media/media7.wav"/><Relationship Id="rId5" Type="http://schemas.microsoft.com/office/2007/relationships/media" Target="../media/media7.wav"/><Relationship Id="rId6" Type="http://schemas.openxmlformats.org/officeDocument/2006/relationships/image" Target="../media/image8.png"/><Relationship Id="rId7" Type="http://schemas.openxmlformats.org/officeDocument/2006/relationships/video" Target="../media/media9.wav"/><Relationship Id="rId8" Type="http://schemas.microsoft.com/office/2007/relationships/media" Target="../media/media9.wav"/><Relationship Id="rId9" Type="http://schemas.openxmlformats.org/officeDocument/2006/relationships/image" Target="../media/image10.png"/><Relationship Id="rId10" Type="http://schemas.openxmlformats.org/officeDocument/2006/relationships/video" Target="../media/media11.wav"/><Relationship Id="rId11" Type="http://schemas.microsoft.com/office/2007/relationships/media" Target="../media/media11.wav"/><Relationship Id="rId12" Type="http://schemas.openxmlformats.org/officeDocument/2006/relationships/image" Target="../media/image12.png"/><Relationship Id="rId1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352520" y="792000"/>
            <a:ext cx="9303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2f2f2"/>
                </a:solidFill>
                <a:latin typeface="Times New Roman"/>
                <a:ea typeface="DejaVu Sans"/>
              </a:rPr>
              <a:t>NITTE MEENAKSHI INSTITUTE OF TECHNOLOGY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184000" y="3024000"/>
            <a:ext cx="1157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Presentation 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2338200" y="2198160"/>
            <a:ext cx="830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1170720" y="4608720"/>
            <a:ext cx="1133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Presenting by: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1152000" y="5035680"/>
            <a:ext cx="4905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SHANTAM VIJAYPUTRA, NMIT BANGALORE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1073160" y="6048000"/>
            <a:ext cx="5334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DR. NALINI N, PROFESSOR, NMIT BANGALORE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9" name="TextShape 7"/>
          <p:cNvSpPr txBox="1"/>
          <p:nvPr/>
        </p:nvSpPr>
        <p:spPr>
          <a:xfrm>
            <a:off x="1198440" y="5616000"/>
            <a:ext cx="2329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Under guidence of :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 rot="21550200">
            <a:off x="5264280" y="1595160"/>
            <a:ext cx="1584000" cy="1189440"/>
          </a:xfrm>
          <a:prstGeom prst="rect">
            <a:avLst/>
          </a:prstGeom>
          <a:ln>
            <a:noFill/>
          </a:ln>
        </p:spPr>
      </p:pic>
      <p:sp>
        <p:nvSpPr>
          <p:cNvPr id="161" name="TextShape 8"/>
          <p:cNvSpPr txBox="1"/>
          <p:nvPr/>
        </p:nvSpPr>
        <p:spPr>
          <a:xfrm>
            <a:off x="2131920" y="3417840"/>
            <a:ext cx="8308080" cy="54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3200" spc="-1" strike="noStrike">
                <a:solidFill>
                  <a:srgbClr val="f2f2f2"/>
                </a:solidFill>
                <a:latin typeface="Times New Roman"/>
                <a:ea typeface="DejaVu Sans"/>
              </a:rPr>
              <a:t>Gender Detection System using FFT with ANN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andara"/>
                <a:ea typeface="DejaVu Sans"/>
              </a:rPr>
              <a:t>Dataset Preprocessing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2859120" y="3915000"/>
            <a:ext cx="6193440" cy="177624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4477320" y="3322800"/>
            <a:ext cx="2956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Taking Care of Nonvalue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1064520" y="5022720"/>
            <a:ext cx="1922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Label Encoding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9015840" y="5022720"/>
            <a:ext cx="30726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Feature Scaling(Min Max)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andara"/>
                <a:ea typeface="DejaVu Sans"/>
              </a:rPr>
              <a:t>Training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46080" y="2227680"/>
            <a:ext cx="1214640" cy="483120"/>
          </a:xfrm>
          <a:prstGeom prst="left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3"/>
          <p:cNvSpPr/>
          <p:nvPr/>
        </p:nvSpPr>
        <p:spPr>
          <a:xfrm>
            <a:off x="821160" y="2227680"/>
            <a:ext cx="2385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Pre Processed 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6963120" y="2285640"/>
            <a:ext cx="16538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ANN Training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 rot="5400000">
            <a:off x="7442280" y="3495960"/>
            <a:ext cx="977040" cy="483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6"/>
          <p:cNvSpPr/>
          <p:nvPr/>
        </p:nvSpPr>
        <p:spPr>
          <a:xfrm>
            <a:off x="6305400" y="4821480"/>
            <a:ext cx="3732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Optimization/Parameter Tuning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5" name="CustomShape 7"/>
          <p:cNvSpPr/>
          <p:nvPr/>
        </p:nvSpPr>
        <p:spPr>
          <a:xfrm rot="10800000">
            <a:off x="6931440" y="5832360"/>
            <a:ext cx="977040" cy="483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8"/>
          <p:cNvSpPr/>
          <p:nvPr/>
        </p:nvSpPr>
        <p:spPr>
          <a:xfrm>
            <a:off x="2941200" y="4924800"/>
            <a:ext cx="1682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Final Training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ANN:- Artificial Neural Networks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88" name="Picture 2" descr=""/>
          <p:cNvPicPr/>
          <p:nvPr/>
        </p:nvPicPr>
        <p:blipFill>
          <a:blip r:embed="rId1"/>
          <a:stretch/>
        </p:blipFill>
        <p:spPr>
          <a:xfrm>
            <a:off x="2859120" y="2746440"/>
            <a:ext cx="5523480" cy="2854440"/>
          </a:xfrm>
          <a:prstGeom prst="rect">
            <a:avLst/>
          </a:prstGeom>
          <a:ln>
            <a:noFill/>
          </a:ln>
        </p:spPr>
      </p:pic>
      <p:sp>
        <p:nvSpPr>
          <p:cNvPr id="289" name="CustomShape 2"/>
          <p:cNvSpPr/>
          <p:nvPr/>
        </p:nvSpPr>
        <p:spPr>
          <a:xfrm>
            <a:off x="1524600" y="2356920"/>
            <a:ext cx="1643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Perceptron:-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Neural Networks:-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91" name="Picture 2" descr=""/>
          <p:cNvPicPr/>
          <p:nvPr/>
        </p:nvPicPr>
        <p:blipFill>
          <a:blip r:embed="rId1"/>
          <a:stretch/>
        </p:blipFill>
        <p:spPr>
          <a:xfrm>
            <a:off x="1790280" y="2066760"/>
            <a:ext cx="7519680" cy="388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2f2f2"/>
                </a:solidFill>
                <a:latin typeface="Arial"/>
                <a:ea typeface="DejaVu Sans"/>
              </a:rPr>
              <a:t>BENEFITS OF USING ANN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93" name="Picture 2" descr=""/>
          <p:cNvPicPr/>
          <p:nvPr/>
        </p:nvPicPr>
        <p:blipFill>
          <a:blip r:embed="rId1"/>
          <a:stretch/>
        </p:blipFill>
        <p:spPr>
          <a:xfrm>
            <a:off x="1652040" y="1514880"/>
            <a:ext cx="7232040" cy="488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Picture 4" descr=""/>
          <p:cNvPicPr/>
          <p:nvPr/>
        </p:nvPicPr>
        <p:blipFill>
          <a:blip r:embed="rId1"/>
          <a:stretch/>
        </p:blipFill>
        <p:spPr>
          <a:xfrm>
            <a:off x="1642320" y="447120"/>
            <a:ext cx="8906400" cy="596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4" descr=""/>
          <p:cNvPicPr/>
          <p:nvPr/>
        </p:nvPicPr>
        <p:blipFill>
          <a:blip r:embed="rId1"/>
          <a:stretch/>
        </p:blipFill>
        <p:spPr>
          <a:xfrm>
            <a:off x="1594800" y="90000"/>
            <a:ext cx="9001800" cy="667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Picture 3" descr=""/>
          <p:cNvPicPr/>
          <p:nvPr/>
        </p:nvPicPr>
        <p:blipFill>
          <a:blip r:embed="rId1"/>
          <a:stretch/>
        </p:blipFill>
        <p:spPr>
          <a:xfrm>
            <a:off x="1853280" y="300240"/>
            <a:ext cx="8375400" cy="616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Picture 3" descr=""/>
          <p:cNvPicPr/>
          <p:nvPr/>
        </p:nvPicPr>
        <p:blipFill>
          <a:blip r:embed="rId1"/>
          <a:stretch/>
        </p:blipFill>
        <p:spPr>
          <a:xfrm>
            <a:off x="1912320" y="313920"/>
            <a:ext cx="8366400" cy="627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icture 3" descr=""/>
          <p:cNvPicPr/>
          <p:nvPr/>
        </p:nvPicPr>
        <p:blipFill>
          <a:blip r:embed="rId1"/>
          <a:stretch/>
        </p:blipFill>
        <p:spPr>
          <a:xfrm>
            <a:off x="0" y="1800"/>
            <a:ext cx="12191400" cy="685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274680"/>
            <a:ext cx="10816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2f2f2"/>
                </a:solidFill>
                <a:latin typeface="Times New Roman"/>
                <a:ea typeface="DejaVu Sans"/>
              </a:rPr>
              <a:t>Gender Detection System using FFT with ANN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163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64" name="Picture 2" descr=""/>
          <p:cNvPicPr/>
          <p:nvPr/>
        </p:nvPicPr>
        <p:blipFill>
          <a:blip r:embed="rId1"/>
          <a:srcRect l="0" t="0" r="40397" b="0"/>
          <a:stretch/>
        </p:blipFill>
        <p:spPr>
          <a:xfrm>
            <a:off x="701640" y="2647800"/>
            <a:ext cx="3965400" cy="276984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4885920" y="3903120"/>
            <a:ext cx="977760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4"/>
          <p:cNvSpPr/>
          <p:nvPr/>
        </p:nvSpPr>
        <p:spPr>
          <a:xfrm>
            <a:off x="6085440" y="3961080"/>
            <a:ext cx="66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FFT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6750360" y="3903120"/>
            <a:ext cx="977760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8" name="Picture 4" descr=""/>
          <p:cNvPicPr/>
          <p:nvPr/>
        </p:nvPicPr>
        <p:blipFill>
          <a:blip r:embed="rId2"/>
          <a:srcRect l="59544" t="0" r="0" b="0"/>
          <a:stretch/>
        </p:blipFill>
        <p:spPr>
          <a:xfrm>
            <a:off x="8256960" y="2647800"/>
            <a:ext cx="3288240" cy="276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3" descr=""/>
          <p:cNvPicPr/>
          <p:nvPr/>
        </p:nvPicPr>
        <p:blipFill>
          <a:blip r:embed="rId1"/>
          <a:stretch/>
        </p:blipFill>
        <p:spPr>
          <a:xfrm>
            <a:off x="0" y="1800"/>
            <a:ext cx="12191400" cy="685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3" descr=""/>
          <p:cNvPicPr/>
          <p:nvPr/>
        </p:nvPicPr>
        <p:blipFill>
          <a:blip r:embed="rId1"/>
          <a:stretch/>
        </p:blipFill>
        <p:spPr>
          <a:xfrm>
            <a:off x="0" y="1800"/>
            <a:ext cx="12191400" cy="685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3" name="Picture 3" descr=""/>
          <p:cNvPicPr/>
          <p:nvPr/>
        </p:nvPicPr>
        <p:blipFill>
          <a:blip r:embed="rId1"/>
          <a:stretch/>
        </p:blipFill>
        <p:spPr>
          <a:xfrm>
            <a:off x="0" y="1800"/>
            <a:ext cx="12191400" cy="685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icture 3" descr=""/>
          <p:cNvPicPr/>
          <p:nvPr/>
        </p:nvPicPr>
        <p:blipFill>
          <a:blip r:embed="rId1"/>
          <a:stretch/>
        </p:blipFill>
        <p:spPr>
          <a:xfrm>
            <a:off x="0" y="1800"/>
            <a:ext cx="12191400" cy="685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Picture 3" descr=""/>
          <p:cNvPicPr/>
          <p:nvPr/>
        </p:nvPicPr>
        <p:blipFill>
          <a:blip r:embed="rId1"/>
          <a:stretch/>
        </p:blipFill>
        <p:spPr>
          <a:xfrm>
            <a:off x="0" y="1800"/>
            <a:ext cx="12191400" cy="685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andara"/>
                <a:ea typeface="DejaVu Sans"/>
              </a:rPr>
              <a:t>Training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881280" y="1906200"/>
            <a:ext cx="1918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Learning Curve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08" name="Picture 3" descr=""/>
          <p:cNvPicPr/>
          <p:nvPr/>
        </p:nvPicPr>
        <p:blipFill>
          <a:blip r:embed="rId1"/>
          <a:stretch/>
        </p:blipFill>
        <p:spPr>
          <a:xfrm>
            <a:off x="3024000" y="1584000"/>
            <a:ext cx="8614440" cy="438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andara"/>
                <a:ea typeface="DejaVu Sans"/>
              </a:rPr>
              <a:t>Parameter tuning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310" name="Picture 2" descr=""/>
          <p:cNvPicPr/>
          <p:nvPr/>
        </p:nvPicPr>
        <p:blipFill>
          <a:blip r:embed="rId1"/>
          <a:stretch/>
        </p:blipFill>
        <p:spPr>
          <a:xfrm>
            <a:off x="845280" y="1506600"/>
            <a:ext cx="7653600" cy="5087520"/>
          </a:xfrm>
          <a:prstGeom prst="rect">
            <a:avLst/>
          </a:prstGeom>
          <a:ln>
            <a:noFill/>
          </a:ln>
        </p:spPr>
      </p:pic>
      <p:sp>
        <p:nvSpPr>
          <p:cNvPr id="311" name="CustomShape 2"/>
          <p:cNvSpPr/>
          <p:nvPr/>
        </p:nvSpPr>
        <p:spPr>
          <a:xfrm>
            <a:off x="6853320" y="843840"/>
            <a:ext cx="32922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Optimizer algo vs accuracy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 flipV="1">
            <a:off x="6452280" y="2999160"/>
            <a:ext cx="2587320" cy="23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4"/>
          <p:cNvSpPr/>
          <p:nvPr/>
        </p:nvSpPr>
        <p:spPr>
          <a:xfrm>
            <a:off x="8889840" y="2816280"/>
            <a:ext cx="22618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Optimal algorithm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Accuracy optimization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315" name="Picture 2" descr=""/>
          <p:cNvPicPr/>
          <p:nvPr/>
        </p:nvPicPr>
        <p:blipFill>
          <a:blip r:embed="rId1"/>
          <a:stretch/>
        </p:blipFill>
        <p:spPr>
          <a:xfrm>
            <a:off x="1190880" y="2306880"/>
            <a:ext cx="8260920" cy="4081320"/>
          </a:xfrm>
          <a:prstGeom prst="rect">
            <a:avLst/>
          </a:prstGeom>
          <a:ln>
            <a:noFill/>
          </a:ln>
        </p:spPr>
      </p:pic>
      <p:sp>
        <p:nvSpPr>
          <p:cNvPr id="316" name="CustomShape 2"/>
          <p:cNvSpPr/>
          <p:nvPr/>
        </p:nvSpPr>
        <p:spPr>
          <a:xfrm flipV="1">
            <a:off x="3348360" y="2059200"/>
            <a:ext cx="1428120" cy="135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3"/>
          <p:cNvSpPr/>
          <p:nvPr/>
        </p:nvSpPr>
        <p:spPr>
          <a:xfrm flipV="1">
            <a:off x="4662000" y="2123640"/>
            <a:ext cx="204480" cy="131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4"/>
          <p:cNvSpPr/>
          <p:nvPr/>
        </p:nvSpPr>
        <p:spPr>
          <a:xfrm>
            <a:off x="4795200" y="1691280"/>
            <a:ext cx="1157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Optimal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Algorithm vs Loss optimization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320" name="Picture 2" descr=""/>
          <p:cNvPicPr/>
          <p:nvPr/>
        </p:nvPicPr>
        <p:blipFill>
          <a:blip r:embed="rId1"/>
          <a:stretch/>
        </p:blipFill>
        <p:spPr>
          <a:xfrm>
            <a:off x="1004400" y="2663640"/>
            <a:ext cx="8086320" cy="3995280"/>
          </a:xfrm>
          <a:prstGeom prst="rect">
            <a:avLst/>
          </a:prstGeom>
          <a:ln>
            <a:noFill/>
          </a:ln>
        </p:spPr>
      </p:pic>
      <p:sp>
        <p:nvSpPr>
          <p:cNvPr id="321" name="CustomShape 2"/>
          <p:cNvSpPr/>
          <p:nvPr/>
        </p:nvSpPr>
        <p:spPr>
          <a:xfrm flipV="1">
            <a:off x="1609920" y="2252520"/>
            <a:ext cx="1260720" cy="102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3"/>
          <p:cNvSpPr/>
          <p:nvPr/>
        </p:nvSpPr>
        <p:spPr>
          <a:xfrm flipV="1">
            <a:off x="1751400" y="2342520"/>
            <a:ext cx="1183320" cy="133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4"/>
          <p:cNvSpPr/>
          <p:nvPr/>
        </p:nvSpPr>
        <p:spPr>
          <a:xfrm>
            <a:off x="2593440" y="1989360"/>
            <a:ext cx="3869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Optimal point with minimal Loss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Training with optimized parameter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325" name="Content Placeholder 3" descr=""/>
          <p:cNvPicPr/>
          <p:nvPr/>
        </p:nvPicPr>
        <p:blipFill>
          <a:blip r:embed="rId1"/>
          <a:stretch/>
        </p:blipFill>
        <p:spPr>
          <a:xfrm>
            <a:off x="1970640" y="1828800"/>
            <a:ext cx="8949240" cy="4349880"/>
          </a:xfrm>
          <a:prstGeom prst="rect">
            <a:avLst/>
          </a:prstGeom>
          <a:ln>
            <a:noFill/>
          </a:ln>
        </p:spPr>
      </p:pic>
      <p:sp>
        <p:nvSpPr>
          <p:cNvPr id="326" name="CustomShape 2"/>
          <p:cNvSpPr/>
          <p:nvPr/>
        </p:nvSpPr>
        <p:spPr>
          <a:xfrm flipV="1">
            <a:off x="6632640" y="3346920"/>
            <a:ext cx="835560" cy="15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3"/>
          <p:cNvSpPr/>
          <p:nvPr/>
        </p:nvSpPr>
        <p:spPr>
          <a:xfrm>
            <a:off x="5784480" y="2841840"/>
            <a:ext cx="4336200" cy="3636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Smoother curve with more accuracy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2" descr=""/>
          <p:cNvPicPr/>
          <p:nvPr/>
        </p:nvPicPr>
        <p:blipFill>
          <a:blip r:embed="rId1"/>
          <a:stretch/>
        </p:blipFill>
        <p:spPr>
          <a:xfrm>
            <a:off x="2707560" y="2149920"/>
            <a:ext cx="6295320" cy="354276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1195200" y="1159920"/>
            <a:ext cx="14608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WHY ?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New Predictions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669600" y="2820600"/>
            <a:ext cx="2690280" cy="2059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Input data in proper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3735000" y="3608640"/>
            <a:ext cx="977040" cy="483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4"/>
          <p:cNvSpPr/>
          <p:nvPr/>
        </p:nvSpPr>
        <p:spPr>
          <a:xfrm>
            <a:off x="5188680" y="2820600"/>
            <a:ext cx="2163960" cy="1943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Trained Classifier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7727400" y="3608640"/>
            <a:ext cx="977040" cy="483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6"/>
          <p:cNvSpPr/>
          <p:nvPr/>
        </p:nvSpPr>
        <p:spPr>
          <a:xfrm>
            <a:off x="9079200" y="2717280"/>
            <a:ext cx="2280240" cy="23166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Predicted / labeled output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3056760" y="545760"/>
            <a:ext cx="30276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2f2f2"/>
                </a:solidFill>
                <a:latin typeface="Times New Roman"/>
                <a:ea typeface="DejaVu Sans"/>
              </a:rPr>
              <a:t>APPLICATIONS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2162880" y="3179880"/>
            <a:ext cx="65624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120">
              <a:lnSpc>
                <a:spcPct val="100000"/>
              </a:lnSpc>
              <a:buClr>
                <a:srgbClr val="f2f2f2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DETECTION OF MIMIC OF THE VOICE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2f2f2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LIE DETECTION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2f2f2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FILTERING SPAMMED AUDIO FILES ON SOCIAL MEDIAS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2f2f2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ETC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893880" y="2047320"/>
            <a:ext cx="6180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One of the best application for this approach are as follows: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009680" y="2967480"/>
            <a:ext cx="417204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5400" spc="-1" strike="noStrike">
                <a:solidFill>
                  <a:srgbClr val="000000"/>
                </a:solidFill>
                <a:latin typeface="Arial"/>
                <a:ea typeface="DejaVu Sans"/>
              </a:rPr>
              <a:t>THANK YOU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3945600" y="2967480"/>
            <a:ext cx="429984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5400" spc="46" strike="noStrike">
                <a:solidFill>
                  <a:srgbClr val="fefefd"/>
                </a:solidFill>
                <a:latin typeface="Arial"/>
                <a:ea typeface="DejaVu Sans"/>
              </a:rPr>
              <a:t>THANK YOU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424880" y="859680"/>
            <a:ext cx="39283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MOTIVATION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86960" y="2306520"/>
            <a:ext cx="27928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The cocktail problem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73" name="Picture 1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</p:blipFill>
        <p:spPr>
          <a:xfrm>
            <a:off x="1100880" y="3383640"/>
            <a:ext cx="608760" cy="608760"/>
          </a:xfrm>
          <a:prstGeom prst="rect">
            <a:avLst/>
          </a:prstGeom>
          <a:ln>
            <a:noFill/>
          </a:ln>
        </p:spPr>
      </p:pic>
      <p:pic>
        <p:nvPicPr>
          <p:cNvPr id="174" name="Picture 2" descr="">
            <a:hlinkClick r:id="" action="ppaction://media"/>
          </p:cNvPr>
          <p:cNvPicPr/>
          <p:nvPr>
            <a:videoFile r:link="rId4"/>
            <p:extLst>
              <p:ext uri="{DAA4B4D4-6D71-4841-9C94-3DE7FCFB9230}">
                <p14:media r:embed="rId5"/>
              </p:ext>
            </p:extLst>
          </p:nvPr>
        </p:nvPicPr>
        <p:blipFill>
          <a:blip r:embed="rId6"/>
        </p:blipFill>
        <p:spPr>
          <a:xfrm>
            <a:off x="3389400" y="3383640"/>
            <a:ext cx="608760" cy="608760"/>
          </a:xfrm>
          <a:prstGeom prst="rect">
            <a:avLst/>
          </a:prstGeom>
          <a:ln>
            <a:noFill/>
          </a:ln>
        </p:spPr>
      </p:pic>
      <p:pic>
        <p:nvPicPr>
          <p:cNvPr id="175" name="Picture 3" descr="">
            <a:hlinkClick r:id="" action="ppaction://media"/>
          </p:cNvPr>
          <p:cNvPicPr/>
          <p:nvPr>
            <a:videoFile r:link="rId7"/>
            <p:extLst>
              <p:ext uri="{DAA4B4D4-6D71-4841-9C94-3DE7FCFB9230}">
                <p14:media r:embed="rId8"/>
              </p:ext>
            </p:extLst>
          </p:nvPr>
        </p:nvPicPr>
        <p:blipFill>
          <a:blip r:embed="rId9"/>
        </p:blipFill>
        <p:spPr>
          <a:xfrm>
            <a:off x="5678280" y="3383640"/>
            <a:ext cx="608760" cy="608760"/>
          </a:xfrm>
          <a:prstGeom prst="rect">
            <a:avLst/>
          </a:prstGeom>
          <a:ln>
            <a:noFill/>
          </a:ln>
        </p:spPr>
      </p:pic>
      <p:pic>
        <p:nvPicPr>
          <p:cNvPr id="176" name="Picture 4" descr="">
            <a:hlinkClick r:id="" action="ppaction://media"/>
          </p:cNvPr>
          <p:cNvPicPr/>
          <p:nvPr>
            <a:videoFile r:link="rId10"/>
            <p:extLst>
              <p:ext uri="{DAA4B4D4-6D71-4841-9C94-3DE7FCFB9230}">
                <p14:media r:embed="rId11"/>
              </p:ext>
            </p:extLst>
          </p:nvPr>
        </p:nvPicPr>
        <p:blipFill>
          <a:blip r:embed="rId12"/>
        </p:blipFill>
        <p:spPr>
          <a:xfrm>
            <a:off x="7966800" y="3383640"/>
            <a:ext cx="608760" cy="608760"/>
          </a:xfrm>
          <a:prstGeom prst="rect">
            <a:avLst/>
          </a:prstGeom>
          <a:ln>
            <a:noFill/>
          </a:ln>
        </p:spPr>
      </p:pic>
      <p:sp>
        <p:nvSpPr>
          <p:cNvPr id="177" name="CustomShape 3"/>
          <p:cNvSpPr/>
          <p:nvPr/>
        </p:nvSpPr>
        <p:spPr>
          <a:xfrm>
            <a:off x="1405800" y="4217040"/>
            <a:ext cx="913680" cy="9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4"/>
          <p:cNvSpPr/>
          <p:nvPr/>
        </p:nvSpPr>
        <p:spPr>
          <a:xfrm flipH="1">
            <a:off x="2974320" y="4217040"/>
            <a:ext cx="613800" cy="77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5"/>
          <p:cNvSpPr/>
          <p:nvPr/>
        </p:nvSpPr>
        <p:spPr>
          <a:xfrm>
            <a:off x="5982840" y="4326480"/>
            <a:ext cx="913680" cy="9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6"/>
          <p:cNvSpPr/>
          <p:nvPr/>
        </p:nvSpPr>
        <p:spPr>
          <a:xfrm flipH="1">
            <a:off x="7560000" y="4217040"/>
            <a:ext cx="709920" cy="9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7"/>
          <p:cNvSpPr/>
          <p:nvPr/>
        </p:nvSpPr>
        <p:spPr>
          <a:xfrm>
            <a:off x="4394880" y="3383640"/>
            <a:ext cx="977760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8"/>
          <p:cNvSpPr/>
          <p:nvPr/>
        </p:nvSpPr>
        <p:spPr>
          <a:xfrm>
            <a:off x="1804680" y="5501880"/>
            <a:ext cx="1573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Sample audio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3" name="CustomShape 9"/>
          <p:cNvSpPr/>
          <p:nvPr/>
        </p:nvSpPr>
        <p:spPr>
          <a:xfrm>
            <a:off x="6413040" y="5650200"/>
            <a:ext cx="208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Transformed audio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9" restart="whenNotActive" nodeType="interactiveSeq" fill="hold">
                <p:childTnLst>
                  <p:par>
                    <p:cTn id="10" fill="hold"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13" dur="6875" fill="hold"/>
                                        <p:tgtEl>
                                          <p:spTgt spid="1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4" restart="whenNotActive" nodeType="interactiveSeq" fill="hold">
                <p:childTnLst>
                  <p:par>
                    <p:cTn id="15" fill="hold"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18" dur="6875" fill="hold"/>
                                        <p:tgtEl>
                                          <p:spTgt spid="1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9" restart="whenNotActive" nodeType="interactiveSeq" fill="hold">
                <p:childTnLst>
                  <p:par>
                    <p:cTn id="20" fill="hold"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23" dur="6875" fill="hold"/>
                                        <p:tgtEl>
                                          <p:spTgt spid="1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24" restart="whenNotActive" nodeType="interactiveSeq" fill="hold">
                <p:childTnLst>
                  <p:par>
                    <p:cTn id="25" fill="hold"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28" dur="6871" fill="hold"/>
                                        <p:tgtEl>
                                          <p:spTgt spid="1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8320" y="1917000"/>
            <a:ext cx="661320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2f2f2"/>
                </a:solidFill>
                <a:latin typeface="Times New Roman"/>
                <a:ea typeface="DejaVu Sans"/>
              </a:rPr>
              <a:t>STEPS INVOLVED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185" name="Group 2"/>
          <p:cNvGrpSpPr/>
          <p:nvPr/>
        </p:nvGrpSpPr>
        <p:grpSpPr>
          <a:xfrm>
            <a:off x="4740480" y="483840"/>
            <a:ext cx="6057720" cy="5628600"/>
            <a:chOff x="4740480" y="483840"/>
            <a:chExt cx="6057720" cy="5628600"/>
          </a:xfrm>
        </p:grpSpPr>
        <p:sp>
          <p:nvSpPr>
            <p:cNvPr id="186" name="CustomShape 3"/>
            <p:cNvSpPr/>
            <p:nvPr/>
          </p:nvSpPr>
          <p:spPr>
            <a:xfrm>
              <a:off x="6445800" y="5190120"/>
              <a:ext cx="91800" cy="9180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2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87" name="CustomShape 4"/>
            <p:cNvSpPr/>
            <p:nvPr/>
          </p:nvSpPr>
          <p:spPr>
            <a:xfrm>
              <a:off x="6239520" y="5274000"/>
              <a:ext cx="91800" cy="91800"/>
            </a:xfrm>
            <a:prstGeom prst="ellipse">
              <a:avLst/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88" name="CustomShape 5"/>
            <p:cNvSpPr/>
            <p:nvPr/>
          </p:nvSpPr>
          <p:spPr>
            <a:xfrm>
              <a:off x="6028560" y="5343480"/>
              <a:ext cx="91800" cy="91800"/>
            </a:xfrm>
            <a:prstGeom prst="ellipse">
              <a:avLst/>
            </a:prstGeom>
            <a:gradFill rotWithShape="0">
              <a:gsLst>
                <a:gs pos="0">
                  <a:schemeClr val="accent4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4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4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89" name="CustomShape 6"/>
            <p:cNvSpPr/>
            <p:nvPr/>
          </p:nvSpPr>
          <p:spPr>
            <a:xfrm>
              <a:off x="5814360" y="5397120"/>
              <a:ext cx="91800" cy="9180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5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5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90" name="CustomShape 7"/>
            <p:cNvSpPr/>
            <p:nvPr/>
          </p:nvSpPr>
          <p:spPr>
            <a:xfrm>
              <a:off x="7572600" y="4377960"/>
              <a:ext cx="91800" cy="91800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6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6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6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91" name="CustomShape 8"/>
            <p:cNvSpPr/>
            <p:nvPr/>
          </p:nvSpPr>
          <p:spPr>
            <a:xfrm>
              <a:off x="7409160" y="4543560"/>
              <a:ext cx="91800" cy="9180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2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92" name="CustomShape 9"/>
            <p:cNvSpPr/>
            <p:nvPr/>
          </p:nvSpPr>
          <p:spPr>
            <a:xfrm>
              <a:off x="8249040" y="3371040"/>
              <a:ext cx="91800" cy="91800"/>
            </a:xfrm>
            <a:prstGeom prst="ellipse">
              <a:avLst/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93" name="CustomShape 10"/>
            <p:cNvSpPr/>
            <p:nvPr/>
          </p:nvSpPr>
          <p:spPr>
            <a:xfrm>
              <a:off x="8612640" y="2144520"/>
              <a:ext cx="91800" cy="91800"/>
            </a:xfrm>
            <a:prstGeom prst="ellipse">
              <a:avLst/>
            </a:prstGeom>
            <a:gradFill rotWithShape="0">
              <a:gsLst>
                <a:gs pos="0">
                  <a:schemeClr val="accent4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4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4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94" name="CustomShape 11"/>
            <p:cNvSpPr/>
            <p:nvPr/>
          </p:nvSpPr>
          <p:spPr>
            <a:xfrm>
              <a:off x="8430840" y="693720"/>
              <a:ext cx="91800" cy="9180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5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5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95" name="CustomShape 12"/>
            <p:cNvSpPr/>
            <p:nvPr/>
          </p:nvSpPr>
          <p:spPr>
            <a:xfrm>
              <a:off x="8566200" y="588960"/>
              <a:ext cx="91800" cy="91800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6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6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6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96" name="CustomShape 13"/>
            <p:cNvSpPr/>
            <p:nvPr/>
          </p:nvSpPr>
          <p:spPr>
            <a:xfrm>
              <a:off x="8701920" y="483840"/>
              <a:ext cx="91800" cy="9180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2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97" name="CustomShape 14"/>
            <p:cNvSpPr/>
            <p:nvPr/>
          </p:nvSpPr>
          <p:spPr>
            <a:xfrm>
              <a:off x="8838000" y="588960"/>
              <a:ext cx="91800" cy="91800"/>
            </a:xfrm>
            <a:prstGeom prst="ellipse">
              <a:avLst/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98" name="CustomShape 15"/>
            <p:cNvSpPr/>
            <p:nvPr/>
          </p:nvSpPr>
          <p:spPr>
            <a:xfrm>
              <a:off x="8973360" y="693720"/>
              <a:ext cx="91800" cy="91800"/>
            </a:xfrm>
            <a:prstGeom prst="ellipse">
              <a:avLst/>
            </a:prstGeom>
            <a:gradFill rotWithShape="0">
              <a:gsLst>
                <a:gs pos="0">
                  <a:schemeClr val="accent4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4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4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99" name="CustomShape 16"/>
            <p:cNvSpPr/>
            <p:nvPr/>
          </p:nvSpPr>
          <p:spPr>
            <a:xfrm>
              <a:off x="8701920" y="705600"/>
              <a:ext cx="91800" cy="9180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5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5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200" name="CustomShape 17"/>
            <p:cNvSpPr/>
            <p:nvPr/>
          </p:nvSpPr>
          <p:spPr>
            <a:xfrm>
              <a:off x="8701920" y="927000"/>
              <a:ext cx="91800" cy="91800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6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6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6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201" name="CustomShape 18"/>
            <p:cNvSpPr/>
            <p:nvPr/>
          </p:nvSpPr>
          <p:spPr>
            <a:xfrm>
              <a:off x="5296680" y="5575680"/>
              <a:ext cx="2004840" cy="53676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2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451080" rIns="57240" tIns="83520" bIns="8352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en-IN" sz="1500" spc="-1" strike="noStrike">
                  <a:solidFill>
                    <a:srgbClr val="ffffff"/>
                  </a:solidFill>
                  <a:latin typeface="Candara"/>
                  <a:ea typeface="DejaVu Sans"/>
                </a:rPr>
                <a:t>Data Extraction</a:t>
              </a:r>
              <a:endParaRPr b="0" lang="en-IN" sz="1500" spc="-1" strike="noStrike">
                <a:latin typeface="Arial"/>
              </a:endParaRPr>
            </a:p>
          </p:txBody>
        </p:sp>
        <p:sp>
          <p:nvSpPr>
            <p:cNvPr id="202" name="CustomShape 19"/>
            <p:cNvSpPr/>
            <p:nvPr/>
          </p:nvSpPr>
          <p:spPr>
            <a:xfrm>
              <a:off x="4740480" y="5048280"/>
              <a:ext cx="929160" cy="928800"/>
            </a:xfrm>
            <a:prstGeom prst="ellipse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203" name="CustomShape 20"/>
            <p:cNvSpPr/>
            <p:nvPr/>
          </p:nvSpPr>
          <p:spPr>
            <a:xfrm>
              <a:off x="7059600" y="4939560"/>
              <a:ext cx="2004840" cy="53676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451080" rIns="57240" tIns="83520" bIns="8352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en-IN" sz="1500" spc="-1" strike="noStrike">
                  <a:solidFill>
                    <a:srgbClr val="ffffff"/>
                  </a:solidFill>
                  <a:latin typeface="Candara"/>
                  <a:ea typeface="DejaVu Sans"/>
                </a:rPr>
                <a:t>Preprocessing</a:t>
              </a:r>
              <a:endParaRPr b="0" lang="en-IN" sz="1500" spc="-1" strike="noStrike">
                <a:latin typeface="Arial"/>
              </a:endParaRPr>
            </a:p>
          </p:txBody>
        </p:sp>
        <p:sp>
          <p:nvSpPr>
            <p:cNvPr id="204" name="CustomShape 21"/>
            <p:cNvSpPr/>
            <p:nvPr/>
          </p:nvSpPr>
          <p:spPr>
            <a:xfrm>
              <a:off x="6503400" y="4412520"/>
              <a:ext cx="929160" cy="928800"/>
            </a:xfrm>
            <a:prstGeom prst="ellipse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205" name="CustomShape 22"/>
            <p:cNvSpPr/>
            <p:nvPr/>
          </p:nvSpPr>
          <p:spPr>
            <a:xfrm>
              <a:off x="8015760" y="4020840"/>
              <a:ext cx="2004840" cy="53676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4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4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4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451080" rIns="57240" tIns="83520" bIns="8352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en-IN" sz="1500" spc="-1" strike="noStrike">
                  <a:solidFill>
                    <a:srgbClr val="ffffff"/>
                  </a:solidFill>
                  <a:latin typeface="Candara"/>
                  <a:ea typeface="DejaVu Sans"/>
                </a:rPr>
                <a:t>Training/Testing</a:t>
              </a:r>
              <a:endParaRPr b="0" lang="en-IN" sz="1500" spc="-1" strike="noStrike">
                <a:latin typeface="Arial"/>
              </a:endParaRPr>
            </a:p>
          </p:txBody>
        </p:sp>
        <p:sp>
          <p:nvSpPr>
            <p:cNvPr id="206" name="CustomShape 23"/>
            <p:cNvSpPr/>
            <p:nvPr/>
          </p:nvSpPr>
          <p:spPr>
            <a:xfrm>
              <a:off x="7459200" y="3493440"/>
              <a:ext cx="929160" cy="92880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207" name="CustomShape 24"/>
            <p:cNvSpPr/>
            <p:nvPr/>
          </p:nvSpPr>
          <p:spPr>
            <a:xfrm>
              <a:off x="8515080" y="2839320"/>
              <a:ext cx="2004840" cy="53676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5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5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5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451080" rIns="57240" tIns="83520" bIns="8352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en-IN" sz="1500" spc="-1" strike="noStrike">
                  <a:solidFill>
                    <a:srgbClr val="ffffff"/>
                  </a:solidFill>
                  <a:latin typeface="Candara"/>
                  <a:ea typeface="DejaVu Sans"/>
                </a:rPr>
                <a:t>Analyzing/Tuning</a:t>
              </a:r>
              <a:endParaRPr b="0" lang="en-IN" sz="1500" spc="-1" strike="noStrike">
                <a:latin typeface="Arial"/>
              </a:endParaRPr>
            </a:p>
          </p:txBody>
        </p:sp>
        <p:sp>
          <p:nvSpPr>
            <p:cNvPr id="208" name="CustomShape 25"/>
            <p:cNvSpPr/>
            <p:nvPr/>
          </p:nvSpPr>
          <p:spPr>
            <a:xfrm>
              <a:off x="7958880" y="2312280"/>
              <a:ext cx="929160" cy="928800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209" name="CustomShape 26"/>
            <p:cNvSpPr/>
            <p:nvPr/>
          </p:nvSpPr>
          <p:spPr>
            <a:xfrm>
              <a:off x="8793360" y="1636920"/>
              <a:ext cx="2004840" cy="53676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6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6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6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451080" rIns="57240" tIns="83520" bIns="8352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en-IN" sz="1500" spc="-1" strike="noStrike">
                  <a:solidFill>
                    <a:srgbClr val="ffffff"/>
                  </a:solidFill>
                  <a:latin typeface="Candara"/>
                  <a:ea typeface="DejaVu Sans"/>
                </a:rPr>
                <a:t>Result/Predictions</a:t>
              </a:r>
              <a:endParaRPr b="0" lang="en-IN" sz="1500" spc="-1" strike="noStrike">
                <a:latin typeface="Arial"/>
              </a:endParaRPr>
            </a:p>
          </p:txBody>
        </p:sp>
        <p:sp>
          <p:nvSpPr>
            <p:cNvPr id="210" name="CustomShape 27"/>
            <p:cNvSpPr/>
            <p:nvPr/>
          </p:nvSpPr>
          <p:spPr>
            <a:xfrm>
              <a:off x="8236800" y="1109880"/>
              <a:ext cx="929160" cy="928800"/>
            </a:xfrm>
            <a:prstGeom prst="ellipse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</p:grpSp>
      <p:grpSp>
        <p:nvGrpSpPr>
          <p:cNvPr id="211" name="Group 2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Data Extraction and Loading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308240" y="2912040"/>
            <a:ext cx="1714680" cy="15602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Audio Files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623840" y="2912040"/>
            <a:ext cx="2390040" cy="1672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Scipy Audio Tool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7192440" y="3471480"/>
            <a:ext cx="977040" cy="483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5"/>
          <p:cNvSpPr/>
          <p:nvPr/>
        </p:nvSpPr>
        <p:spPr>
          <a:xfrm>
            <a:off x="3258000" y="3506760"/>
            <a:ext cx="977040" cy="483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6"/>
          <p:cNvSpPr/>
          <p:nvPr/>
        </p:nvSpPr>
        <p:spPr>
          <a:xfrm>
            <a:off x="8525160" y="2912040"/>
            <a:ext cx="1698120" cy="1451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Numeric Dataset(Array)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1784160" y="2212200"/>
            <a:ext cx="1383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Loading:-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FFT Transformation (Why ?)</a:t>
            </a:r>
            <a:endParaRPr b="0" lang="en-IN" sz="4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20" name="Formula 2"/>
              <p:cNvSpPr txBox="1"/>
              <p:nvPr/>
            </p:nvSpPr>
            <p:spPr>
              <a:xfrm>
                <a:off x="1296000" y="1889640"/>
                <a:ext cx="753840" cy="413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</m:naryPr>
                      <m:sub>
                        <m:r>
                          <m:t xml:space="preserve">𝑛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r>
                          <m:t xml:space="preserve">𝑁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sSub>
                          <m:e>
                            <m:r>
                              <m:t xml:space="preserve">𝑎</m:t>
                            </m:r>
                          </m:e>
                          <m:sub>
                            <m:r>
                              <m:t xml:space="preserve">𝑛</m:t>
                            </m:r>
                          </m:sub>
                        </m:sSub>
                        <m:sSup>
                          <m:e>
                            <m:r>
                              <m:t xml:space="preserve">𝑒</m:t>
                            </m:r>
                          </m:e>
                          <m:sup>
                            <m:f>
                              <m:num>
                                <m:r>
                                  <m:t xml:space="preserve">−</m:t>
                                </m:r>
                                <m:r>
                                  <m:t xml:space="preserve">2</m:t>
                                </m:r>
                                <m:r>
                                  <m:t xml:space="preserve">𝜋</m:t>
                                </m:r>
                                <m:r>
                                  <m:t xml:space="preserve">𝑖𝑛𝑘</m:t>
                                </m:r>
                              </m:num>
                              <m:den>
                                <m:r>
                                  <m:t xml:space="preserve">𝑁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221" name="CustomShape 3"/>
          <p:cNvSpPr/>
          <p:nvPr/>
        </p:nvSpPr>
        <p:spPr>
          <a:xfrm>
            <a:off x="1296000" y="1889640"/>
            <a:ext cx="753840" cy="413640"/>
          </a:xfrm>
          <a:prstGeom prst="rect">
            <a:avLst/>
          </a:prstGeom>
          <a:blipFill rotWithShape="0">
            <a:blip r:embed="rId1"/>
            <a:stretch>
              <a:fillRect l="0" t="0" r="-93449" b="-9700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22" name="Formula 4"/>
              <p:cNvSpPr txBox="1"/>
              <p:nvPr/>
            </p:nvSpPr>
            <p:spPr>
              <a:xfrm>
                <a:off x="3088440" y="1879560"/>
                <a:ext cx="95076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</m:naryPr>
                      <m:sub>
                        <m:r>
                          <m:t xml:space="preserve">𝑛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f>
                          <m:num>
                            <m:r>
                              <m:t xml:space="preserve">𝑁</m:t>
                            </m:r>
                          </m:num>
                          <m:den>
                            <m:r>
                              <m:t xml:space="preserve">2</m:t>
                            </m:r>
                          </m:den>
                        </m:f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sSub>
                          <m:e>
                            <m:r>
                              <m:t xml:space="preserve">𝑎</m:t>
                            </m:r>
                          </m:e>
                          <m:sub>
                            <m:r>
                              <m:t xml:space="preserve">2</m:t>
                            </m:r>
                            <m:r>
                              <m:t xml:space="preserve">𝑛</m:t>
                            </m:r>
                          </m:sub>
                        </m:sSub>
                        <m:sSup>
                          <m:e>
                            <m:r>
                              <m:t xml:space="preserve">𝑒</m:t>
                            </m:r>
                          </m:e>
                          <m:sup>
                            <m:f>
                              <m:num>
                                <m:r>
                                  <m:t xml:space="preserve">−</m:t>
                                </m:r>
                                <m:r>
                                  <m:t xml:space="preserve">2</m:t>
                                </m:r>
                                <m:r>
                                  <m:t xml:space="preserve">𝜋</m:t>
                                </m:r>
                                <m:r>
                                  <m:t xml:space="preserve">𝑖</m:t>
                                </m:r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2</m:t>
                                    </m:r>
                                    <m:r>
                                      <m:t xml:space="preserve">𝑛</m:t>
                                    </m:r>
                                  </m:e>
                                </m:d>
                                <m:r>
                                  <m:t xml:space="preserve">𝑘</m:t>
                                </m:r>
                              </m:num>
                              <m:den>
                                <m:r>
                                  <m:t xml:space="preserve">𝑁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223" name="CustomShape 5"/>
          <p:cNvSpPr/>
          <p:nvPr/>
        </p:nvSpPr>
        <p:spPr>
          <a:xfrm>
            <a:off x="3088440" y="1879560"/>
            <a:ext cx="950760" cy="522720"/>
          </a:xfrm>
          <a:prstGeom prst="rect">
            <a:avLst/>
          </a:prstGeom>
          <a:blipFill rotWithShape="0">
            <a:blip r:embed="rId2"/>
            <a:stretch>
              <a:fillRect l="0" t="0" r="-88429" b="-8366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24" name="Formula 6"/>
              <p:cNvSpPr txBox="1"/>
              <p:nvPr/>
            </p:nvSpPr>
            <p:spPr>
              <a:xfrm>
                <a:off x="5540400" y="1728360"/>
                <a:ext cx="140940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</m:naryPr>
                      <m:sub>
                        <m:r>
                          <m:t xml:space="preserve">𝑛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f>
                          <m:num>
                            <m:r>
                              <m:t xml:space="preserve">𝑁</m:t>
                            </m:r>
                          </m:num>
                          <m:den>
                            <m:r>
                              <m:t xml:space="preserve">2</m:t>
                            </m:r>
                          </m:den>
                        </m:f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sSub>
                          <m:e>
                            <m:r>
                              <m:t xml:space="preserve">𝑎</m:t>
                            </m:r>
                          </m:e>
                          <m:sub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2</m:t>
                                </m:r>
                                <m:r>
                                  <m:t xml:space="preserve">𝑛</m:t>
                                </m:r>
                                <m:r>
                                  <m:t xml:space="preserve">+</m:t>
                                </m:r>
                                <m:r>
                                  <m:t xml:space="preserve">1</m:t>
                                </m:r>
                              </m:e>
                            </m:d>
                          </m:sub>
                        </m:sSub>
                        <m:sSup>
                          <m:e>
                            <m:r>
                              <m:t xml:space="preserve">𝑒</m:t>
                            </m:r>
                          </m:e>
                          <m:sup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−</m:t>
                                </m:r>
                                <m:r>
                                  <m:t xml:space="preserve">2</m:t>
                                </m:r>
                                <m:r>
                                  <m:t xml:space="preserve">𝜋</m:t>
                                </m:r>
                                <m:r>
                                  <m:t xml:space="preserve">𝑖</m:t>
                                </m:r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2</m:t>
                                    </m:r>
                                    <m:r>
                                      <m:t xml:space="preserve">𝑛</m:t>
                                    </m:r>
                                    <m:r>
                                      <m:t xml:space="preserve">+</m:t>
                                    </m:r>
                                    <m:r>
                                      <m:t xml:space="preserve">1</m:t>
                                    </m:r>
                                  </m:e>
                                </m:d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 xml:space="preserve">𝑘</m:t>
                                    </m:r>
                                  </m:num>
                                  <m:den>
                                    <m:r>
                                      <m:t xml:space="preserve">𝑁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225" name="CustomShape 7"/>
          <p:cNvSpPr/>
          <p:nvPr/>
        </p:nvSpPr>
        <p:spPr>
          <a:xfrm>
            <a:off x="5540400" y="1728360"/>
            <a:ext cx="1409400" cy="522720"/>
          </a:xfrm>
          <a:prstGeom prst="rect">
            <a:avLst/>
          </a:prstGeom>
          <a:blipFill rotWithShape="0">
            <a:blip r:embed="rId3"/>
            <a:stretch>
              <a:fillRect l="0" t="0" r="-92621" b="-8366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6" name="CustomShape 8"/>
          <p:cNvSpPr/>
          <p:nvPr/>
        </p:nvSpPr>
        <p:spPr>
          <a:xfrm>
            <a:off x="2763000" y="2226240"/>
            <a:ext cx="378360" cy="3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7" name="CustomShape 9"/>
          <p:cNvSpPr/>
          <p:nvPr/>
        </p:nvSpPr>
        <p:spPr>
          <a:xfrm>
            <a:off x="4963320" y="2117160"/>
            <a:ext cx="458280" cy="48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8" name="CustomShape 10"/>
          <p:cNvSpPr/>
          <p:nvPr/>
        </p:nvSpPr>
        <p:spPr>
          <a:xfrm>
            <a:off x="2370600" y="3220200"/>
            <a:ext cx="314280" cy="3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IN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29" name="Formula 11"/>
              <p:cNvSpPr txBox="1"/>
              <p:nvPr/>
            </p:nvSpPr>
            <p:spPr>
              <a:xfrm>
                <a:off x="2854080" y="2954520"/>
                <a:ext cx="96228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</m:naryPr>
                      <m:sub>
                        <m:r>
                          <m:t xml:space="preserve">𝑛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f>
                          <m:num>
                            <m:r>
                              <m:t xml:space="preserve">𝑁</m:t>
                            </m:r>
                          </m:num>
                          <m:den>
                            <m:r>
                              <m:t xml:space="preserve">2</m:t>
                            </m:r>
                          </m:den>
                        </m:f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sSubSup>
                          <m:e>
                            <m:r>
                              <m:t xml:space="preserve">𝑎</m:t>
                            </m:r>
                          </m:e>
                          <m:sub>
                            <m:r>
                              <m:t xml:space="preserve">𝑛</m:t>
                            </m:r>
                          </m:sub>
                          <m:sup>
                            <m:r>
                              <m:t xml:space="preserve">𝑒𝑣𝑒𝑛</m:t>
                            </m:r>
                          </m:sup>
                        </m:sSubSup>
                        <m:sSup>
                          <m:e>
                            <m:r>
                              <m:t xml:space="preserve">𝑒</m:t>
                            </m:r>
                          </m:e>
                          <m:sup>
                            <m:f>
                              <m:num>
                                <m:r>
                                  <m:t xml:space="preserve">−</m:t>
                                </m:r>
                                <m:r>
                                  <m:t xml:space="preserve">2</m:t>
                                </m:r>
                                <m:r>
                                  <m:t xml:space="preserve">𝜋</m:t>
                                </m:r>
                                <m:r>
                                  <m:t xml:space="preserve">𝑖</m:t>
                                </m:r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𝑛</m:t>
                                    </m:r>
                                  </m:e>
                                </m:d>
                                <m:r>
                                  <m:t xml:space="preserve">𝑘</m:t>
                                </m:r>
                              </m:num>
                              <m:den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 xml:space="preserve">𝑁</m:t>
                                    </m:r>
                                  </m:num>
                                  <m:den>
                                    <m:r>
                                      <m:t xml:space="preserve">2</m:t>
                                    </m:r>
                                  </m:den>
                                </m:f>
                              </m:den>
                            </m:f>
                          </m:sup>
                        </m:sSup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230" name="CustomShape 12"/>
          <p:cNvSpPr/>
          <p:nvPr/>
        </p:nvSpPr>
        <p:spPr>
          <a:xfrm>
            <a:off x="2854080" y="2954520"/>
            <a:ext cx="962280" cy="522720"/>
          </a:xfrm>
          <a:prstGeom prst="rect">
            <a:avLst/>
          </a:prstGeom>
          <a:blipFill rotWithShape="0">
            <a:blip r:embed="rId4"/>
            <a:stretch>
              <a:fillRect l="0" t="0" r="-96170" b="-82505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1" name="CustomShape 13"/>
          <p:cNvSpPr/>
          <p:nvPr/>
        </p:nvSpPr>
        <p:spPr>
          <a:xfrm>
            <a:off x="4963320" y="3295800"/>
            <a:ext cx="431280" cy="41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IN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32" name="Formula 14"/>
              <p:cNvSpPr txBox="1"/>
              <p:nvPr/>
            </p:nvSpPr>
            <p:spPr>
              <a:xfrm>
                <a:off x="5631480" y="2826000"/>
                <a:ext cx="131832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𝑒</m:t>
                        </m:r>
                      </m:e>
                      <m:sup>
                        <m:r>
                          <m:t xml:space="preserve">−</m:t>
                        </m:r>
                        <m:r>
                          <m:t xml:space="preserve">2</m:t>
                        </m:r>
                        <m:f>
                          <m:fPr>
                            <m:type m:val="lin"/>
                          </m:fPr>
                          <m:num>
                            <m:r>
                              <m:t xml:space="preserve">𝜋</m:t>
                            </m:r>
                            <m:r>
                              <m:t xml:space="preserve">𝑖𝑘</m:t>
                            </m:r>
                          </m:num>
                          <m:den>
                            <m:r>
                              <m:t xml:space="preserve">𝑁</m:t>
                            </m:r>
                          </m:den>
                        </m:f>
                      </m:sup>
                    </m:sSup>
                    <m:nary>
                      <m:naryPr>
                        <m:chr m:val="∑"/>
                      </m:naryPr>
                      <m:sub>
                        <m:r>
                          <m:t xml:space="preserve">𝑛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f>
                          <m:num>
                            <m:r>
                              <m:t xml:space="preserve">𝑁</m:t>
                            </m:r>
                          </m:num>
                          <m:den>
                            <m:r>
                              <m:t xml:space="preserve">2</m:t>
                            </m:r>
                          </m:den>
                        </m:f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sSubSup>
                          <m:e>
                            <m:r>
                              <m:t xml:space="preserve">𝑎</m:t>
                            </m:r>
                          </m:e>
                          <m:sub>
                            <m:r>
                              <m:t xml:space="preserve">𝑛</m:t>
                            </m:r>
                          </m:sub>
                          <m:sup>
                            <m:r>
                              <m:t xml:space="preserve">𝑜𝑑𝑑</m:t>
                            </m:r>
                          </m:sup>
                        </m:sSubSup>
                      </m:e>
                    </m:nary>
                    <m:sSup>
                      <m:e>
                        <m:r>
                          <m:t xml:space="preserve">𝑒</m:t>
                        </m:r>
                      </m:e>
                      <m:sup>
                        <m:f>
                          <m:num>
                            <m:r>
                              <m:t xml:space="preserve">−</m:t>
                            </m:r>
                            <m:r>
                              <m:t xml:space="preserve">2</m:t>
                            </m:r>
                            <m:r>
                              <m:t xml:space="preserve">𝜋</m:t>
                            </m:r>
                            <m:r>
                              <m:t xml:space="preserve">𝑖𝑛𝑘</m:t>
                            </m:r>
                          </m:num>
                          <m:den>
                            <m:f>
                              <m:fPr>
                                <m:type m:val="lin"/>
                              </m:fPr>
                              <m:num>
                                <m:r>
                                  <m:t xml:space="preserve">𝑁</m:t>
                                </m:r>
                              </m:num>
                              <m:den>
                                <m:r>
                                  <m:t xml:space="preserve">2</m:t>
                                </m:r>
                              </m:den>
                            </m:f>
                          </m:den>
                        </m:f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233" name="CustomShape 15"/>
          <p:cNvSpPr/>
          <p:nvPr/>
        </p:nvSpPr>
        <p:spPr>
          <a:xfrm>
            <a:off x="5631480" y="2826000"/>
            <a:ext cx="1318320" cy="522720"/>
          </a:xfrm>
          <a:prstGeom prst="rect">
            <a:avLst/>
          </a:prstGeom>
          <a:blipFill rotWithShape="0">
            <a:blip r:embed="rId5"/>
            <a:stretch>
              <a:fillRect l="0" t="0" r="-96281" b="-8465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4" name="CustomShape 16"/>
          <p:cNvSpPr/>
          <p:nvPr/>
        </p:nvSpPr>
        <p:spPr>
          <a:xfrm>
            <a:off x="5783400" y="3272760"/>
            <a:ext cx="71280" cy="16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7"/>
          <p:cNvSpPr/>
          <p:nvPr/>
        </p:nvSpPr>
        <p:spPr>
          <a:xfrm>
            <a:off x="2016000" y="252000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8"/>
          <p:cNvSpPr/>
          <p:nvPr/>
        </p:nvSpPr>
        <p:spPr>
          <a:xfrm>
            <a:off x="841680" y="3829680"/>
            <a:ext cx="1891440" cy="3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7" name="CustomShape 19"/>
          <p:cNvSpPr/>
          <p:nvPr/>
        </p:nvSpPr>
        <p:spPr>
          <a:xfrm>
            <a:off x="240120" y="4130280"/>
            <a:ext cx="11951280" cy="22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Fast large integer and polynomial multiplication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Efficient matrix-vector multiplication for Toeplitz, circulate and other structured matrices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Filtering algorithms (see overlap-add and overlap-save methods)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Fast algorithms for discrete cosine or sine transforms (example, Fast DCT used for JPEG, MP3/MPEG encoding)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Fast Chebyshev approximation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Fast discrete Hartley transform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Solving difference equations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Computation of isotopic distributions.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andara"/>
                <a:ea typeface="DejaVu Sans"/>
              </a:rPr>
              <a:t>Audio Data Transformation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39" name="Content Placeholder 4" descr=""/>
          <p:cNvPicPr/>
          <p:nvPr/>
        </p:nvPicPr>
        <p:blipFill>
          <a:blip r:embed="rId1"/>
          <a:stretch/>
        </p:blipFill>
        <p:spPr>
          <a:xfrm>
            <a:off x="838080" y="3394080"/>
            <a:ext cx="5180040" cy="2558880"/>
          </a:xfrm>
          <a:prstGeom prst="rect">
            <a:avLst/>
          </a:prstGeom>
          <a:ln>
            <a:noFill/>
          </a:ln>
        </p:spPr>
      </p:pic>
      <p:pic>
        <p:nvPicPr>
          <p:cNvPr id="240" name="Content Placeholder 5" descr=""/>
          <p:cNvPicPr/>
          <p:nvPr/>
        </p:nvPicPr>
        <p:blipFill>
          <a:blip r:embed="rId2"/>
          <a:stretch/>
        </p:blipFill>
        <p:spPr>
          <a:xfrm>
            <a:off x="6541920" y="3394080"/>
            <a:ext cx="5180040" cy="2558880"/>
          </a:xfrm>
          <a:prstGeom prst="rect">
            <a:avLst/>
          </a:prstGeom>
          <a:ln>
            <a:noFill/>
          </a:ln>
        </p:spPr>
      </p:pic>
      <p:sp>
        <p:nvSpPr>
          <p:cNvPr id="241" name="CustomShape 2"/>
          <p:cNvSpPr/>
          <p:nvPr/>
        </p:nvSpPr>
        <p:spPr>
          <a:xfrm>
            <a:off x="5791680" y="4431960"/>
            <a:ext cx="977040" cy="483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"/>
          <p:cNvSpPr/>
          <p:nvPr/>
        </p:nvSpPr>
        <p:spPr>
          <a:xfrm flipH="1" flipV="1">
            <a:off x="2625840" y="2638800"/>
            <a:ext cx="1106280" cy="117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4"/>
          <p:cNvSpPr/>
          <p:nvPr/>
        </p:nvSpPr>
        <p:spPr>
          <a:xfrm flipV="1">
            <a:off x="9285840" y="2638800"/>
            <a:ext cx="951480" cy="117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5"/>
          <p:cNvSpPr/>
          <p:nvPr/>
        </p:nvSpPr>
        <p:spPr>
          <a:xfrm>
            <a:off x="1369080" y="2475720"/>
            <a:ext cx="1390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Input 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10139760" y="2228040"/>
            <a:ext cx="1593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Output Data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844920" y="39132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andara"/>
                <a:ea typeface="DejaVu Sans"/>
              </a:rPr>
              <a:t>Features Extraction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639000" y="1691280"/>
            <a:ext cx="3862080" cy="40813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Transformed Audio 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 flipV="1">
            <a:off x="4391640" y="2033280"/>
            <a:ext cx="1531080" cy="97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4"/>
          <p:cNvSpPr/>
          <p:nvPr/>
        </p:nvSpPr>
        <p:spPr>
          <a:xfrm flipV="1">
            <a:off x="4430160" y="2625840"/>
            <a:ext cx="1729080" cy="59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5"/>
          <p:cNvSpPr/>
          <p:nvPr/>
        </p:nvSpPr>
        <p:spPr>
          <a:xfrm flipV="1">
            <a:off x="4502880" y="3398760"/>
            <a:ext cx="1896480" cy="10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6"/>
          <p:cNvSpPr/>
          <p:nvPr/>
        </p:nvSpPr>
        <p:spPr>
          <a:xfrm>
            <a:off x="4502880" y="3577680"/>
            <a:ext cx="198684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7"/>
          <p:cNvSpPr/>
          <p:nvPr/>
        </p:nvSpPr>
        <p:spPr>
          <a:xfrm>
            <a:off x="4391640" y="4339080"/>
            <a:ext cx="1632960" cy="132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8"/>
          <p:cNvSpPr/>
          <p:nvPr/>
        </p:nvSpPr>
        <p:spPr>
          <a:xfrm>
            <a:off x="4329000" y="4545360"/>
            <a:ext cx="1336320" cy="140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9"/>
          <p:cNvSpPr/>
          <p:nvPr/>
        </p:nvSpPr>
        <p:spPr>
          <a:xfrm flipV="1">
            <a:off x="4262760" y="1439280"/>
            <a:ext cx="1518120" cy="12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10"/>
          <p:cNvSpPr/>
          <p:nvPr/>
        </p:nvSpPr>
        <p:spPr>
          <a:xfrm>
            <a:off x="5733360" y="1237680"/>
            <a:ext cx="583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IQR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6" name="CustomShape 11"/>
          <p:cNvSpPr/>
          <p:nvPr/>
        </p:nvSpPr>
        <p:spPr>
          <a:xfrm>
            <a:off x="5864040" y="1791720"/>
            <a:ext cx="1009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Median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7" name="CustomShape 12"/>
          <p:cNvSpPr/>
          <p:nvPr/>
        </p:nvSpPr>
        <p:spPr>
          <a:xfrm>
            <a:off x="6020640" y="2435760"/>
            <a:ext cx="800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Mode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8" name="CustomShape 13"/>
          <p:cNvSpPr/>
          <p:nvPr/>
        </p:nvSpPr>
        <p:spPr>
          <a:xfrm>
            <a:off x="6246720" y="3137400"/>
            <a:ext cx="2018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Mean frequency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9" name="CustomShape 14"/>
          <p:cNvSpPr/>
          <p:nvPr/>
        </p:nvSpPr>
        <p:spPr>
          <a:xfrm>
            <a:off x="6346080" y="3550680"/>
            <a:ext cx="1088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Kurtosis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0" name="CustomShape 15"/>
          <p:cNvSpPr/>
          <p:nvPr/>
        </p:nvSpPr>
        <p:spPr>
          <a:xfrm>
            <a:off x="6492240" y="3883320"/>
            <a:ext cx="9435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6"/>
          <p:cNvSpPr/>
          <p:nvPr/>
        </p:nvSpPr>
        <p:spPr>
          <a:xfrm>
            <a:off x="5914800" y="5483520"/>
            <a:ext cx="1150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Centroid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2" name="CustomShape 17"/>
          <p:cNvSpPr/>
          <p:nvPr/>
        </p:nvSpPr>
        <p:spPr>
          <a:xfrm>
            <a:off x="5603760" y="5787720"/>
            <a:ext cx="640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STD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3" name="CustomShape 18"/>
          <p:cNvSpPr/>
          <p:nvPr/>
        </p:nvSpPr>
        <p:spPr>
          <a:xfrm>
            <a:off x="5110200" y="6033960"/>
            <a:ext cx="6508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9"/>
          <p:cNvSpPr/>
          <p:nvPr/>
        </p:nvSpPr>
        <p:spPr>
          <a:xfrm flipV="1">
            <a:off x="4501080" y="3006720"/>
            <a:ext cx="2054160" cy="33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0"/>
          <p:cNvSpPr/>
          <p:nvPr/>
        </p:nvSpPr>
        <p:spPr>
          <a:xfrm>
            <a:off x="6414120" y="2813400"/>
            <a:ext cx="12988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Skewness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6" name="CustomShape 21"/>
          <p:cNvSpPr/>
          <p:nvPr/>
        </p:nvSpPr>
        <p:spPr>
          <a:xfrm>
            <a:off x="4457520" y="4150800"/>
            <a:ext cx="1643760" cy="112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22"/>
          <p:cNvSpPr/>
          <p:nvPr/>
        </p:nvSpPr>
        <p:spPr>
          <a:xfrm>
            <a:off x="5992200" y="5096160"/>
            <a:ext cx="9162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Sp.ent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8" name="CustomShape 23"/>
          <p:cNvSpPr/>
          <p:nvPr/>
        </p:nvSpPr>
        <p:spPr>
          <a:xfrm>
            <a:off x="4473720" y="3978000"/>
            <a:ext cx="1825200" cy="81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24"/>
          <p:cNvSpPr/>
          <p:nvPr/>
        </p:nvSpPr>
        <p:spPr>
          <a:xfrm>
            <a:off x="6182280" y="4591080"/>
            <a:ext cx="648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Q75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0" name="CustomShape 25"/>
          <p:cNvSpPr/>
          <p:nvPr/>
        </p:nvSpPr>
        <p:spPr>
          <a:xfrm>
            <a:off x="4502880" y="3732480"/>
            <a:ext cx="201456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6"/>
          <p:cNvSpPr/>
          <p:nvPr/>
        </p:nvSpPr>
        <p:spPr>
          <a:xfrm>
            <a:off x="6517800" y="4267080"/>
            <a:ext cx="648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Q25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2" name="CustomShape 27"/>
          <p:cNvSpPr/>
          <p:nvPr/>
        </p:nvSpPr>
        <p:spPr>
          <a:xfrm>
            <a:off x="8506440" y="1237680"/>
            <a:ext cx="468720" cy="51642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a9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28"/>
          <p:cNvSpPr/>
          <p:nvPr/>
        </p:nvSpPr>
        <p:spPr>
          <a:xfrm>
            <a:off x="9259560" y="3636000"/>
            <a:ext cx="22528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Extracted Dataset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process chart with ascending picture accent (multicolor on gray, widescreen)</Template>
  <TotalTime>366</TotalTime>
  <Application>LibreOffice/6.1.2.1$Linux_X86_64 LibreOffice_project/10$Build-1</Application>
  <Words>288</Words>
  <Paragraphs>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2018-09-25T08:32:03Z</dcterms:created>
  <dc:creator/>
  <dc:description/>
  <dc:language>en-IN</dc:language>
  <cp:lastModifiedBy/>
  <dcterms:modified xsi:type="dcterms:W3CDTF">2018-12-01T01:11:13Z</dcterms:modified>
  <cp:revision>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4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  <property fmtid="{D5CDD505-2E9C-101B-9397-08002B2CF9AE}" pid="12" name="_TemplateID">
    <vt:lpwstr>TC028889169991</vt:lpwstr>
  </property>
</Properties>
</file>