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49"/>
  </p:notesMasterIdLst>
  <p:handoutMasterIdLst>
    <p:handoutMasterId r:id="rId50"/>
  </p:handoutMasterIdLst>
  <p:sldIdLst>
    <p:sldId id="543" r:id="rId28"/>
    <p:sldId id="1785" r:id="rId29"/>
    <p:sldId id="1786" r:id="rId30"/>
    <p:sldId id="1793" r:id="rId31"/>
    <p:sldId id="1818" r:id="rId32"/>
    <p:sldId id="1827" r:id="rId33"/>
    <p:sldId id="1819" r:id="rId34"/>
    <p:sldId id="1821" r:id="rId35"/>
    <p:sldId id="1820" r:id="rId36"/>
    <p:sldId id="1822" r:id="rId37"/>
    <p:sldId id="1823" r:id="rId38"/>
    <p:sldId id="1825" r:id="rId39"/>
    <p:sldId id="1824" r:id="rId40"/>
    <p:sldId id="1826" r:id="rId41"/>
    <p:sldId id="1834" r:id="rId42"/>
    <p:sldId id="1833" r:id="rId43"/>
    <p:sldId id="1829" r:id="rId44"/>
    <p:sldId id="1832" r:id="rId45"/>
    <p:sldId id="1830" r:id="rId46"/>
    <p:sldId id="1828" r:id="rId47"/>
    <p:sldId id="1835" r:id="rId48"/>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7"/>
    <a:srgbClr val="EE4328"/>
    <a:srgbClr val="C5277F"/>
    <a:srgbClr val="87CBD8"/>
    <a:srgbClr val="EE4228"/>
    <a:srgbClr val="2C7B34"/>
    <a:srgbClr val="F36F26"/>
    <a:srgbClr val="7C1A4D"/>
    <a:srgbClr val="7B184F"/>
    <a:srgbClr val="F26F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autoAdjust="0"/>
    <p:restoredTop sz="90882" autoAdjust="0"/>
  </p:normalViewPr>
  <p:slideViewPr>
    <p:cSldViewPr snapToGrid="0" snapToObjects="1">
      <p:cViewPr>
        <p:scale>
          <a:sx n="140" d="100"/>
          <a:sy n="140" d="100"/>
        </p:scale>
        <p:origin x="936" y="1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2.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7/11/19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7/11/19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87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97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080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18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285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387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48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59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69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79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6899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00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104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206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30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41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51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61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718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820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792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02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128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230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332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43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53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640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7424"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84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894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904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9152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787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797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07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17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28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38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48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587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689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792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8894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097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20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302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4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507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60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712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81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9917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70019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70121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702242"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70326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441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08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18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28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39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49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59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69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80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6902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7004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7107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187209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64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74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85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95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05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15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26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36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465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568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670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027731"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2875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10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20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3111"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41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515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61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720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82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92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02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13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23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33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43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53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64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74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84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94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051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154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25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359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461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563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666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76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87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97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075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17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280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38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48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58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69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79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89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99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099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20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304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407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50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61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714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8167"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91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02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12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226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56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67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77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87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97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07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18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28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386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489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5591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45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55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66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76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86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96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106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1172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1274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1377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1479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659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6698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680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6902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005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10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21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312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4148"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517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6196"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92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02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12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23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33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43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53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640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7425"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29802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844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89473"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58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68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78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89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99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29904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09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19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301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403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506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608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80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91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00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013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11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218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32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423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52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628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730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3833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109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211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314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416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519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621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723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30826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03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13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2370"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339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44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54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64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74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85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495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05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15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26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36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46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56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670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577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439298"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76661"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689954"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1859811"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015443"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0039"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44653"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03531"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64933"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378209"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14821"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427068"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296999"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1.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361.xml"/><Relationship Id="rId6" Type="http://schemas.openxmlformats.org/officeDocument/2006/relationships/image" Target="../media/image28.png"/><Relationship Id="rId5" Type="http://schemas.openxmlformats.org/officeDocument/2006/relationships/image" Target="../media/image32.jpe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61.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3" Type="http://schemas.openxmlformats.org/officeDocument/2006/relationships/hyperlink" Target="https://www.cloudera.com/documentation/enterprise/5-14-x/topics/cm_intro_api.html" TargetMode="External"/><Relationship Id="rId2" Type="http://schemas.openxmlformats.org/officeDocument/2006/relationships/hyperlink" Target="https://github.com/cloudera/navigator-sdk/blob/master/examples/src/main/java/com/cloudera/nav/sdk/examples/extraction/IncrementalExtraction.java" TargetMode="External"/><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June 28, 2019</a:t>
            </a:r>
          </a:p>
        </p:txBody>
      </p:sp>
      <p:sp>
        <p:nvSpPr>
          <p:cNvPr id="5" name="Rectángulo 4"/>
          <p:cNvSpPr/>
          <p:nvPr/>
        </p:nvSpPr>
        <p:spPr>
          <a:xfrm>
            <a:off x="2981314" y="2285540"/>
            <a:ext cx="7278254"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latin typeface="Arial"/>
                <a:ea typeface="Arial"/>
                <a:cs typeface="Arial"/>
              </a:rPr>
              <a:t>GCG </a:t>
            </a:r>
            <a:r>
              <a:rPr lang="en-US" sz="2000" b="1" dirty="0">
                <a:solidFill>
                  <a:srgbClr val="016AA2"/>
                </a:solidFill>
                <a:latin typeface="Arial"/>
                <a:ea typeface="Arial"/>
                <a:cs typeface="Arial"/>
                <a:sym typeface="Arial"/>
              </a:rPr>
              <a:t>Mexico</a:t>
            </a:r>
            <a:r>
              <a:rPr lang="es-MX" sz="2000" b="1" dirty="0">
                <a:solidFill>
                  <a:srgbClr val="016AA2"/>
                </a:solidFill>
                <a:latin typeface="Arial"/>
                <a:ea typeface="Arial"/>
                <a:cs typeface="Arial"/>
              </a:rPr>
              <a:t> – Architecture MetricsService </a:t>
            </a:r>
            <a:endParaRPr lang="en-US" sz="2000" b="1" dirty="0">
              <a:solidFill>
                <a:srgbClr val="016AA2"/>
              </a:solidFill>
              <a:latin typeface="Arial"/>
              <a:ea typeface="Arial"/>
              <a:cs typeface="Arial"/>
            </a:endParaRPr>
          </a:p>
        </p:txBody>
      </p:sp>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812968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First proposal</a:t>
            </a:r>
            <a:r>
              <a:rPr lang="en-US" sz="1800" dirty="0"/>
              <a:t> </a:t>
            </a:r>
            <a:r>
              <a:rPr lang="en-US" sz="1800" b="1" dirty="0">
                <a:solidFill>
                  <a:srgbClr val="73C4EF"/>
                </a:solidFill>
              </a:rPr>
              <a:t>-</a:t>
            </a:r>
            <a:r>
              <a:rPr lang="en-US" sz="1800" dirty="0"/>
              <a:t> </a:t>
            </a:r>
            <a:r>
              <a:rPr lang="en-US" sz="1800" b="1" dirty="0">
                <a:solidFill>
                  <a:srgbClr val="73C4EF"/>
                </a:solidFill>
              </a:rPr>
              <a:t>Client Java / Scala / Python</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692880" y="187034"/>
            <a:ext cx="2327313" cy="638175"/>
            <a:chOff x="6746875" y="1552575"/>
            <a:chExt cx="2327313" cy="638175"/>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99" name="Text Box 115">
              <a:extLst>
                <a:ext uri="{FF2B5EF4-FFF2-40B4-BE49-F238E27FC236}">
                  <a16:creationId xmlns:a16="http://schemas.microsoft.com/office/drawing/2014/main" id="{FC71B91D-D4CE-0540-A4A0-406ABB86D14F}"/>
                </a:ext>
              </a:extLst>
            </p:cNvPr>
            <p:cNvSpPr txBox="1">
              <a:spLocks noChangeArrowheads="1"/>
            </p:cNvSpPr>
            <p:nvPr/>
          </p:nvSpPr>
          <p:spPr bwMode="auto">
            <a:xfrm>
              <a:off x="6864350" y="1993900"/>
              <a:ext cx="501650" cy="88900"/>
            </a:xfrm>
            <a:prstGeom prst="rect">
              <a:avLst/>
            </a:prstGeom>
            <a:solidFill>
              <a:srgbClr val="C5277F"/>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1913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nuevo</a:t>
              </a:r>
            </a:p>
          </p:txBody>
        </p:sp>
        <p:sp>
          <p:nvSpPr>
            <p:cNvPr id="201" name="Text Box 118">
              <a:extLst>
                <a:ext uri="{FF2B5EF4-FFF2-40B4-BE49-F238E27FC236}">
                  <a16:creationId xmlns:a16="http://schemas.microsoft.com/office/drawing/2014/main" id="{D0D619D8-3ECB-254F-8082-E70DA802F87D}"/>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no contemplado</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5"/>
              <a:ext cx="224790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78700" y="1755775"/>
              <a:ext cx="14414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a:solidFill>
                    <a:schemeClr val="tx1"/>
                  </a:solidFill>
                  <a:cs typeface="Arial" panose="020B0604020202020204" pitchFamily="34" charset="0"/>
                </a:rPr>
                <a:t>Componente a modificar</a:t>
              </a:r>
            </a:p>
          </p:txBody>
        </p:sp>
      </p:grpSp>
      <p:sp>
        <p:nvSpPr>
          <p:cNvPr id="14" name="Google Shape;61;p12">
            <a:extLst>
              <a:ext uri="{FF2B5EF4-FFF2-40B4-BE49-F238E27FC236}">
                <a16:creationId xmlns:a16="http://schemas.microsoft.com/office/drawing/2014/main" id="{C3C8D83E-BB13-324D-8A56-A1CFE3A2D719}"/>
              </a:ext>
            </a:extLst>
          </p:cNvPr>
          <p:cNvSpPr txBox="1">
            <a:spLocks/>
          </p:cNvSpPr>
          <p:nvPr/>
        </p:nvSpPr>
        <p:spPr>
          <a:xfrm>
            <a:off x="662725" y="2144268"/>
            <a:ext cx="4659084" cy="2427732"/>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&lt;project&gt;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&lt;repositories&gt;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&lt;repository&gt;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&lt;id&gt;</a:t>
            </a:r>
            <a:r>
              <a:rPr lang="en-US" sz="900" b="1" dirty="0" err="1">
                <a:solidFill>
                  <a:schemeClr val="bg2">
                    <a:lumMod val="50000"/>
                  </a:schemeClr>
                </a:solidFill>
                <a:latin typeface="Ink Free" panose="03080402000500000000" pitchFamily="66" charset="0"/>
                <a:ea typeface="Klee Medium" panose="02020600000000000000" pitchFamily="18" charset="-128"/>
              </a:rPr>
              <a:t>cdh.repo</a:t>
            </a:r>
            <a:r>
              <a:rPr lang="en-US" sz="900" b="1" dirty="0">
                <a:solidFill>
                  <a:schemeClr val="bg2">
                    <a:lumMod val="50000"/>
                  </a:schemeClr>
                </a:solidFill>
                <a:latin typeface="Ink Free" panose="03080402000500000000" pitchFamily="66" charset="0"/>
                <a:ea typeface="Klee Medium" panose="02020600000000000000" pitchFamily="18" charset="-128"/>
              </a:rPr>
              <a:t>&lt;/id&gt;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a:t>
            </a:r>
            <a:r>
              <a:rPr lang="en-US" sz="900" b="1" dirty="0" err="1">
                <a:solidFill>
                  <a:schemeClr val="bg2">
                    <a:lumMod val="50000"/>
                  </a:schemeClr>
                </a:solidFill>
                <a:latin typeface="Ink Free" panose="03080402000500000000" pitchFamily="66" charset="0"/>
                <a:ea typeface="Klee Medium" panose="02020600000000000000" pitchFamily="18" charset="-128"/>
              </a:rPr>
              <a:t>url</a:t>
            </a:r>
            <a:r>
              <a:rPr lang="en-US" sz="900" b="1" dirty="0">
                <a:solidFill>
                  <a:schemeClr val="bg2">
                    <a:lumMod val="50000"/>
                  </a:schemeClr>
                </a:solidFill>
                <a:latin typeface="Ink Free" panose="03080402000500000000" pitchFamily="66" charset="0"/>
                <a:ea typeface="Klee Medium" panose="02020600000000000000" pitchFamily="18" charset="-128"/>
              </a:rPr>
              <a:t>&gt;https://</a:t>
            </a:r>
            <a:r>
              <a:rPr lang="en-US" sz="900" b="1" dirty="0" err="1">
                <a:solidFill>
                  <a:schemeClr val="bg2">
                    <a:lumMod val="50000"/>
                  </a:schemeClr>
                </a:solidFill>
                <a:latin typeface="Ink Free" panose="03080402000500000000" pitchFamily="66" charset="0"/>
                <a:ea typeface="Klee Medium" panose="02020600000000000000" pitchFamily="18" charset="-128"/>
              </a:rPr>
              <a:t>repository.cloudera.comgroups</a:t>
            </a:r>
            <a:r>
              <a:rPr lang="en-US" sz="900" b="1" dirty="0">
                <a:solidFill>
                  <a:schemeClr val="bg2">
                    <a:lumMod val="50000"/>
                  </a:schemeClr>
                </a:solidFill>
                <a:latin typeface="Ink Free" panose="03080402000500000000" pitchFamily="66" charset="0"/>
                <a:ea typeface="Klee Medium" panose="02020600000000000000" pitchFamily="18" charset="-128"/>
              </a:rPr>
              <a:t>/</a:t>
            </a:r>
            <a:r>
              <a:rPr lang="en-US" sz="900" b="1" dirty="0" err="1">
                <a:solidFill>
                  <a:schemeClr val="bg2">
                    <a:lumMod val="50000"/>
                  </a:schemeClr>
                </a:solidFill>
                <a:latin typeface="Ink Free" panose="03080402000500000000" pitchFamily="66" charset="0"/>
                <a:ea typeface="Klee Medium" panose="02020600000000000000" pitchFamily="18" charset="-128"/>
              </a:rPr>
              <a:t>cloudera</a:t>
            </a:r>
            <a:r>
              <a:rPr lang="en-US" sz="900" b="1" dirty="0">
                <a:solidFill>
                  <a:schemeClr val="bg2">
                    <a:lumMod val="50000"/>
                  </a:schemeClr>
                </a:solidFill>
                <a:latin typeface="Ink Free" panose="03080402000500000000" pitchFamily="66" charset="0"/>
                <a:ea typeface="Klee Medium" panose="02020600000000000000" pitchFamily="18" charset="-128"/>
              </a:rPr>
              <a:t>-repos&lt;/</a:t>
            </a:r>
            <a:r>
              <a:rPr lang="en-US" sz="900" b="1" dirty="0" err="1">
                <a:solidFill>
                  <a:schemeClr val="bg2">
                    <a:lumMod val="50000"/>
                  </a:schemeClr>
                </a:solidFill>
                <a:latin typeface="Ink Free" panose="03080402000500000000" pitchFamily="66" charset="0"/>
                <a:ea typeface="Klee Medium" panose="02020600000000000000" pitchFamily="18" charset="-128"/>
              </a:rPr>
              <a:t>url</a:t>
            </a:r>
            <a:r>
              <a:rPr lang="en-US" sz="900" b="1" dirty="0">
                <a:solidFill>
                  <a:schemeClr val="bg2">
                    <a:lumMod val="50000"/>
                  </a:schemeClr>
                </a:solidFill>
                <a:latin typeface="Ink Free" panose="03080402000500000000" pitchFamily="66" charset="0"/>
                <a:ea typeface="Klee Medium" panose="02020600000000000000" pitchFamily="18" charset="-128"/>
              </a:rPr>
              <a:t>&gt;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&lt;name&gt;Cloudera Repository&lt;/name&gt;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&lt;/repository&gt;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&lt;/repositories&gt;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&lt;dependencies&gt;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&lt;dependency&gt;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a:t>
            </a:r>
            <a:r>
              <a:rPr lang="en-US" sz="900" b="1" dirty="0" err="1">
                <a:solidFill>
                  <a:schemeClr val="bg2">
                    <a:lumMod val="50000"/>
                  </a:schemeClr>
                </a:solidFill>
                <a:latin typeface="Ink Free" panose="03080402000500000000" pitchFamily="66" charset="0"/>
                <a:ea typeface="Klee Medium" panose="02020600000000000000" pitchFamily="18" charset="-128"/>
              </a:rPr>
              <a:t>groupId</a:t>
            </a:r>
            <a:r>
              <a:rPr lang="en-US" sz="900" b="1" dirty="0">
                <a:solidFill>
                  <a:schemeClr val="bg2">
                    <a:lumMod val="50000"/>
                  </a:schemeClr>
                </a:solidFill>
                <a:latin typeface="Ink Free" panose="03080402000500000000" pitchFamily="66" charset="0"/>
                <a:ea typeface="Klee Medium" panose="02020600000000000000" pitchFamily="18" charset="-128"/>
              </a:rPr>
              <a:t>&gt;</a:t>
            </a:r>
            <a:r>
              <a:rPr lang="en-US" sz="900" b="1" dirty="0" err="1">
                <a:solidFill>
                  <a:schemeClr val="bg2">
                    <a:lumMod val="50000"/>
                  </a:schemeClr>
                </a:solidFill>
                <a:latin typeface="Ink Free" panose="03080402000500000000" pitchFamily="66" charset="0"/>
                <a:ea typeface="Klee Medium" panose="02020600000000000000" pitchFamily="18" charset="-128"/>
              </a:rPr>
              <a:t>com.cloudera.api</a:t>
            </a:r>
            <a:r>
              <a:rPr lang="en-US" sz="900" b="1" dirty="0">
                <a:solidFill>
                  <a:schemeClr val="bg2">
                    <a:lumMod val="50000"/>
                  </a:schemeClr>
                </a:solidFill>
                <a:latin typeface="Ink Free" panose="03080402000500000000" pitchFamily="66" charset="0"/>
                <a:ea typeface="Klee Medium" panose="02020600000000000000" pitchFamily="18" charset="-128"/>
              </a:rPr>
              <a:t>&lt;/</a:t>
            </a:r>
            <a:r>
              <a:rPr lang="en-US" sz="900" b="1" dirty="0" err="1">
                <a:solidFill>
                  <a:schemeClr val="bg2">
                    <a:lumMod val="50000"/>
                  </a:schemeClr>
                </a:solidFill>
                <a:latin typeface="Ink Free" panose="03080402000500000000" pitchFamily="66" charset="0"/>
                <a:ea typeface="Klee Medium" panose="02020600000000000000" pitchFamily="18" charset="-128"/>
              </a:rPr>
              <a:t>groupId</a:t>
            </a:r>
            <a:r>
              <a:rPr lang="en-US" sz="900" b="1" dirty="0">
                <a:solidFill>
                  <a:schemeClr val="bg2">
                    <a:lumMod val="50000"/>
                  </a:schemeClr>
                </a:solidFill>
                <a:latin typeface="Ink Free" panose="03080402000500000000" pitchFamily="66" charset="0"/>
                <a:ea typeface="Klee Medium" panose="02020600000000000000" pitchFamily="18" charset="-128"/>
              </a:rPr>
              <a:t>&gt;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a:t>
            </a:r>
            <a:r>
              <a:rPr lang="en-US" sz="900" b="1" dirty="0" err="1">
                <a:solidFill>
                  <a:schemeClr val="bg2">
                    <a:lumMod val="50000"/>
                  </a:schemeClr>
                </a:solidFill>
                <a:latin typeface="Ink Free" panose="03080402000500000000" pitchFamily="66" charset="0"/>
                <a:ea typeface="Klee Medium" panose="02020600000000000000" pitchFamily="18" charset="-128"/>
              </a:rPr>
              <a:t>artifactId</a:t>
            </a:r>
            <a:r>
              <a:rPr lang="en-US" sz="900" b="1" dirty="0">
                <a:solidFill>
                  <a:schemeClr val="bg2">
                    <a:lumMod val="50000"/>
                  </a:schemeClr>
                </a:solidFill>
                <a:latin typeface="Ink Free" panose="03080402000500000000" pitchFamily="66" charset="0"/>
                <a:ea typeface="Klee Medium" panose="02020600000000000000" pitchFamily="18" charset="-128"/>
              </a:rPr>
              <a:t>&gt;</a:t>
            </a:r>
            <a:r>
              <a:rPr lang="en-US" sz="900" b="1" dirty="0" err="1">
                <a:solidFill>
                  <a:schemeClr val="bg2">
                    <a:lumMod val="50000"/>
                  </a:schemeClr>
                </a:solidFill>
                <a:latin typeface="Ink Free" panose="03080402000500000000" pitchFamily="66" charset="0"/>
                <a:ea typeface="Klee Medium" panose="02020600000000000000" pitchFamily="18" charset="-128"/>
              </a:rPr>
              <a:t>cloudera</a:t>
            </a:r>
            <a:r>
              <a:rPr lang="en-US" sz="900" b="1" dirty="0">
                <a:solidFill>
                  <a:schemeClr val="bg2">
                    <a:lumMod val="50000"/>
                  </a:schemeClr>
                </a:solidFill>
                <a:latin typeface="Ink Free" panose="03080402000500000000" pitchFamily="66" charset="0"/>
                <a:ea typeface="Klee Medium" panose="02020600000000000000" pitchFamily="18" charset="-128"/>
              </a:rPr>
              <a:t>-manager-</a:t>
            </a:r>
            <a:r>
              <a:rPr lang="en-US" sz="900" b="1" dirty="0" err="1">
                <a:solidFill>
                  <a:schemeClr val="bg2">
                    <a:lumMod val="50000"/>
                  </a:schemeClr>
                </a:solidFill>
                <a:latin typeface="Ink Free" panose="03080402000500000000" pitchFamily="66" charset="0"/>
                <a:ea typeface="Klee Medium" panose="02020600000000000000" pitchFamily="18" charset="-128"/>
              </a:rPr>
              <a:t>api</a:t>
            </a:r>
            <a:r>
              <a:rPr lang="en-US" sz="900" b="1" dirty="0">
                <a:solidFill>
                  <a:schemeClr val="bg2">
                    <a:lumMod val="50000"/>
                  </a:schemeClr>
                </a:solidFill>
                <a:latin typeface="Ink Free" panose="03080402000500000000" pitchFamily="66" charset="0"/>
                <a:ea typeface="Klee Medium" panose="02020600000000000000" pitchFamily="18" charset="-128"/>
              </a:rPr>
              <a:t>&lt;/</a:t>
            </a:r>
            <a:r>
              <a:rPr lang="en-US" sz="900" b="1" dirty="0" err="1">
                <a:solidFill>
                  <a:schemeClr val="bg2">
                    <a:lumMod val="50000"/>
                  </a:schemeClr>
                </a:solidFill>
                <a:latin typeface="Ink Free" panose="03080402000500000000" pitchFamily="66" charset="0"/>
                <a:ea typeface="Klee Medium" panose="02020600000000000000" pitchFamily="18" charset="-128"/>
              </a:rPr>
              <a:t>artifactId</a:t>
            </a:r>
            <a:r>
              <a:rPr lang="en-US" sz="900" b="1" dirty="0">
                <a:solidFill>
                  <a:schemeClr val="bg2">
                    <a:lumMod val="50000"/>
                  </a:schemeClr>
                </a:solidFill>
                <a:latin typeface="Ink Free" panose="03080402000500000000" pitchFamily="66" charset="0"/>
                <a:ea typeface="Klee Medium" panose="02020600000000000000" pitchFamily="18" charset="-128"/>
              </a:rPr>
              <a:t>&gt;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&lt;version&gt;4.6.2&lt;/version&gt;      &lt;!-- Set to the version of Cloudera Manager you use --&gt;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&lt;/dependency&gt;</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a:t>
            </a:r>
          </a:p>
          <a:p>
            <a:pPr algn="l">
              <a:spcBef>
                <a:spcPts val="0"/>
              </a:spcBef>
            </a:pPr>
            <a:r>
              <a:rPr lang="en-US" sz="900" b="1" dirty="0">
                <a:solidFill>
                  <a:schemeClr val="bg2">
                    <a:lumMod val="50000"/>
                  </a:schemeClr>
                </a:solidFill>
                <a:latin typeface="Ink Free" panose="03080402000500000000" pitchFamily="66" charset="0"/>
                <a:ea typeface="Klee Medium" panose="02020600000000000000" pitchFamily="18" charset="-128"/>
              </a:rPr>
              <a:t>  &lt;/dependencies&gt;</a:t>
            </a:r>
          </a:p>
        </p:txBody>
      </p:sp>
      <p:sp>
        <p:nvSpPr>
          <p:cNvPr id="15" name="Google Shape;61;p12">
            <a:extLst>
              <a:ext uri="{FF2B5EF4-FFF2-40B4-BE49-F238E27FC236}">
                <a16:creationId xmlns:a16="http://schemas.microsoft.com/office/drawing/2014/main" id="{D1A026CF-9D30-6344-B9D0-98F73E311C0A}"/>
              </a:ext>
            </a:extLst>
          </p:cNvPr>
          <p:cNvSpPr txBox="1">
            <a:spLocks/>
          </p:cNvSpPr>
          <p:nvPr/>
        </p:nvSpPr>
        <p:spPr>
          <a:xfrm>
            <a:off x="5970455" y="1517904"/>
            <a:ext cx="5695981" cy="4348072"/>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900" b="1" dirty="0">
                <a:solidFill>
                  <a:schemeClr val="bg2">
                    <a:lumMod val="50000"/>
                  </a:schemeClr>
                </a:solidFill>
                <a:latin typeface="Ink Free" panose="03080402000500000000" pitchFamily="66" charset="0"/>
              </a:rPr>
              <a:t>public class </a:t>
            </a:r>
            <a:r>
              <a:rPr lang="en-US" sz="900" b="1" dirty="0" err="1">
                <a:solidFill>
                  <a:schemeClr val="bg2">
                    <a:lumMod val="50000"/>
                  </a:schemeClr>
                </a:solidFill>
                <a:latin typeface="Ink Free" panose="03080402000500000000" pitchFamily="66" charset="0"/>
              </a:rPr>
              <a:t>ListClusters</a:t>
            </a:r>
            <a:r>
              <a:rPr lang="en-US" sz="900" b="1" dirty="0">
                <a:solidFill>
                  <a:schemeClr val="bg2">
                    <a:lumMod val="50000"/>
                  </a:schemeClr>
                </a:solidFill>
                <a:latin typeface="Ink Free" panose="03080402000500000000" pitchFamily="66" charset="0"/>
              </a:rPr>
              <a:t> {</a:t>
            </a:r>
          </a:p>
          <a:p>
            <a:pPr algn="l">
              <a:spcBef>
                <a:spcPts val="0"/>
              </a:spcBef>
            </a:pPr>
            <a:endParaRPr lang="en-US" sz="900" b="1" dirty="0">
              <a:solidFill>
                <a:schemeClr val="bg2">
                  <a:lumMod val="50000"/>
                </a:schemeClr>
              </a:solidFill>
              <a:latin typeface="Ink Free" panose="03080402000500000000" pitchFamily="66" charset="0"/>
            </a:endParaRPr>
          </a:p>
          <a:p>
            <a:pPr algn="l">
              <a:spcBef>
                <a:spcPts val="0"/>
              </a:spcBef>
            </a:pPr>
            <a:r>
              <a:rPr lang="en-US" sz="900" b="1" dirty="0">
                <a:solidFill>
                  <a:schemeClr val="bg2">
                    <a:lumMod val="50000"/>
                  </a:schemeClr>
                </a:solidFill>
                <a:latin typeface="Ink Free" panose="03080402000500000000" pitchFamily="66" charset="0"/>
              </a:rPr>
              <a:t>  public static void main(String[] </a:t>
            </a:r>
            <a:r>
              <a:rPr lang="en-US" sz="900" b="1" dirty="0" err="1">
                <a:solidFill>
                  <a:schemeClr val="bg2">
                    <a:lumMod val="50000"/>
                  </a:schemeClr>
                </a:solidFill>
                <a:latin typeface="Ink Free" panose="03080402000500000000" pitchFamily="66" charset="0"/>
              </a:rPr>
              <a:t>args</a:t>
            </a:r>
            <a:r>
              <a:rPr lang="en-US" sz="900" b="1" dirty="0">
                <a:solidFill>
                  <a:schemeClr val="bg2">
                    <a:lumMod val="50000"/>
                  </a:schemeClr>
                </a:solidFill>
                <a:latin typeface="Ink Free" panose="03080402000500000000" pitchFamily="66" charset="0"/>
              </a:rPr>
              <a:t>) throws </a:t>
            </a:r>
            <a:r>
              <a:rPr lang="en-US" sz="900" b="1" dirty="0" err="1">
                <a:solidFill>
                  <a:schemeClr val="bg2">
                    <a:lumMod val="50000"/>
                  </a:schemeClr>
                </a:solidFill>
                <a:latin typeface="Ink Free" panose="03080402000500000000" pitchFamily="66" charset="0"/>
              </a:rPr>
              <a:t>IOException</a:t>
            </a:r>
            <a:r>
              <a:rPr lang="en-US" sz="900" b="1" dirty="0">
                <a:solidFill>
                  <a:schemeClr val="bg2">
                    <a:lumMod val="50000"/>
                  </a:schemeClr>
                </a:solidFill>
                <a:latin typeface="Ink Free" panose="03080402000500000000" pitchFamily="66" charset="0"/>
              </a:rPr>
              <a:t> {</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ApiClient</a:t>
            </a: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a:t>
            </a:r>
            <a:r>
              <a:rPr lang="en-US" sz="900" b="1" dirty="0">
                <a:solidFill>
                  <a:schemeClr val="bg2">
                    <a:lumMod val="50000"/>
                  </a:schemeClr>
                </a:solidFill>
                <a:latin typeface="Ink Free" panose="03080402000500000000" pitchFamily="66" charset="0"/>
              </a:rPr>
              <a:t> = </a:t>
            </a:r>
            <a:r>
              <a:rPr lang="en-US" sz="900" b="1" dirty="0" err="1">
                <a:solidFill>
                  <a:schemeClr val="bg2">
                    <a:lumMod val="50000"/>
                  </a:schemeClr>
                </a:solidFill>
                <a:latin typeface="Ink Free" panose="03080402000500000000" pitchFamily="66" charset="0"/>
              </a:rPr>
              <a:t>Configuration.getDefaultApiClient</a:t>
            </a:r>
            <a:r>
              <a:rPr lang="en-US" sz="900" b="1" dirty="0">
                <a:solidFill>
                  <a:schemeClr val="bg2">
                    <a:lumMod val="50000"/>
                  </a:schemeClr>
                </a:solidFill>
                <a:latin typeface="Ink Free" panose="03080402000500000000" pitchFamily="66" charset="0"/>
              </a:rPr>
              <a:t>();</a:t>
            </a:r>
          </a:p>
          <a:p>
            <a:pPr algn="l">
              <a:spcBef>
                <a:spcPts val="0"/>
              </a:spcBef>
            </a:pPr>
            <a:endParaRPr lang="en-US" sz="900" b="1" dirty="0">
              <a:solidFill>
                <a:schemeClr val="bg2">
                  <a:lumMod val="50000"/>
                </a:schemeClr>
              </a:solidFill>
              <a:latin typeface="Ink Free" panose="03080402000500000000" pitchFamily="66" charset="0"/>
            </a:endParaRPr>
          </a:p>
          <a:p>
            <a:pPr algn="l">
              <a:spcBef>
                <a:spcPts val="0"/>
              </a:spcBef>
            </a:pPr>
            <a:r>
              <a:rPr lang="en-US" sz="900" b="1" dirty="0">
                <a:solidFill>
                  <a:schemeClr val="bg2">
                    <a:lumMod val="50000"/>
                  </a:schemeClr>
                </a:solidFill>
                <a:latin typeface="Ink Free" panose="03080402000500000000" pitchFamily="66" charset="0"/>
              </a:rPr>
              <a:t>    // Configure HTTP basic authorization: basic</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cmClient.setBasePath</a:t>
            </a:r>
            <a:r>
              <a:rPr lang="en-US" sz="900" b="1" dirty="0">
                <a:solidFill>
                  <a:schemeClr val="bg2">
                    <a:lumMod val="50000"/>
                  </a:schemeClr>
                </a:solidFill>
                <a:latin typeface="Ink Free" panose="03080402000500000000" pitchFamily="66" charset="0"/>
              </a:rPr>
              <a:t>("https://cm-host:7183/</a:t>
            </a:r>
            <a:r>
              <a:rPr lang="en-US" sz="900" b="1" dirty="0" err="1">
                <a:solidFill>
                  <a:schemeClr val="bg2">
                    <a:lumMod val="50000"/>
                  </a:schemeClr>
                </a:solidFill>
                <a:latin typeface="Ink Free" panose="03080402000500000000" pitchFamily="66" charset="0"/>
              </a:rPr>
              <a:t>api</a:t>
            </a:r>
            <a:r>
              <a:rPr lang="en-US" sz="900" b="1" dirty="0">
                <a:solidFill>
                  <a:schemeClr val="bg2">
                    <a:lumMod val="50000"/>
                  </a:schemeClr>
                </a:solidFill>
                <a:latin typeface="Ink Free" panose="03080402000500000000" pitchFamily="66" charset="0"/>
              </a:rPr>
              <a:t>/v30");</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cmClient.setUsername</a:t>
            </a:r>
            <a:r>
              <a:rPr lang="en-US" sz="900" b="1" dirty="0">
                <a:solidFill>
                  <a:schemeClr val="bg2">
                    <a:lumMod val="50000"/>
                  </a:schemeClr>
                </a:solidFill>
                <a:latin typeface="Ink Free" panose="03080402000500000000" pitchFamily="66" charset="0"/>
              </a:rPr>
              <a:t>("</a:t>
            </a:r>
            <a:r>
              <a:rPr lang="en-US" sz="900" b="1" dirty="0">
                <a:solidFill>
                  <a:srgbClr val="C5277F"/>
                </a:solidFill>
                <a:latin typeface="Ink Free" panose="03080402000500000000" pitchFamily="66" charset="0"/>
              </a:rPr>
              <a:t>username</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cmClient.setPassword</a:t>
            </a:r>
            <a:r>
              <a:rPr lang="en-US" sz="900" b="1" dirty="0">
                <a:solidFill>
                  <a:schemeClr val="bg2">
                    <a:lumMod val="50000"/>
                  </a:schemeClr>
                </a:solidFill>
                <a:latin typeface="Ink Free" panose="03080402000500000000" pitchFamily="66" charset="0"/>
              </a:rPr>
              <a:t>("</a:t>
            </a:r>
            <a:r>
              <a:rPr lang="en-US" sz="900" b="1" dirty="0">
                <a:solidFill>
                  <a:srgbClr val="C5277F"/>
                </a:solidFill>
                <a:latin typeface="Ink Free" panose="03080402000500000000" pitchFamily="66" charset="0"/>
              </a:rPr>
              <a:t>password</a:t>
            </a:r>
            <a:r>
              <a:rPr lang="en-US" sz="900" b="1" dirty="0">
                <a:solidFill>
                  <a:schemeClr val="bg2">
                    <a:lumMod val="50000"/>
                  </a:schemeClr>
                </a:solidFill>
                <a:latin typeface="Ink Free" panose="03080402000500000000" pitchFamily="66" charset="0"/>
              </a:rPr>
              <a:t>");</a:t>
            </a:r>
          </a:p>
          <a:p>
            <a:pPr algn="l">
              <a:spcBef>
                <a:spcPts val="0"/>
              </a:spcBef>
            </a:pPr>
            <a:endParaRPr lang="en-US" sz="900" b="1" dirty="0">
              <a:solidFill>
                <a:schemeClr val="bg2">
                  <a:lumMod val="50000"/>
                </a:schemeClr>
              </a:solidFill>
              <a:latin typeface="Ink Free" panose="03080402000500000000" pitchFamily="66" charset="0"/>
            </a:endParaRPr>
          </a:p>
          <a:p>
            <a:pPr algn="l">
              <a:spcBef>
                <a:spcPts val="0"/>
              </a:spcBef>
            </a:pPr>
            <a:r>
              <a:rPr lang="en-US" sz="900" b="1" dirty="0">
                <a:solidFill>
                  <a:schemeClr val="bg2">
                    <a:lumMod val="50000"/>
                  </a:schemeClr>
                </a:solidFill>
                <a:latin typeface="Ink Free" panose="03080402000500000000" pitchFamily="66" charset="0"/>
              </a:rPr>
              <a:t>    // Configure TLS for secure communication</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cmClient.setVerifyingSsl</a:t>
            </a:r>
            <a:r>
              <a:rPr lang="en-US" sz="900" b="1" dirty="0">
                <a:solidFill>
                  <a:schemeClr val="bg2">
                    <a:lumMod val="50000"/>
                  </a:schemeClr>
                </a:solidFill>
                <a:latin typeface="Ink Free" panose="03080402000500000000" pitchFamily="66" charset="0"/>
              </a:rPr>
              <a:t>(true);</a:t>
            </a:r>
          </a:p>
          <a:p>
            <a:pPr algn="l">
              <a:spcBef>
                <a:spcPts val="0"/>
              </a:spcBef>
            </a:pPr>
            <a:endParaRPr lang="en-US" sz="900" b="1" dirty="0">
              <a:solidFill>
                <a:schemeClr val="bg2">
                  <a:lumMod val="50000"/>
                </a:schemeClr>
              </a:solidFill>
              <a:latin typeface="Ink Free" panose="03080402000500000000" pitchFamily="66" charset="0"/>
            </a:endParaRPr>
          </a:p>
          <a:p>
            <a:pPr algn="l">
              <a:spcBef>
                <a:spcPts val="0"/>
              </a:spcBef>
            </a:pPr>
            <a:r>
              <a:rPr lang="en-US" sz="900" b="1" dirty="0">
                <a:solidFill>
                  <a:schemeClr val="bg2">
                    <a:lumMod val="50000"/>
                  </a:schemeClr>
                </a:solidFill>
                <a:latin typeface="Ink Free" panose="03080402000500000000" pitchFamily="66" charset="0"/>
              </a:rPr>
              <a:t>    Path </a:t>
            </a:r>
            <a:r>
              <a:rPr lang="en-US" sz="900" b="1" dirty="0" err="1">
                <a:solidFill>
                  <a:schemeClr val="bg2">
                    <a:lumMod val="50000"/>
                  </a:schemeClr>
                </a:solidFill>
                <a:latin typeface="Ink Free" panose="03080402000500000000" pitchFamily="66" charset="0"/>
              </a:rPr>
              <a:t>truststorePath</a:t>
            </a:r>
            <a:r>
              <a:rPr lang="en-US" sz="900" b="1" dirty="0">
                <a:solidFill>
                  <a:schemeClr val="bg2">
                    <a:lumMod val="50000"/>
                  </a:schemeClr>
                </a:solidFill>
                <a:latin typeface="Ink Free" panose="03080402000500000000" pitchFamily="66" charset="0"/>
              </a:rPr>
              <a:t> = </a:t>
            </a:r>
            <a:r>
              <a:rPr lang="en-US" sz="900" b="1" dirty="0" err="1">
                <a:solidFill>
                  <a:schemeClr val="bg2">
                    <a:lumMod val="50000"/>
                  </a:schemeClr>
                </a:solidFill>
                <a:latin typeface="Ink Free" panose="03080402000500000000" pitchFamily="66" charset="0"/>
              </a:rPr>
              <a:t>Paths.get</a:t>
            </a:r>
            <a:r>
              <a:rPr lang="en-US" sz="900" b="1" dirty="0">
                <a:solidFill>
                  <a:schemeClr val="bg2">
                    <a:lumMod val="50000"/>
                  </a:schemeClr>
                </a:solidFill>
                <a:latin typeface="Ink Free" panose="03080402000500000000" pitchFamily="66" charset="0"/>
              </a:rPr>
              <a:t>("/path/to/</a:t>
            </a:r>
            <a:r>
              <a:rPr lang="en-US" sz="900" b="1" dirty="0" err="1">
                <a:solidFill>
                  <a:schemeClr val="bg2">
                    <a:lumMod val="50000"/>
                  </a:schemeClr>
                </a:solidFill>
                <a:latin typeface="Ink Free" panose="03080402000500000000" pitchFamily="66" charset="0"/>
              </a:rPr>
              <a:t>ca_cert_file.pem</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byte[] </a:t>
            </a:r>
            <a:r>
              <a:rPr lang="en-US" sz="900" b="1" dirty="0" err="1">
                <a:solidFill>
                  <a:schemeClr val="bg2">
                    <a:lumMod val="50000"/>
                  </a:schemeClr>
                </a:solidFill>
                <a:latin typeface="Ink Free" panose="03080402000500000000" pitchFamily="66" charset="0"/>
              </a:rPr>
              <a:t>truststoreBytes</a:t>
            </a:r>
            <a:r>
              <a:rPr lang="en-US" sz="900" b="1" dirty="0">
                <a:solidFill>
                  <a:schemeClr val="bg2">
                    <a:lumMod val="50000"/>
                  </a:schemeClr>
                </a:solidFill>
                <a:latin typeface="Ink Free" panose="03080402000500000000" pitchFamily="66" charset="0"/>
              </a:rPr>
              <a:t> = </a:t>
            </a:r>
            <a:r>
              <a:rPr lang="en-US" sz="900" b="1" dirty="0" err="1">
                <a:solidFill>
                  <a:schemeClr val="bg2">
                    <a:lumMod val="50000"/>
                  </a:schemeClr>
                </a:solidFill>
                <a:latin typeface="Ink Free" panose="03080402000500000000" pitchFamily="66" charset="0"/>
              </a:rPr>
              <a:t>Files.readAllBytes</a:t>
            </a:r>
            <a:r>
              <a:rPr lang="en-US" sz="900" b="1" dirty="0">
                <a:solidFill>
                  <a:schemeClr val="bg2">
                    <a:lumMod val="50000"/>
                  </a:schemeClr>
                </a:solidFill>
                <a:latin typeface="Ink Free" panose="03080402000500000000" pitchFamily="66" charset="0"/>
              </a:rPr>
              <a:t>(</a:t>
            </a:r>
            <a:r>
              <a:rPr lang="en-US" sz="900" b="1" dirty="0" err="1">
                <a:solidFill>
                  <a:schemeClr val="bg2">
                    <a:lumMod val="50000"/>
                  </a:schemeClr>
                </a:solidFill>
                <a:latin typeface="Ink Free" panose="03080402000500000000" pitchFamily="66" charset="0"/>
              </a:rPr>
              <a:t>truststorePath</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cmClient.setSslCaCert</a:t>
            </a:r>
            <a:r>
              <a:rPr lang="en-US" sz="900" b="1" dirty="0">
                <a:solidFill>
                  <a:schemeClr val="bg2">
                    <a:lumMod val="50000"/>
                  </a:schemeClr>
                </a:solidFill>
                <a:latin typeface="Ink Free" panose="03080402000500000000" pitchFamily="66" charset="0"/>
              </a:rPr>
              <a:t>(new </a:t>
            </a:r>
            <a:r>
              <a:rPr lang="en-US" sz="900" b="1" dirty="0" err="1">
                <a:solidFill>
                  <a:schemeClr val="bg2">
                    <a:lumMod val="50000"/>
                  </a:schemeClr>
                </a:solidFill>
                <a:latin typeface="Ink Free" panose="03080402000500000000" pitchFamily="66" charset="0"/>
              </a:rPr>
              <a:t>ByteArrayInputStream</a:t>
            </a:r>
            <a:r>
              <a:rPr lang="en-US" sz="900" b="1" dirty="0">
                <a:solidFill>
                  <a:schemeClr val="bg2">
                    <a:lumMod val="50000"/>
                  </a:schemeClr>
                </a:solidFill>
                <a:latin typeface="Ink Free" panose="03080402000500000000" pitchFamily="66" charset="0"/>
              </a:rPr>
              <a:t>(</a:t>
            </a:r>
            <a:r>
              <a:rPr lang="en-US" sz="900" b="1" dirty="0" err="1">
                <a:solidFill>
                  <a:schemeClr val="bg2">
                    <a:lumMod val="50000"/>
                  </a:schemeClr>
                </a:solidFill>
                <a:latin typeface="Ink Free" panose="03080402000500000000" pitchFamily="66" charset="0"/>
              </a:rPr>
              <a:t>truststoreBytes</a:t>
            </a:r>
            <a:r>
              <a:rPr lang="en-US" sz="900" b="1" dirty="0">
                <a:solidFill>
                  <a:schemeClr val="bg2">
                    <a:lumMod val="50000"/>
                  </a:schemeClr>
                </a:solidFill>
                <a:latin typeface="Ink Free" panose="03080402000500000000" pitchFamily="66" charset="0"/>
              </a:rPr>
              <a:t>));</a:t>
            </a:r>
          </a:p>
          <a:p>
            <a:pPr algn="l">
              <a:spcBef>
                <a:spcPts val="0"/>
              </a:spcBef>
            </a:pPr>
            <a:endParaRPr lang="en-US" sz="900" b="1" dirty="0">
              <a:solidFill>
                <a:schemeClr val="bg2">
                  <a:lumMod val="50000"/>
                </a:schemeClr>
              </a:solidFill>
              <a:latin typeface="Ink Free" panose="03080402000500000000" pitchFamily="66" charset="0"/>
            </a:endParaRP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ClustersResourceApi</a:t>
            </a: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apiInstance</a:t>
            </a:r>
            <a:r>
              <a:rPr lang="en-US" sz="900" b="1" dirty="0">
                <a:solidFill>
                  <a:schemeClr val="bg2">
                    <a:lumMod val="50000"/>
                  </a:schemeClr>
                </a:solidFill>
                <a:latin typeface="Ink Free" panose="03080402000500000000" pitchFamily="66" charset="0"/>
              </a:rPr>
              <a:t> = new </a:t>
            </a:r>
            <a:r>
              <a:rPr lang="en-US" sz="900" b="1" dirty="0" err="1">
                <a:solidFill>
                  <a:schemeClr val="bg2">
                    <a:lumMod val="50000"/>
                  </a:schemeClr>
                </a:solidFill>
                <a:latin typeface="Ink Free" panose="03080402000500000000" pitchFamily="66" charset="0"/>
              </a:rPr>
              <a:t>ClustersResourceApi</a:t>
            </a:r>
            <a:r>
              <a:rPr lang="en-US" sz="900" b="1" dirty="0">
                <a:solidFill>
                  <a:schemeClr val="bg2">
                    <a:lumMod val="50000"/>
                  </a:schemeClr>
                </a:solidFill>
                <a:latin typeface="Ink Free" panose="03080402000500000000" pitchFamily="66" charset="0"/>
              </a:rPr>
              <a:t>(</a:t>
            </a:r>
            <a:r>
              <a:rPr lang="en-US" sz="900" b="1" dirty="0" err="1">
                <a:solidFill>
                  <a:schemeClr val="bg2">
                    <a:lumMod val="50000"/>
                  </a:schemeClr>
                </a:solidFill>
                <a:latin typeface="Ink Free" panose="03080402000500000000" pitchFamily="66" charset="0"/>
              </a:rPr>
              <a:t>cmClient</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try {</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ApiClusterList</a:t>
            </a: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clusterList</a:t>
            </a:r>
            <a:r>
              <a:rPr lang="en-US" sz="900" b="1" dirty="0">
                <a:solidFill>
                  <a:schemeClr val="bg2">
                    <a:lumMod val="50000"/>
                  </a:schemeClr>
                </a:solidFill>
                <a:latin typeface="Ink Free" panose="03080402000500000000" pitchFamily="66" charset="0"/>
              </a:rPr>
              <a:t> = </a:t>
            </a:r>
            <a:r>
              <a:rPr lang="en-US" sz="900" b="1" dirty="0" err="1">
                <a:solidFill>
                  <a:schemeClr val="bg2">
                    <a:lumMod val="50000"/>
                  </a:schemeClr>
                </a:solidFill>
                <a:latin typeface="Ink Free" panose="03080402000500000000" pitchFamily="66" charset="0"/>
              </a:rPr>
              <a:t>apiInstance.readClusters</a:t>
            </a:r>
            <a:r>
              <a:rPr lang="en-US" sz="900" b="1" dirty="0">
                <a:solidFill>
                  <a:schemeClr val="bg2">
                    <a:lumMod val="50000"/>
                  </a:schemeClr>
                </a:solidFill>
                <a:latin typeface="Ink Free" panose="03080402000500000000" pitchFamily="66" charset="0"/>
              </a:rPr>
              <a:t>("SUMMARY");</a:t>
            </a:r>
          </a:p>
          <a:p>
            <a:pPr algn="l">
              <a:spcBef>
                <a:spcPts val="0"/>
              </a:spcBef>
            </a:pPr>
            <a:r>
              <a:rPr lang="en-US" sz="900" b="1" dirty="0">
                <a:solidFill>
                  <a:schemeClr val="bg2">
                    <a:lumMod val="50000"/>
                  </a:schemeClr>
                </a:solidFill>
                <a:latin typeface="Ink Free" panose="03080402000500000000" pitchFamily="66" charset="0"/>
              </a:rPr>
              <a:t>      for (</a:t>
            </a:r>
            <a:r>
              <a:rPr lang="en-US" sz="900" b="1" dirty="0" err="1">
                <a:solidFill>
                  <a:schemeClr val="bg2">
                    <a:lumMod val="50000"/>
                  </a:schemeClr>
                </a:solidFill>
                <a:latin typeface="Ink Free" panose="03080402000500000000" pitchFamily="66" charset="0"/>
              </a:rPr>
              <a:t>ApiCluster</a:t>
            </a:r>
            <a:r>
              <a:rPr lang="en-US" sz="900" b="1" dirty="0">
                <a:solidFill>
                  <a:schemeClr val="bg2">
                    <a:lumMod val="50000"/>
                  </a:schemeClr>
                </a:solidFill>
                <a:latin typeface="Ink Free" panose="03080402000500000000" pitchFamily="66" charset="0"/>
              </a:rPr>
              <a:t> cluster : </a:t>
            </a:r>
            <a:r>
              <a:rPr lang="en-US" sz="900" b="1" dirty="0" err="1">
                <a:solidFill>
                  <a:schemeClr val="bg2">
                    <a:lumMod val="50000"/>
                  </a:schemeClr>
                </a:solidFill>
                <a:latin typeface="Ink Free" panose="03080402000500000000" pitchFamily="66" charset="0"/>
              </a:rPr>
              <a:t>clusterList.getItems</a:t>
            </a:r>
            <a:r>
              <a:rPr lang="en-US" sz="900" b="1" dirty="0">
                <a:solidFill>
                  <a:schemeClr val="bg2">
                    <a:lumMod val="50000"/>
                  </a:schemeClr>
                </a:solidFill>
                <a:latin typeface="Ink Free" panose="03080402000500000000" pitchFamily="66" charset="0"/>
              </a:rPr>
              <a:t>()) {</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System.out.printf</a:t>
            </a:r>
            <a:r>
              <a:rPr lang="en-US" sz="900" b="1" dirty="0">
                <a:solidFill>
                  <a:schemeClr val="bg2">
                    <a:lumMod val="50000"/>
                  </a:schemeClr>
                </a:solidFill>
                <a:latin typeface="Ink Free" panose="03080402000500000000" pitchFamily="66" charset="0"/>
              </a:rPr>
              <a:t>("Name: %s, Version: %s", </a:t>
            </a:r>
            <a:r>
              <a:rPr lang="en-US" sz="900" b="1" dirty="0" err="1">
                <a:solidFill>
                  <a:schemeClr val="bg2">
                    <a:lumMod val="50000"/>
                  </a:schemeClr>
                </a:solidFill>
                <a:latin typeface="Ink Free" panose="03080402000500000000" pitchFamily="66" charset="0"/>
              </a:rPr>
              <a:t>cluster.getDisplayName</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cluster.getFullVersion</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p>
          <a:p>
            <a:pPr algn="l">
              <a:spcBef>
                <a:spcPts val="0"/>
              </a:spcBef>
            </a:pPr>
            <a:r>
              <a:rPr lang="en-US" sz="900" b="1" dirty="0">
                <a:solidFill>
                  <a:schemeClr val="bg2">
                    <a:lumMod val="50000"/>
                  </a:schemeClr>
                </a:solidFill>
                <a:latin typeface="Ink Free" panose="03080402000500000000" pitchFamily="66" charset="0"/>
              </a:rPr>
              <a:t>    } catch (</a:t>
            </a:r>
            <a:r>
              <a:rPr lang="en-US" sz="900" b="1" dirty="0" err="1">
                <a:solidFill>
                  <a:schemeClr val="bg2">
                    <a:lumMod val="50000"/>
                  </a:schemeClr>
                </a:solidFill>
                <a:latin typeface="Ink Free" panose="03080402000500000000" pitchFamily="66" charset="0"/>
              </a:rPr>
              <a:t>ApiException</a:t>
            </a:r>
            <a:r>
              <a:rPr lang="en-US" sz="900" b="1" dirty="0">
                <a:solidFill>
                  <a:schemeClr val="bg2">
                    <a:lumMod val="50000"/>
                  </a:schemeClr>
                </a:solidFill>
                <a:latin typeface="Ink Free" panose="03080402000500000000" pitchFamily="66" charset="0"/>
              </a:rPr>
              <a:t> e) {</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System.err.println</a:t>
            </a:r>
            <a:r>
              <a:rPr lang="en-US" sz="900" b="1" dirty="0">
                <a:solidFill>
                  <a:schemeClr val="bg2">
                    <a:lumMod val="50000"/>
                  </a:schemeClr>
                </a:solidFill>
                <a:latin typeface="Ink Free" panose="03080402000500000000" pitchFamily="66" charset="0"/>
              </a:rPr>
              <a:t>("Exception when calling </a:t>
            </a:r>
            <a:r>
              <a:rPr lang="en-US" sz="900" b="1" dirty="0" err="1">
                <a:solidFill>
                  <a:schemeClr val="bg2">
                    <a:lumMod val="50000"/>
                  </a:schemeClr>
                </a:solidFill>
                <a:latin typeface="Ink Free" panose="03080402000500000000" pitchFamily="66" charset="0"/>
              </a:rPr>
              <a:t>ClustersResourceApi#readClusters</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r>
              <a:rPr lang="en-US" sz="900" b="1" dirty="0" err="1">
                <a:solidFill>
                  <a:schemeClr val="bg2">
                    <a:lumMod val="50000"/>
                  </a:schemeClr>
                </a:solidFill>
                <a:latin typeface="Ink Free" panose="03080402000500000000" pitchFamily="66" charset="0"/>
              </a:rPr>
              <a:t>e.printStackTrace</a:t>
            </a:r>
            <a:r>
              <a:rPr lang="en-US" sz="900" b="1" dirty="0">
                <a:solidFill>
                  <a:schemeClr val="bg2">
                    <a:lumMod val="50000"/>
                  </a:schemeClr>
                </a:solidFill>
                <a:latin typeface="Ink Free" panose="03080402000500000000" pitchFamily="66" charset="0"/>
              </a:rPr>
              <a:t>();</a:t>
            </a:r>
          </a:p>
          <a:p>
            <a:pPr algn="l">
              <a:spcBef>
                <a:spcPts val="0"/>
              </a:spcBef>
            </a:pPr>
            <a:r>
              <a:rPr lang="en-US" sz="900" b="1" dirty="0">
                <a:solidFill>
                  <a:schemeClr val="bg2">
                    <a:lumMod val="50000"/>
                  </a:schemeClr>
                </a:solidFill>
                <a:latin typeface="Ink Free" panose="03080402000500000000" pitchFamily="66" charset="0"/>
              </a:rPr>
              <a:t>    }</a:t>
            </a:r>
          </a:p>
          <a:p>
            <a:pPr algn="l">
              <a:spcBef>
                <a:spcPts val="0"/>
              </a:spcBef>
            </a:pPr>
            <a:r>
              <a:rPr lang="en-US" sz="900" b="1" dirty="0">
                <a:solidFill>
                  <a:schemeClr val="bg2">
                    <a:lumMod val="50000"/>
                  </a:schemeClr>
                </a:solidFill>
                <a:latin typeface="Ink Free" panose="03080402000500000000" pitchFamily="66" charset="0"/>
              </a:rPr>
              <a:t>  }</a:t>
            </a:r>
          </a:p>
          <a:p>
            <a:pPr algn="l">
              <a:spcBef>
                <a:spcPts val="0"/>
              </a:spcBef>
            </a:pPr>
            <a:r>
              <a:rPr lang="en-US" sz="900" b="1" dirty="0">
                <a:solidFill>
                  <a:schemeClr val="bg2">
                    <a:lumMod val="50000"/>
                  </a:schemeClr>
                </a:solidFill>
                <a:latin typeface="Ink Free" panose="03080402000500000000" pitchFamily="66" charset="0"/>
              </a:rPr>
              <a:t>}</a:t>
            </a:r>
            <a:endParaRPr lang="en-US" sz="900" b="1" dirty="0">
              <a:solidFill>
                <a:schemeClr val="bg2">
                  <a:lumMod val="50000"/>
                </a:schemeClr>
              </a:solidFill>
              <a:latin typeface="Ink Free" panose="03080402000500000000" pitchFamily="66" charset="0"/>
              <a:ea typeface="Klee Medium" panose="02020600000000000000" pitchFamily="18" charset="-128"/>
            </a:endParaRPr>
          </a:p>
        </p:txBody>
      </p:sp>
      <p:sp>
        <p:nvSpPr>
          <p:cNvPr id="16" name="Google Shape;61;p12">
            <a:extLst>
              <a:ext uri="{FF2B5EF4-FFF2-40B4-BE49-F238E27FC236}">
                <a16:creationId xmlns:a16="http://schemas.microsoft.com/office/drawing/2014/main" id="{5FE2F5FD-6CC6-394E-8497-07E7A74F6A8B}"/>
              </a:ext>
            </a:extLst>
          </p:cNvPr>
          <p:cNvSpPr txBox="1">
            <a:spLocks/>
          </p:cNvSpPr>
          <p:nvPr/>
        </p:nvSpPr>
        <p:spPr>
          <a:xfrm>
            <a:off x="499313" y="1751935"/>
            <a:ext cx="829631" cy="261555"/>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cs typeface="Arial" panose="020B0604020202020204" pitchFamily="34" charset="0"/>
              </a:rPr>
              <a:t>Maven</a:t>
            </a:r>
          </a:p>
        </p:txBody>
      </p:sp>
      <p:sp>
        <p:nvSpPr>
          <p:cNvPr id="17" name="Google Shape;61;p12">
            <a:extLst>
              <a:ext uri="{FF2B5EF4-FFF2-40B4-BE49-F238E27FC236}">
                <a16:creationId xmlns:a16="http://schemas.microsoft.com/office/drawing/2014/main" id="{23EE29E5-5CE4-794E-B575-55E1EF555334}"/>
              </a:ext>
            </a:extLst>
          </p:cNvPr>
          <p:cNvSpPr txBox="1">
            <a:spLocks/>
          </p:cNvSpPr>
          <p:nvPr/>
        </p:nvSpPr>
        <p:spPr>
          <a:xfrm>
            <a:off x="5643733" y="1169481"/>
            <a:ext cx="1376847" cy="261555"/>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50" b="1" dirty="0">
                <a:solidFill>
                  <a:srgbClr val="0067B7"/>
                </a:solidFill>
                <a:latin typeface="Ink Free" panose="03080402000500000000" pitchFamily="66" charset="0"/>
              </a:rPr>
              <a:t>Java client</a:t>
            </a:r>
            <a:endParaRPr lang="en-US" sz="105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endParaRPr>
          </a:p>
        </p:txBody>
      </p:sp>
      <p:sp>
        <p:nvSpPr>
          <p:cNvPr id="18" name="Google Shape;61;p12">
            <a:extLst>
              <a:ext uri="{FF2B5EF4-FFF2-40B4-BE49-F238E27FC236}">
                <a16:creationId xmlns:a16="http://schemas.microsoft.com/office/drawing/2014/main" id="{9FFD84BD-C549-2D4C-8F5E-2CE692BB50C5}"/>
              </a:ext>
            </a:extLst>
          </p:cNvPr>
          <p:cNvSpPr txBox="1">
            <a:spLocks/>
          </p:cNvSpPr>
          <p:nvPr/>
        </p:nvSpPr>
        <p:spPr>
          <a:xfrm>
            <a:off x="5049854" y="5893474"/>
            <a:ext cx="2092291" cy="483511"/>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2. Example Client Java</a:t>
            </a:r>
          </a:p>
        </p:txBody>
      </p:sp>
    </p:spTree>
    <p:extLst>
      <p:ext uri="{BB962C8B-B14F-4D97-AF65-F5344CB8AC3E}">
        <p14:creationId xmlns:p14="http://schemas.microsoft.com/office/powerpoint/2010/main" val="276757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API Analysis – REST Resources</a:t>
            </a:r>
          </a:p>
        </p:txBody>
      </p:sp>
      <p:graphicFrame>
        <p:nvGraphicFramePr>
          <p:cNvPr id="18" name="Table 17">
            <a:extLst>
              <a:ext uri="{FF2B5EF4-FFF2-40B4-BE49-F238E27FC236}">
                <a16:creationId xmlns:a16="http://schemas.microsoft.com/office/drawing/2014/main" id="{BF93C4D7-7867-2C46-9994-8652E05C45AC}"/>
              </a:ext>
            </a:extLst>
          </p:cNvPr>
          <p:cNvGraphicFramePr>
            <a:graphicFrameLocks noGrp="1"/>
          </p:cNvGraphicFramePr>
          <p:nvPr>
            <p:extLst>
              <p:ext uri="{D42A27DB-BD31-4B8C-83A1-F6EECF244321}">
                <p14:modId xmlns:p14="http://schemas.microsoft.com/office/powerpoint/2010/main" val="1304612644"/>
              </p:ext>
            </p:extLst>
          </p:nvPr>
        </p:nvGraphicFramePr>
        <p:xfrm>
          <a:off x="585216" y="1052304"/>
          <a:ext cx="10725912" cy="5063494"/>
        </p:xfrm>
        <a:graphic>
          <a:graphicData uri="http://schemas.openxmlformats.org/drawingml/2006/table">
            <a:tbl>
              <a:tblPr firstRow="1" bandRow="1">
                <a:tableStyleId>{5C22544A-7EE6-4342-B048-85BDC9FD1C3A}</a:tableStyleId>
              </a:tblPr>
              <a:tblGrid>
                <a:gridCol w="3520440">
                  <a:extLst>
                    <a:ext uri="{9D8B030D-6E8A-4147-A177-3AD203B41FA5}">
                      <a16:colId xmlns:a16="http://schemas.microsoft.com/office/drawing/2014/main" val="558186136"/>
                    </a:ext>
                  </a:extLst>
                </a:gridCol>
                <a:gridCol w="5327299">
                  <a:extLst>
                    <a:ext uri="{9D8B030D-6E8A-4147-A177-3AD203B41FA5}">
                      <a16:colId xmlns:a16="http://schemas.microsoft.com/office/drawing/2014/main" val="4223129295"/>
                    </a:ext>
                  </a:extLst>
                </a:gridCol>
                <a:gridCol w="1878173">
                  <a:extLst>
                    <a:ext uri="{9D8B030D-6E8A-4147-A177-3AD203B41FA5}">
                      <a16:colId xmlns:a16="http://schemas.microsoft.com/office/drawing/2014/main" val="2367070505"/>
                    </a:ext>
                  </a:extLst>
                </a:gridCol>
              </a:tblGrid>
              <a:tr h="238971">
                <a:tc gridSpan="3">
                  <a:txBody>
                    <a:bodyPr/>
                    <a:lstStyle/>
                    <a:p>
                      <a:pPr algn="ctr"/>
                      <a:r>
                        <a:rPr lang="en-US" sz="900" b="1" dirty="0">
                          <a:solidFill>
                            <a:schemeClr val="bg1"/>
                          </a:solidFill>
                          <a:latin typeface="Ink Free" panose="03080402000500000000" pitchFamily="66" charset="0"/>
                        </a:rPr>
                        <a:t>Resources</a:t>
                      </a: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extLst>
                  <a:ext uri="{0D108BD9-81ED-4DB2-BD59-A6C34878D82A}">
                    <a16:rowId xmlns:a16="http://schemas.microsoft.com/office/drawing/2014/main" val="1637676845"/>
                  </a:ext>
                </a:extLst>
              </a:tr>
              <a:tr h="238971">
                <a:tc>
                  <a:txBody>
                    <a:bodyPr/>
                    <a:lstStyle/>
                    <a:p>
                      <a:pPr algn="ctr"/>
                      <a:r>
                        <a:rPr lang="en-US" sz="900" b="1" dirty="0">
                          <a:solidFill>
                            <a:schemeClr val="bg1"/>
                          </a:solidFill>
                          <a:latin typeface="Ink Free" panose="03080402000500000000" pitchFamily="66" charset="0"/>
                        </a:rPr>
                        <a:t>name</a:t>
                      </a:r>
                    </a:p>
                  </a:txBody>
                  <a:tcPr>
                    <a:solidFill>
                      <a:srgbClr val="0067B7"/>
                    </a:solidFill>
                  </a:tcPr>
                </a:tc>
                <a:tc>
                  <a:txBody>
                    <a:bodyPr/>
                    <a:lstStyle/>
                    <a:p>
                      <a:pPr algn="ctr"/>
                      <a:r>
                        <a:rPr lang="en-US" sz="900" b="1" dirty="0">
                          <a:solidFill>
                            <a:schemeClr val="bg1"/>
                          </a:solidFill>
                          <a:latin typeface="Ink Free" panose="03080402000500000000" pitchFamily="66" charset="0"/>
                        </a:rPr>
                        <a:t>path</a:t>
                      </a:r>
                    </a:p>
                  </a:txBody>
                  <a:tcPr>
                    <a:solidFill>
                      <a:srgbClr val="0067B7"/>
                    </a:solidFill>
                  </a:tcPr>
                </a:tc>
                <a:tc>
                  <a:txBody>
                    <a:bodyPr/>
                    <a:lstStyle/>
                    <a:p>
                      <a:pPr algn="ctr"/>
                      <a:r>
                        <a:rPr lang="en-US" sz="900" b="1" dirty="0">
                          <a:solidFill>
                            <a:schemeClr val="bg1"/>
                          </a:solidFill>
                          <a:latin typeface="Ink Free" panose="03080402000500000000" pitchFamily="66" charset="0"/>
                        </a:rPr>
                        <a:t>methods</a:t>
                      </a:r>
                    </a:p>
                  </a:txBody>
                  <a:tcPr>
                    <a:solidFill>
                      <a:srgbClr val="0067B7"/>
                    </a:solidFill>
                  </a:tcPr>
                </a:tc>
                <a:extLst>
                  <a:ext uri="{0D108BD9-81ED-4DB2-BD59-A6C34878D82A}">
                    <a16:rowId xmlns:a16="http://schemas.microsoft.com/office/drawing/2014/main" val="3039621101"/>
                  </a:ext>
                </a:extLst>
              </a:tr>
              <a:tr h="646626">
                <a:tc>
                  <a:txBody>
                    <a:bodyPr/>
                    <a:lstStyle/>
                    <a:p>
                      <a:pPr algn="ctr"/>
                      <a:r>
                        <a:rPr lang="en-US" sz="800" b="1" dirty="0" err="1">
                          <a:solidFill>
                            <a:srgbClr val="C5277F"/>
                          </a:solidFill>
                          <a:latin typeface="Ink Free" panose="03080402000500000000" pitchFamily="66" charset="0"/>
                        </a:rPr>
                        <a:t>ActivitiesResource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}/activities</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}/activities/{</a:t>
                      </a:r>
                      <a:r>
                        <a:rPr lang="en-US" sz="800" b="1" dirty="0" err="1">
                          <a:latin typeface="Ink Free" panose="03080402000500000000" pitchFamily="66" charset="0"/>
                        </a:rPr>
                        <a:t>activityId</a:t>
                      </a:r>
                      <a:r>
                        <a:rPr lang="en-US" sz="800" b="1" dirty="0">
                          <a:latin typeface="Ink Free" panose="03080402000500000000" pitchFamily="66" charset="0"/>
                        </a:rPr>
                        <a:t>}</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}/activities/{</a:t>
                      </a:r>
                      <a:r>
                        <a:rPr lang="en-US" sz="800" b="1" dirty="0" err="1">
                          <a:latin typeface="Ink Free" panose="03080402000500000000" pitchFamily="66" charset="0"/>
                        </a:rPr>
                        <a:t>activityId</a:t>
                      </a:r>
                      <a:r>
                        <a:rPr lang="en-US" sz="800" b="1" dirty="0">
                          <a:latin typeface="Ink Free" panose="03080402000500000000" pitchFamily="66" charset="0"/>
                        </a:rPr>
                        <a:t>}/children</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}/activities/{</a:t>
                      </a:r>
                      <a:r>
                        <a:rPr lang="en-US" sz="800" b="1" dirty="0" err="1">
                          <a:latin typeface="Ink Free" panose="03080402000500000000" pitchFamily="66" charset="0"/>
                        </a:rPr>
                        <a:t>activityId</a:t>
                      </a:r>
                      <a:r>
                        <a:rPr lang="en-US" sz="800" b="1" dirty="0">
                          <a:latin typeface="Ink Free" panose="03080402000500000000" pitchFamily="66" charset="0"/>
                        </a:rPr>
                        <a:t>}/metrics</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}/activities/{</a:t>
                      </a:r>
                      <a:r>
                        <a:rPr lang="en-US" sz="800" b="1" dirty="0" err="1">
                          <a:latin typeface="Ink Free" panose="03080402000500000000" pitchFamily="66" charset="0"/>
                        </a:rPr>
                        <a:t>activityId</a:t>
                      </a:r>
                      <a:r>
                        <a:rPr lang="en-US" sz="800" b="1" dirty="0">
                          <a:latin typeface="Ink Free" panose="03080402000500000000" pitchFamily="66" charset="0"/>
                        </a:rPr>
                        <a:t>}/similar </a:t>
                      </a:r>
                    </a:p>
                  </a:txBody>
                  <a:tcPr>
                    <a:solidFill>
                      <a:srgbClr val="87CBD8"/>
                    </a:solidFill>
                  </a:tcPr>
                </a:tc>
                <a:tc>
                  <a:txBody>
                    <a:bodyPr/>
                    <a:lstStyle/>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 </a:t>
                      </a:r>
                    </a:p>
                  </a:txBody>
                  <a:tcPr>
                    <a:solidFill>
                      <a:srgbClr val="87CBD8"/>
                    </a:solidFill>
                  </a:tcPr>
                </a:tc>
                <a:extLst>
                  <a:ext uri="{0D108BD9-81ED-4DB2-BD59-A6C34878D82A}">
                    <a16:rowId xmlns:a16="http://schemas.microsoft.com/office/drawing/2014/main" val="29354126"/>
                  </a:ext>
                </a:extLst>
              </a:tr>
              <a:tr h="342056">
                <a:tc>
                  <a:txBody>
                    <a:bodyPr/>
                    <a:lstStyle/>
                    <a:p>
                      <a:pPr algn="ctr"/>
                      <a:r>
                        <a:rPr lang="en-US" sz="800" b="1" dirty="0" err="1">
                          <a:solidFill>
                            <a:srgbClr val="C5277F"/>
                          </a:solidFill>
                          <a:latin typeface="Ink Free" panose="03080402000500000000" pitchFamily="66" charset="0"/>
                        </a:rPr>
                        <a:t>AllHostsResource</a:t>
                      </a:r>
                      <a:r>
                        <a:rPr lang="en-US" sz="800" b="1" dirty="0">
                          <a:solidFill>
                            <a:srgbClr val="C5277F"/>
                          </a:solidFill>
                          <a:latin typeface="Ink Free" panose="03080402000500000000" pitchFamily="66" charset="0"/>
                        </a:rPr>
                        <a:t> </a:t>
                      </a:r>
                    </a:p>
                  </a:txBody>
                  <a:tcPr>
                    <a:solidFill>
                      <a:srgbClr val="87CBD8"/>
                    </a:solidFill>
                  </a:tcPr>
                </a:tc>
                <a:tc>
                  <a:txBody>
                    <a:bodyPr/>
                    <a:lstStyle/>
                    <a:p>
                      <a:r>
                        <a:rPr lang="en-US" sz="800" b="1" dirty="0">
                          <a:latin typeface="Ink Free" panose="03080402000500000000" pitchFamily="66" charset="0"/>
                        </a:rPr>
                        <a:t>/audits</a:t>
                      </a:r>
                    </a:p>
                    <a:p>
                      <a:r>
                        <a:rPr lang="en-US" sz="800" b="1" dirty="0">
                          <a:latin typeface="Ink Free" panose="03080402000500000000" pitchFamily="66" charset="0"/>
                        </a:rPr>
                        <a:t>/audits/stream </a:t>
                      </a:r>
                    </a:p>
                  </a:txBody>
                  <a:tcPr>
                    <a:solidFill>
                      <a:srgbClr val="87CBD8"/>
                    </a:solidFill>
                  </a:tcPr>
                </a:tc>
                <a:tc>
                  <a:txBody>
                    <a:bodyPr/>
                    <a:lstStyle/>
                    <a:p>
                      <a:r>
                        <a:rPr lang="en-US" sz="800" b="1" dirty="0">
                          <a:latin typeface="Ink Free" panose="03080402000500000000" pitchFamily="66" charset="0"/>
                        </a:rPr>
                        <a:t>GET</a:t>
                      </a:r>
                    </a:p>
                    <a:p>
                      <a:r>
                        <a:rPr lang="en-US" sz="800" b="1" dirty="0">
                          <a:latin typeface="Ink Free" panose="03080402000500000000" pitchFamily="66" charset="0"/>
                        </a:rPr>
                        <a:t>GET </a:t>
                      </a:r>
                    </a:p>
                  </a:txBody>
                  <a:tcPr>
                    <a:solidFill>
                      <a:srgbClr val="87CBD8"/>
                    </a:solidFill>
                  </a:tcPr>
                </a:tc>
                <a:extLst>
                  <a:ext uri="{0D108BD9-81ED-4DB2-BD59-A6C34878D82A}">
                    <a16:rowId xmlns:a16="http://schemas.microsoft.com/office/drawing/2014/main" val="3772766864"/>
                  </a:ext>
                </a:extLst>
              </a:tr>
              <a:tr h="342056">
                <a:tc>
                  <a:txBody>
                    <a:bodyPr/>
                    <a:lstStyle/>
                    <a:p>
                      <a:pPr algn="ctr"/>
                      <a:r>
                        <a:rPr lang="en-US" sz="800" b="1" dirty="0" err="1">
                          <a:solidFill>
                            <a:srgbClr val="C5277F"/>
                          </a:solidFill>
                          <a:latin typeface="Ink Free" panose="03080402000500000000" pitchFamily="66" charset="0"/>
                        </a:rPr>
                        <a:t>AuthRoleMetadatasResource</a:t>
                      </a:r>
                      <a:r>
                        <a:rPr lang="en-US" sz="800" b="1" dirty="0">
                          <a:solidFill>
                            <a:srgbClr val="C5277F"/>
                          </a:solidFill>
                          <a:latin typeface="Ink Free" panose="03080402000500000000" pitchFamily="66" charset="0"/>
                        </a:rPr>
                        <a:t> </a:t>
                      </a:r>
                    </a:p>
                  </a:txBody>
                  <a:tcPr>
                    <a:solidFill>
                      <a:srgbClr val="87CBD8"/>
                    </a:solidFill>
                  </a:tcPr>
                </a:tc>
                <a:tc>
                  <a:txBody>
                    <a:bodyPr/>
                    <a:lstStyle/>
                    <a:p>
                      <a:r>
                        <a:rPr lang="en-US" sz="800" b="1" dirty="0">
                          <a:latin typeface="Ink Free" panose="03080402000500000000" pitchFamily="66" charset="0"/>
                        </a:rPr>
                        <a:t>/</a:t>
                      </a:r>
                      <a:r>
                        <a:rPr lang="en-US" sz="800" b="1" dirty="0" err="1">
                          <a:latin typeface="Ink Free" panose="03080402000500000000" pitchFamily="66" charset="0"/>
                        </a:rPr>
                        <a:t>authRoleMetadatas</a:t>
                      </a:r>
                      <a:r>
                        <a:rPr lang="en-US" sz="800" b="1" dirty="0">
                          <a:latin typeface="Ink Free" panose="03080402000500000000" pitchFamily="66" charset="0"/>
                        </a:rPr>
                        <a:t> </a:t>
                      </a:r>
                    </a:p>
                  </a:txBody>
                  <a:tcPr>
                    <a:solidFill>
                      <a:srgbClr val="87CBD8"/>
                    </a:solidFill>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800" b="1" dirty="0">
                          <a:latin typeface="Ink Free" panose="03080402000500000000" pitchFamily="66" charset="0"/>
                        </a:rPr>
                        <a:t>GET </a:t>
                      </a:r>
                    </a:p>
                  </a:txBody>
                  <a:tcPr>
                    <a:solidFill>
                      <a:srgbClr val="87CBD8"/>
                    </a:solidFill>
                  </a:tcPr>
                </a:tc>
                <a:extLst>
                  <a:ext uri="{0D108BD9-81ED-4DB2-BD59-A6C34878D82A}">
                    <a16:rowId xmlns:a16="http://schemas.microsoft.com/office/drawing/2014/main" val="2310698213"/>
                  </a:ext>
                </a:extLst>
              </a:tr>
              <a:tr h="421713">
                <a:tc>
                  <a:txBody>
                    <a:bodyPr/>
                    <a:lstStyle/>
                    <a:p>
                      <a:pPr algn="ctr"/>
                      <a:r>
                        <a:rPr lang="en-US" sz="800" b="1" dirty="0" err="1">
                          <a:solidFill>
                            <a:srgbClr val="C5277F"/>
                          </a:solidFill>
                          <a:latin typeface="Ink Free" panose="03080402000500000000" pitchFamily="66" charset="0"/>
                        </a:rPr>
                        <a:t>AuthRolesResource</a:t>
                      </a:r>
                      <a:r>
                        <a:rPr lang="en-US" sz="800" b="1" dirty="0">
                          <a:solidFill>
                            <a:srgbClr val="C5277F"/>
                          </a:solidFill>
                          <a:latin typeface="Ink Free" panose="03080402000500000000" pitchFamily="66" charset="0"/>
                        </a:rPr>
                        <a:t> </a:t>
                      </a:r>
                    </a:p>
                  </a:txBody>
                  <a:tcPr>
                    <a:solidFill>
                      <a:srgbClr val="87CBD8"/>
                    </a:solidFill>
                  </a:tcPr>
                </a:tc>
                <a:tc>
                  <a:txBody>
                    <a:bodyPr/>
                    <a:lstStyle/>
                    <a:p>
                      <a:r>
                        <a:rPr lang="en-US" sz="800" b="1" dirty="0">
                          <a:latin typeface="Ink Free" panose="03080402000500000000" pitchFamily="66" charset="0"/>
                        </a:rPr>
                        <a:t>/</a:t>
                      </a:r>
                      <a:r>
                        <a:rPr lang="en-US" sz="800" b="1" dirty="0" err="1">
                          <a:latin typeface="Ink Free" panose="03080402000500000000" pitchFamily="66" charset="0"/>
                        </a:rPr>
                        <a:t>authRoles</a:t>
                      </a:r>
                      <a:endParaRPr lang="en-US" sz="800" b="1" dirty="0">
                        <a:latin typeface="Ink Free" panose="03080402000500000000" pitchFamily="66" charset="0"/>
                      </a:endParaRPr>
                    </a:p>
                    <a:p>
                      <a:r>
                        <a:rPr lang="en-US" sz="800" b="1" dirty="0">
                          <a:latin typeface="Ink Free" panose="03080402000500000000" pitchFamily="66" charset="0"/>
                        </a:rPr>
                        <a:t>/</a:t>
                      </a:r>
                      <a:r>
                        <a:rPr lang="en-US" sz="800" b="1" dirty="0" err="1">
                          <a:latin typeface="Ink Free" panose="03080402000500000000" pitchFamily="66" charset="0"/>
                        </a:rPr>
                        <a:t>authRoles</a:t>
                      </a:r>
                      <a:r>
                        <a:rPr lang="en-US" sz="800" b="1" dirty="0">
                          <a:latin typeface="Ink Free" panose="03080402000500000000" pitchFamily="66" charset="0"/>
                        </a:rPr>
                        <a:t>/metadata</a:t>
                      </a:r>
                    </a:p>
                    <a:p>
                      <a:r>
                        <a:rPr lang="en-US" sz="800" b="1" dirty="0">
                          <a:latin typeface="Ink Free" panose="03080402000500000000" pitchFamily="66" charset="0"/>
                        </a:rPr>
                        <a:t>/</a:t>
                      </a:r>
                      <a:r>
                        <a:rPr lang="en-US" sz="800" b="1" dirty="0" err="1">
                          <a:latin typeface="Ink Free" panose="03080402000500000000" pitchFamily="66" charset="0"/>
                        </a:rPr>
                        <a:t>authRoles</a:t>
                      </a:r>
                      <a:r>
                        <a:rPr lang="en-US" sz="800" b="1" dirty="0">
                          <a:latin typeface="Ink Free" panose="03080402000500000000" pitchFamily="66" charset="0"/>
                        </a:rPr>
                        <a:t>/{</a:t>
                      </a:r>
                      <a:r>
                        <a:rPr lang="en-US" sz="800" b="1" dirty="0" err="1">
                          <a:latin typeface="Ink Free" panose="03080402000500000000" pitchFamily="66" charset="0"/>
                        </a:rPr>
                        <a:t>uuid</a:t>
                      </a:r>
                      <a:r>
                        <a:rPr lang="en-US" sz="800" b="1" dirty="0">
                          <a:latin typeface="Ink Free" panose="03080402000500000000" pitchFamily="66" charset="0"/>
                        </a:rPr>
                        <a:t>} </a:t>
                      </a:r>
                    </a:p>
                  </a:txBody>
                  <a:tcPr>
                    <a:solidFill>
                      <a:srgbClr val="87CBD8"/>
                    </a:solidFill>
                  </a:tcPr>
                </a:tc>
                <a:tc>
                  <a:txBody>
                    <a:bodyPr/>
                    <a:lstStyle/>
                    <a:p>
                      <a:r>
                        <a:rPr lang="en-US" sz="800" b="1" dirty="0">
                          <a:latin typeface="Ink Free" panose="03080402000500000000" pitchFamily="66" charset="0"/>
                        </a:rPr>
                        <a:t>GET, POST</a:t>
                      </a:r>
                    </a:p>
                    <a:p>
                      <a:r>
                        <a:rPr lang="en-US" sz="800" b="1" dirty="0">
                          <a:latin typeface="Ink Free" panose="03080402000500000000" pitchFamily="66" charset="0"/>
                        </a:rPr>
                        <a:t>GET</a:t>
                      </a:r>
                    </a:p>
                    <a:p>
                      <a:r>
                        <a:rPr lang="en-US" sz="800" b="1" dirty="0">
                          <a:latin typeface="Ink Free" panose="03080402000500000000" pitchFamily="66" charset="0"/>
                        </a:rPr>
                        <a:t>DELETE, GET, PUT</a:t>
                      </a:r>
                    </a:p>
                  </a:txBody>
                  <a:tcPr>
                    <a:solidFill>
                      <a:srgbClr val="87CBD8"/>
                    </a:solidFill>
                  </a:tcPr>
                </a:tc>
                <a:extLst>
                  <a:ext uri="{0D108BD9-81ED-4DB2-BD59-A6C34878D82A}">
                    <a16:rowId xmlns:a16="http://schemas.microsoft.com/office/drawing/2014/main" val="3184641336"/>
                  </a:ext>
                </a:extLst>
              </a:tr>
              <a:tr h="421713">
                <a:tc>
                  <a:txBody>
                    <a:bodyPr/>
                    <a:lstStyle/>
                    <a:p>
                      <a:pPr algn="ctr"/>
                      <a:r>
                        <a:rPr lang="en-US" sz="800" b="1" dirty="0" err="1">
                          <a:solidFill>
                            <a:srgbClr val="C5277F"/>
                          </a:solidFill>
                          <a:latin typeface="Ink Free" panose="03080402000500000000" pitchFamily="66" charset="0"/>
                        </a:rPr>
                        <a:t>RoleConfigGroupsResource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roleConfigGroups</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roleConfigGroups</a:t>
                      </a:r>
                      <a:r>
                        <a:rPr lang="en-US" sz="800" b="1" dirty="0">
                          <a:latin typeface="Ink Free" panose="03080402000500000000" pitchFamily="66" charset="0"/>
                        </a:rPr>
                        <a:t>/roles</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roleConfigGroups</a:t>
                      </a:r>
                      <a:r>
                        <a:rPr lang="en-US" sz="800" b="1" dirty="0">
                          <a:latin typeface="Ink Free" panose="03080402000500000000" pitchFamily="66" charset="0"/>
                        </a:rPr>
                        <a:t>/{</a:t>
                      </a:r>
                      <a:r>
                        <a:rPr lang="en-US" sz="800" b="1" dirty="0" err="1">
                          <a:latin typeface="Ink Free" panose="03080402000500000000" pitchFamily="66" charset="0"/>
                        </a:rPr>
                        <a:t>roleConfigGroupName</a:t>
                      </a:r>
                      <a:r>
                        <a:rPr lang="en-US" sz="800" b="1" dirty="0">
                          <a:latin typeface="Ink Free" panose="03080402000500000000" pitchFamily="66" charset="0"/>
                        </a:rPr>
                        <a:t>}</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roleConfigGroups</a:t>
                      </a:r>
                      <a:r>
                        <a:rPr lang="en-US" sz="800" b="1" dirty="0">
                          <a:latin typeface="Ink Free" panose="03080402000500000000" pitchFamily="66" charset="0"/>
                        </a:rPr>
                        <a:t>/{</a:t>
                      </a:r>
                      <a:r>
                        <a:rPr lang="en-US" sz="800" b="1" dirty="0" err="1">
                          <a:latin typeface="Ink Free" panose="03080402000500000000" pitchFamily="66" charset="0"/>
                        </a:rPr>
                        <a:t>roleConfigGroupName</a:t>
                      </a:r>
                      <a:r>
                        <a:rPr lang="en-US" sz="800" b="1" dirty="0">
                          <a:latin typeface="Ink Free" panose="03080402000500000000" pitchFamily="66" charset="0"/>
                        </a:rPr>
                        <a:t>}/config</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roleConfigGroups</a:t>
                      </a:r>
                      <a:r>
                        <a:rPr lang="en-US" sz="800" b="1" dirty="0">
                          <a:latin typeface="Ink Free" panose="03080402000500000000" pitchFamily="66" charset="0"/>
                        </a:rPr>
                        <a:t>/{</a:t>
                      </a:r>
                      <a:r>
                        <a:rPr lang="en-US" sz="800" b="1" dirty="0" err="1">
                          <a:latin typeface="Ink Free" panose="03080402000500000000" pitchFamily="66" charset="0"/>
                        </a:rPr>
                        <a:t>roleConfigGroupName</a:t>
                      </a:r>
                      <a:r>
                        <a:rPr lang="en-US" sz="800" b="1" dirty="0">
                          <a:latin typeface="Ink Free" panose="03080402000500000000" pitchFamily="66" charset="0"/>
                        </a:rPr>
                        <a:t>}/roles </a:t>
                      </a:r>
                    </a:p>
                  </a:txBody>
                  <a:tcPr>
                    <a:solidFill>
                      <a:srgbClr val="87CBD8"/>
                    </a:solidFill>
                  </a:tcPr>
                </a:tc>
                <a:tc>
                  <a:txBody>
                    <a:bodyPr/>
                    <a:lstStyle/>
                    <a:p>
                      <a:r>
                        <a:rPr lang="en-US" sz="800" b="1" dirty="0">
                          <a:latin typeface="Ink Free" panose="03080402000500000000" pitchFamily="66" charset="0"/>
                        </a:rPr>
                        <a:t>GET, POST</a:t>
                      </a:r>
                    </a:p>
                    <a:p>
                      <a:r>
                        <a:rPr lang="en-US" sz="800" b="1" dirty="0">
                          <a:latin typeface="Ink Free" panose="03080402000500000000" pitchFamily="66" charset="0"/>
                        </a:rPr>
                        <a:t>PUT</a:t>
                      </a:r>
                    </a:p>
                    <a:p>
                      <a:r>
                        <a:rPr lang="en-US" sz="800" b="1" dirty="0">
                          <a:latin typeface="Ink Free" panose="03080402000500000000" pitchFamily="66" charset="0"/>
                        </a:rPr>
                        <a:t>DELETE, GET, PUT</a:t>
                      </a:r>
                    </a:p>
                    <a:p>
                      <a:r>
                        <a:rPr lang="en-US" sz="800" b="1" dirty="0">
                          <a:latin typeface="Ink Free" panose="03080402000500000000" pitchFamily="66" charset="0"/>
                        </a:rPr>
                        <a:t>GET, PUT</a:t>
                      </a:r>
                    </a:p>
                    <a:p>
                      <a:r>
                        <a:rPr lang="en-US" sz="800" b="1" dirty="0">
                          <a:latin typeface="Ink Free" panose="03080402000500000000" pitchFamily="66" charset="0"/>
                        </a:rPr>
                        <a:t>GET, PUT </a:t>
                      </a:r>
                    </a:p>
                  </a:txBody>
                  <a:tcPr>
                    <a:solidFill>
                      <a:srgbClr val="87CBD8"/>
                    </a:solidFill>
                  </a:tcPr>
                </a:tc>
                <a:extLst>
                  <a:ext uri="{0D108BD9-81ED-4DB2-BD59-A6C34878D82A}">
                    <a16:rowId xmlns:a16="http://schemas.microsoft.com/office/drawing/2014/main" val="2814518734"/>
                  </a:ext>
                </a:extLst>
              </a:tr>
              <a:tr h="421713">
                <a:tc>
                  <a:txBody>
                    <a:bodyPr/>
                    <a:lstStyle/>
                    <a:p>
                      <a:pPr algn="ctr"/>
                      <a:r>
                        <a:rPr lang="en-US" sz="800" b="1" dirty="0" err="1">
                          <a:solidFill>
                            <a:srgbClr val="C5277F"/>
                          </a:solidFill>
                          <a:latin typeface="Ink Free" panose="03080402000500000000" pitchFamily="66" charset="0"/>
                        </a:rPr>
                        <a:t>RolesResource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bulkDelete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}/commands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a:t>
                      </a:r>
                      <a:r>
                        <a:rPr lang="en-US" sz="800" b="1" kern="1200" dirty="0" err="1">
                          <a:solidFill>
                            <a:schemeClr val="dk1"/>
                          </a:solidFill>
                          <a:latin typeface="Ink Free" panose="03080402000500000000" pitchFamily="66" charset="0"/>
                          <a:ea typeface="+mn-ea"/>
                          <a:cs typeface="+mn-cs"/>
                        </a:rPr>
                        <a:t>commandsByName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}/config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}/metrics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enterMaintenanceMode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exitMaintenanceMode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impalaDiagnostics</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}/logs/full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}/logs/stacks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}/logs/</a:t>
                      </a:r>
                      <a:r>
                        <a:rPr lang="en-US" sz="800" b="1" kern="1200" dirty="0" err="1">
                          <a:solidFill>
                            <a:schemeClr val="dk1"/>
                          </a:solidFill>
                          <a:latin typeface="Ink Free" panose="03080402000500000000" pitchFamily="66" charset="0"/>
                          <a:ea typeface="+mn-ea"/>
                          <a:cs typeface="+mn-cs"/>
                        </a:rPr>
                        <a:t>stacksBundle</a:t>
                      </a:r>
                      <a:r>
                        <a:rPr lang="en-US" sz="800" b="1" kern="1200" dirty="0">
                          <a:solidFill>
                            <a:schemeClr val="dk1"/>
                          </a:solidFill>
                          <a:latin typeface="Ink Free" panose="03080402000500000000" pitchFamily="66" charset="0"/>
                          <a:ea typeface="+mn-ea"/>
                          <a:cs typeface="+mn-cs"/>
                        </a:rPr>
                        <a: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}/logs/stderr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}/roles/{</a:t>
                      </a:r>
                      <a:r>
                        <a:rPr lang="en-US" sz="800" b="1" kern="1200" dirty="0" err="1">
                          <a:solidFill>
                            <a:schemeClr val="dk1"/>
                          </a:solidFill>
                          <a:latin typeface="Ink Free" panose="03080402000500000000" pitchFamily="66" charset="0"/>
                          <a:ea typeface="+mn-ea"/>
                          <a:cs typeface="+mn-cs"/>
                        </a:rPr>
                        <a:t>roleName</a:t>
                      </a:r>
                      <a:r>
                        <a:rPr lang="en-US" sz="800" b="1" kern="1200" dirty="0">
                          <a:solidFill>
                            <a:schemeClr val="dk1"/>
                          </a:solidFill>
                          <a:latin typeface="Ink Free" panose="03080402000500000000" pitchFamily="66" charset="0"/>
                          <a:ea typeface="+mn-ea"/>
                          <a:cs typeface="+mn-cs"/>
                        </a:rPr>
                        <a:t>}/logs/</a:t>
                      </a:r>
                      <a:r>
                        <a:rPr lang="en-US" sz="800" b="1" kern="1200" dirty="0" err="1">
                          <a:solidFill>
                            <a:schemeClr val="dk1"/>
                          </a:solidFill>
                          <a:latin typeface="Ink Free" panose="03080402000500000000" pitchFamily="66" charset="0"/>
                          <a:ea typeface="+mn-ea"/>
                          <a:cs typeface="+mn-cs"/>
                        </a:rPr>
                        <a:t>stdout</a:t>
                      </a:r>
                      <a:r>
                        <a:rPr lang="en-US" sz="800" b="1" kern="1200" dirty="0">
                          <a:solidFill>
                            <a:schemeClr val="dk1"/>
                          </a:solidFill>
                          <a:latin typeface="Ink Free" panose="03080402000500000000" pitchFamily="66" charset="0"/>
                          <a:ea typeface="+mn-ea"/>
                          <a:cs typeface="+mn-cs"/>
                        </a:rPr>
                        <a:t> </a:t>
                      </a:r>
                    </a:p>
                    <a:p>
                      <a:endParaRPr lang="en-US" sz="800" b="1" dirty="0">
                        <a:latin typeface="Ink Free" panose="03080402000500000000" pitchFamily="66" charset="0"/>
                      </a:endParaRPr>
                    </a:p>
                  </a:txBody>
                  <a:tcPr>
                    <a:solidFill>
                      <a:srgbClr val="87CBD8"/>
                    </a:solidFill>
                  </a:tcPr>
                </a:tc>
                <a:tc>
                  <a:txBody>
                    <a:bodyPr/>
                    <a:lstStyle/>
                    <a:p>
                      <a:pPr marL="0" algn="l" defTabSz="844083" rtl="0" eaLnBrk="1" latinLnBrk="0" hangingPunct="1"/>
                      <a:r>
                        <a:rPr lang="en-US" sz="800" b="1" kern="1200" dirty="0">
                          <a:solidFill>
                            <a:schemeClr val="dk1"/>
                          </a:solidFill>
                          <a:latin typeface="Ink Free" panose="03080402000500000000" pitchFamily="66" charset="0"/>
                          <a:ea typeface="+mn-ea"/>
                          <a:cs typeface="+mn-cs"/>
                        </a:rPr>
                        <a:t>GET, POST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POST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DELETE, 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PUT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POST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POST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POST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p>
                      <a:pPr marL="0" algn="l" defTabSz="844083" rtl="0" eaLnBrk="1" latinLnBrk="0" hangingPunct="1"/>
                      <a:r>
                        <a:rPr lang="en-US" sz="800" b="1" kern="1200" dirty="0">
                          <a:solidFill>
                            <a:schemeClr val="dk1"/>
                          </a:solidFill>
                          <a:latin typeface="Ink Free" panose="03080402000500000000" pitchFamily="66" charset="0"/>
                          <a:ea typeface="+mn-ea"/>
                          <a:cs typeface="+mn-cs"/>
                        </a:rPr>
                        <a:t>GET </a:t>
                      </a:r>
                    </a:p>
                  </a:txBody>
                  <a:tcPr>
                    <a:solidFill>
                      <a:srgbClr val="87CBD8"/>
                    </a:solidFill>
                  </a:tcPr>
                </a:tc>
                <a:extLst>
                  <a:ext uri="{0D108BD9-81ED-4DB2-BD59-A6C34878D82A}">
                    <a16:rowId xmlns:a16="http://schemas.microsoft.com/office/drawing/2014/main" val="3618590464"/>
                  </a:ext>
                </a:extLst>
              </a:tr>
            </a:tbl>
          </a:graphicData>
        </a:graphic>
      </p:graphicFrame>
    </p:spTree>
    <p:extLst>
      <p:ext uri="{BB962C8B-B14F-4D97-AF65-F5344CB8AC3E}">
        <p14:creationId xmlns:p14="http://schemas.microsoft.com/office/powerpoint/2010/main" val="364523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API Analysis – REST Resources</a:t>
            </a:r>
          </a:p>
        </p:txBody>
      </p:sp>
      <p:graphicFrame>
        <p:nvGraphicFramePr>
          <p:cNvPr id="15" name="Table 14">
            <a:extLst>
              <a:ext uri="{FF2B5EF4-FFF2-40B4-BE49-F238E27FC236}">
                <a16:creationId xmlns:a16="http://schemas.microsoft.com/office/drawing/2014/main" id="{ECA8769C-C3D8-8341-9650-35181A4AD21A}"/>
              </a:ext>
            </a:extLst>
          </p:cNvPr>
          <p:cNvGraphicFramePr>
            <a:graphicFrameLocks noGrp="1"/>
          </p:cNvGraphicFramePr>
          <p:nvPr>
            <p:extLst>
              <p:ext uri="{D42A27DB-BD31-4B8C-83A1-F6EECF244321}">
                <p14:modId xmlns:p14="http://schemas.microsoft.com/office/powerpoint/2010/main" val="3978585417"/>
              </p:ext>
            </p:extLst>
          </p:nvPr>
        </p:nvGraphicFramePr>
        <p:xfrm>
          <a:off x="585216" y="960864"/>
          <a:ext cx="10725912" cy="5425440"/>
        </p:xfrm>
        <a:graphic>
          <a:graphicData uri="http://schemas.openxmlformats.org/drawingml/2006/table">
            <a:tbl>
              <a:tblPr firstRow="1" bandRow="1">
                <a:tableStyleId>{5C22544A-7EE6-4342-B048-85BDC9FD1C3A}</a:tableStyleId>
              </a:tblPr>
              <a:tblGrid>
                <a:gridCol w="3520440">
                  <a:extLst>
                    <a:ext uri="{9D8B030D-6E8A-4147-A177-3AD203B41FA5}">
                      <a16:colId xmlns:a16="http://schemas.microsoft.com/office/drawing/2014/main" val="558186136"/>
                    </a:ext>
                  </a:extLst>
                </a:gridCol>
                <a:gridCol w="5327299">
                  <a:extLst>
                    <a:ext uri="{9D8B030D-6E8A-4147-A177-3AD203B41FA5}">
                      <a16:colId xmlns:a16="http://schemas.microsoft.com/office/drawing/2014/main" val="4223129295"/>
                    </a:ext>
                  </a:extLst>
                </a:gridCol>
                <a:gridCol w="1878173">
                  <a:extLst>
                    <a:ext uri="{9D8B030D-6E8A-4147-A177-3AD203B41FA5}">
                      <a16:colId xmlns:a16="http://schemas.microsoft.com/office/drawing/2014/main" val="2367070505"/>
                    </a:ext>
                  </a:extLst>
                </a:gridCol>
              </a:tblGrid>
              <a:tr h="221999">
                <a:tc gridSpan="3">
                  <a:txBody>
                    <a:bodyPr/>
                    <a:lstStyle/>
                    <a:p>
                      <a:pPr algn="ctr"/>
                      <a:r>
                        <a:rPr lang="en-US" sz="900" b="1" dirty="0">
                          <a:solidFill>
                            <a:schemeClr val="bg1"/>
                          </a:solidFill>
                          <a:latin typeface="Ink Free" panose="03080402000500000000" pitchFamily="66" charset="0"/>
                        </a:rPr>
                        <a:t>Resources</a:t>
                      </a: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extLst>
                  <a:ext uri="{0D108BD9-81ED-4DB2-BD59-A6C34878D82A}">
                    <a16:rowId xmlns:a16="http://schemas.microsoft.com/office/drawing/2014/main" val="1637676845"/>
                  </a:ext>
                </a:extLst>
              </a:tr>
              <a:tr h="221999">
                <a:tc>
                  <a:txBody>
                    <a:bodyPr/>
                    <a:lstStyle/>
                    <a:p>
                      <a:pPr algn="ctr"/>
                      <a:r>
                        <a:rPr lang="en-US" sz="900" b="1" dirty="0">
                          <a:solidFill>
                            <a:schemeClr val="bg1"/>
                          </a:solidFill>
                          <a:latin typeface="Ink Free" panose="03080402000500000000" pitchFamily="66" charset="0"/>
                        </a:rPr>
                        <a:t>name</a:t>
                      </a:r>
                    </a:p>
                  </a:txBody>
                  <a:tcPr>
                    <a:solidFill>
                      <a:srgbClr val="0067B7"/>
                    </a:solidFill>
                  </a:tcPr>
                </a:tc>
                <a:tc>
                  <a:txBody>
                    <a:bodyPr/>
                    <a:lstStyle/>
                    <a:p>
                      <a:pPr algn="ctr"/>
                      <a:r>
                        <a:rPr lang="en-US" sz="900" b="1" dirty="0">
                          <a:solidFill>
                            <a:schemeClr val="bg1"/>
                          </a:solidFill>
                          <a:latin typeface="Ink Free" panose="03080402000500000000" pitchFamily="66" charset="0"/>
                        </a:rPr>
                        <a:t>path</a:t>
                      </a:r>
                    </a:p>
                  </a:txBody>
                  <a:tcPr>
                    <a:solidFill>
                      <a:srgbClr val="0067B7"/>
                    </a:solidFill>
                  </a:tcPr>
                </a:tc>
                <a:tc>
                  <a:txBody>
                    <a:bodyPr/>
                    <a:lstStyle/>
                    <a:p>
                      <a:pPr algn="ctr"/>
                      <a:r>
                        <a:rPr lang="en-US" sz="900" b="1" dirty="0">
                          <a:solidFill>
                            <a:schemeClr val="bg1"/>
                          </a:solidFill>
                          <a:latin typeface="Ink Free" panose="03080402000500000000" pitchFamily="66" charset="0"/>
                        </a:rPr>
                        <a:t>methods</a:t>
                      </a:r>
                    </a:p>
                  </a:txBody>
                  <a:tcPr>
                    <a:solidFill>
                      <a:srgbClr val="0067B7"/>
                    </a:solidFill>
                  </a:tcPr>
                </a:tc>
                <a:extLst>
                  <a:ext uri="{0D108BD9-81ED-4DB2-BD59-A6C34878D82A}">
                    <a16:rowId xmlns:a16="http://schemas.microsoft.com/office/drawing/2014/main" val="3039621101"/>
                  </a:ext>
                </a:extLst>
              </a:tr>
              <a:tr h="4824779">
                <a:tc>
                  <a:txBody>
                    <a:bodyPr/>
                    <a:lstStyle/>
                    <a:p>
                      <a:pPr algn="ctr"/>
                      <a:r>
                        <a:rPr lang="en-US" sz="800" b="1" dirty="0" err="1">
                          <a:solidFill>
                            <a:srgbClr val="C5277F"/>
                          </a:solidFill>
                          <a:latin typeface="Ink Free" panose="03080402000500000000" pitchFamily="66" charset="0"/>
                        </a:rPr>
                        <a:t>ServicesResource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clientConfig</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commandsByName</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}/config</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impalaUtilization</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}/metrics</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roleTypes</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a:t>
                      </a:r>
                      <a:r>
                        <a:rPr lang="en-US" sz="800" b="1" dirty="0" err="1">
                          <a:latin typeface="Ink Free" panose="03080402000500000000" pitchFamily="66" charset="0"/>
                        </a:rPr>
                        <a:t>yarnUtilization</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createOozieDb</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createSolrHdfsHomeDir</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createSqoopUserDir</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}/commands/decommission</a:t>
                      </a: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deployClientConfig</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disableJtHa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disableRmHa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disableSentryHa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enableJtHa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enableRmHa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enableSentryHa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enterMaintenanceMode</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exitMaintenanceMode</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firstRun</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hbaseCreateRoot</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hbaseUpgrade</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hdfsCreateTmpDir</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hdfsDisableAutoFailover</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hdfsDisableHa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hdfsDisableNnHa</a:t>
                      </a:r>
                      <a:endParaRPr lang="en-US" sz="800" b="1" dirty="0">
                        <a:latin typeface="Ink Free" panose="03080402000500000000" pitchFamily="66" charset="0"/>
                      </a:endParaRPr>
                    </a:p>
                    <a:p>
                      <a:r>
                        <a:rPr lang="en-US" sz="800" b="1" dirty="0">
                          <a:latin typeface="Ink Free" panose="03080402000500000000" pitchFamily="66" charset="0"/>
                        </a:rPr>
                        <a:t>  /clusters/{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hdfsEnableAutoFailover</a:t>
                      </a:r>
                      <a:r>
                        <a:rPr lang="en-US" sz="800" b="1" dirty="0">
                          <a:latin typeface="Ink Free" panose="03080402000500000000" pitchFamily="66" charset="0"/>
                        </a:rPr>
                        <a:t> </a:t>
                      </a: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hdfsEnableHa</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hdfsEnableNnHa</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hdfsFailover</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hdfsFinalizeRollingUpgrade</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hdfsRollEdits</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hdfsUpgradeMetadata</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hiveCreateHiveUserDir</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hiveCreateHiveWarehouse</a:t>
                      </a:r>
                      <a:endParaRPr lang="en-US" sz="800" b="1" dirty="0">
                        <a:latin typeface="Ink Free" panose="03080402000500000000" pitchFamily="66" charset="0"/>
                      </a:endParaRPr>
                    </a:p>
                    <a:p>
                      <a:r>
                        <a:rPr lang="en-US" sz="800" b="1" dirty="0">
                          <a:latin typeface="Ink Free" panose="03080402000500000000" pitchFamily="66" charset="0"/>
                        </a:rPr>
                        <a:t>/clusters/{</a:t>
                      </a:r>
                      <a:r>
                        <a:rPr lang="en-US" sz="800" b="1" dirty="0" err="1">
                          <a:latin typeface="Ink Free" panose="03080402000500000000" pitchFamily="66" charset="0"/>
                        </a:rPr>
                        <a:t>clusterName</a:t>
                      </a:r>
                      <a:r>
                        <a:rPr lang="en-US" sz="800" b="1" dirty="0">
                          <a:latin typeface="Ink Free" panose="03080402000500000000" pitchFamily="66" charset="0"/>
                        </a:rPr>
                        <a:t>}/services/{</a:t>
                      </a:r>
                      <a:r>
                        <a:rPr lang="en-US" sz="800" b="1" dirty="0" err="1">
                          <a:latin typeface="Ink Free" panose="03080402000500000000" pitchFamily="66" charset="0"/>
                        </a:rPr>
                        <a:t>serviceName</a:t>
                      </a:r>
                      <a:r>
                        <a:rPr lang="en-US" sz="800" b="1" dirty="0">
                          <a:latin typeface="Ink Free" panose="03080402000500000000" pitchFamily="66" charset="0"/>
                        </a:rPr>
                        <a:t>}/commands/</a:t>
                      </a:r>
                      <a:r>
                        <a:rPr lang="en-US" sz="800" b="1" dirty="0" err="1">
                          <a:latin typeface="Ink Free" panose="03080402000500000000" pitchFamily="66" charset="0"/>
                        </a:rPr>
                        <a:t>hiveCreateMetastoreDatabase</a:t>
                      </a:r>
                      <a:endParaRPr lang="en-US" sz="800" b="1" dirty="0">
                        <a:latin typeface="Ink Free" panose="03080402000500000000" pitchFamily="66" charset="0"/>
                      </a:endParaRPr>
                    </a:p>
                  </a:txBody>
                  <a:tcPr>
                    <a:solidFill>
                      <a:srgbClr val="87CBD8"/>
                    </a:solidFill>
                  </a:tcPr>
                </a:tc>
                <a:tc>
                  <a:txBody>
                    <a:bodyPr/>
                    <a:lstStyle/>
                    <a:p>
                      <a:r>
                        <a:rPr lang="en-US" sz="800" b="1" dirty="0">
                          <a:latin typeface="Ink Free" panose="03080402000500000000" pitchFamily="66" charset="0"/>
                        </a:rPr>
                        <a:t>GET, POST</a:t>
                      </a:r>
                    </a:p>
                    <a:p>
                      <a:r>
                        <a:rPr lang="en-US" sz="800" b="1" dirty="0">
                          <a:latin typeface="Ink Free" panose="03080402000500000000" pitchFamily="66" charset="0"/>
                        </a:rPr>
                        <a:t>DELETE, GET, PUT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 PUT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GET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txBody>
                  <a:tcPr>
                    <a:solidFill>
                      <a:srgbClr val="87CBD8"/>
                    </a:solidFill>
                  </a:tcPr>
                </a:tc>
                <a:extLst>
                  <a:ext uri="{0D108BD9-81ED-4DB2-BD59-A6C34878D82A}">
                    <a16:rowId xmlns:a16="http://schemas.microsoft.com/office/drawing/2014/main" val="29354126"/>
                  </a:ext>
                </a:extLst>
              </a:tr>
            </a:tbl>
          </a:graphicData>
        </a:graphic>
      </p:graphicFrame>
    </p:spTree>
    <p:extLst>
      <p:ext uri="{BB962C8B-B14F-4D97-AF65-F5344CB8AC3E}">
        <p14:creationId xmlns:p14="http://schemas.microsoft.com/office/powerpoint/2010/main" val="185394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API Analysis – REST Resources</a:t>
            </a:r>
          </a:p>
        </p:txBody>
      </p:sp>
      <p:graphicFrame>
        <p:nvGraphicFramePr>
          <p:cNvPr id="15" name="Table 14">
            <a:extLst>
              <a:ext uri="{FF2B5EF4-FFF2-40B4-BE49-F238E27FC236}">
                <a16:creationId xmlns:a16="http://schemas.microsoft.com/office/drawing/2014/main" id="{ECA8769C-C3D8-8341-9650-35181A4AD21A}"/>
              </a:ext>
            </a:extLst>
          </p:cNvPr>
          <p:cNvGraphicFramePr>
            <a:graphicFrameLocks noGrp="1"/>
          </p:cNvGraphicFramePr>
          <p:nvPr>
            <p:extLst>
              <p:ext uri="{D42A27DB-BD31-4B8C-83A1-F6EECF244321}">
                <p14:modId xmlns:p14="http://schemas.microsoft.com/office/powerpoint/2010/main" val="3769353608"/>
              </p:ext>
            </p:extLst>
          </p:nvPr>
        </p:nvGraphicFramePr>
        <p:xfrm>
          <a:off x="585216" y="1006584"/>
          <a:ext cx="10725912" cy="5303520"/>
        </p:xfrm>
        <a:graphic>
          <a:graphicData uri="http://schemas.openxmlformats.org/drawingml/2006/table">
            <a:tbl>
              <a:tblPr firstRow="1" bandRow="1">
                <a:tableStyleId>{5C22544A-7EE6-4342-B048-85BDC9FD1C3A}</a:tableStyleId>
              </a:tblPr>
              <a:tblGrid>
                <a:gridCol w="3520440">
                  <a:extLst>
                    <a:ext uri="{9D8B030D-6E8A-4147-A177-3AD203B41FA5}">
                      <a16:colId xmlns:a16="http://schemas.microsoft.com/office/drawing/2014/main" val="558186136"/>
                    </a:ext>
                  </a:extLst>
                </a:gridCol>
                <a:gridCol w="5327299">
                  <a:extLst>
                    <a:ext uri="{9D8B030D-6E8A-4147-A177-3AD203B41FA5}">
                      <a16:colId xmlns:a16="http://schemas.microsoft.com/office/drawing/2014/main" val="4223129295"/>
                    </a:ext>
                  </a:extLst>
                </a:gridCol>
                <a:gridCol w="1878173">
                  <a:extLst>
                    <a:ext uri="{9D8B030D-6E8A-4147-A177-3AD203B41FA5}">
                      <a16:colId xmlns:a16="http://schemas.microsoft.com/office/drawing/2014/main" val="2367070505"/>
                    </a:ext>
                  </a:extLst>
                </a:gridCol>
              </a:tblGrid>
              <a:tr h="130408">
                <a:tc gridSpan="3">
                  <a:txBody>
                    <a:bodyPr/>
                    <a:lstStyle/>
                    <a:p>
                      <a:pPr algn="ctr"/>
                      <a:r>
                        <a:rPr lang="en-US" sz="900" b="1" dirty="0">
                          <a:solidFill>
                            <a:schemeClr val="bg1"/>
                          </a:solidFill>
                          <a:latin typeface="Ink Free" panose="03080402000500000000" pitchFamily="66" charset="0"/>
                        </a:rPr>
                        <a:t>Resources</a:t>
                      </a: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extLst>
                  <a:ext uri="{0D108BD9-81ED-4DB2-BD59-A6C34878D82A}">
                    <a16:rowId xmlns:a16="http://schemas.microsoft.com/office/drawing/2014/main" val="1637676845"/>
                  </a:ext>
                </a:extLst>
              </a:tr>
              <a:tr h="204304">
                <a:tc>
                  <a:txBody>
                    <a:bodyPr/>
                    <a:lstStyle/>
                    <a:p>
                      <a:pPr algn="ctr"/>
                      <a:r>
                        <a:rPr lang="en-US" sz="900" b="1" dirty="0">
                          <a:solidFill>
                            <a:schemeClr val="bg1"/>
                          </a:solidFill>
                          <a:latin typeface="Ink Free" panose="03080402000500000000" pitchFamily="66" charset="0"/>
                        </a:rPr>
                        <a:t>name</a:t>
                      </a:r>
                    </a:p>
                  </a:txBody>
                  <a:tcPr>
                    <a:solidFill>
                      <a:srgbClr val="0067B7"/>
                    </a:solidFill>
                  </a:tcPr>
                </a:tc>
                <a:tc>
                  <a:txBody>
                    <a:bodyPr/>
                    <a:lstStyle/>
                    <a:p>
                      <a:pPr algn="ctr"/>
                      <a:r>
                        <a:rPr lang="en-US" sz="900" b="1" dirty="0">
                          <a:solidFill>
                            <a:schemeClr val="bg1"/>
                          </a:solidFill>
                          <a:latin typeface="Ink Free" panose="03080402000500000000" pitchFamily="66" charset="0"/>
                        </a:rPr>
                        <a:t>path</a:t>
                      </a:r>
                    </a:p>
                  </a:txBody>
                  <a:tcPr>
                    <a:solidFill>
                      <a:srgbClr val="0067B7"/>
                    </a:solidFill>
                  </a:tcPr>
                </a:tc>
                <a:tc>
                  <a:txBody>
                    <a:bodyPr/>
                    <a:lstStyle/>
                    <a:p>
                      <a:pPr algn="ctr"/>
                      <a:r>
                        <a:rPr lang="en-US" sz="900" b="1" dirty="0">
                          <a:solidFill>
                            <a:schemeClr val="bg1"/>
                          </a:solidFill>
                          <a:latin typeface="Ink Free" panose="03080402000500000000" pitchFamily="66" charset="0"/>
                        </a:rPr>
                        <a:t>methods</a:t>
                      </a:r>
                    </a:p>
                  </a:txBody>
                  <a:tcPr>
                    <a:solidFill>
                      <a:srgbClr val="0067B7"/>
                    </a:solidFill>
                  </a:tcPr>
                </a:tc>
                <a:extLst>
                  <a:ext uri="{0D108BD9-81ED-4DB2-BD59-A6C34878D82A}">
                    <a16:rowId xmlns:a16="http://schemas.microsoft.com/office/drawing/2014/main" val="3039621101"/>
                  </a:ext>
                </a:extLst>
              </a:tr>
              <a:tr h="4768666">
                <a:tc>
                  <a:txBody>
                    <a:bodyPr/>
                    <a:lstStyle/>
                    <a:p>
                      <a:pPr algn="ctr"/>
                      <a:r>
                        <a:rPr lang="en-US" sz="800" b="1" dirty="0" err="1">
                          <a:solidFill>
                            <a:srgbClr val="C5277F"/>
                          </a:solidFill>
                          <a:latin typeface="Ink Free" panose="03080402000500000000" pitchFamily="66" charset="0"/>
                        </a:rPr>
                        <a:t>ServicesResource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hiveCreateMetastoreDatabaseTables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hiveUpdateMetastoreNamenodes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hiveUpgradeMetastore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hiveValidateMetastoreSchema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hueCreateHiveWarehouse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hueDumpDb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hueLoadDb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hueSyncDb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impalaCreateCatalogDatabase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impalaCreateCatalogDatabaseTables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impalaCreateUserDir</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impalaDisableLlamaHa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impalaDisableLlamaRm</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impalaEnableLlamaHa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impalaEnableLlamaRm</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importMrConfigsIntoYarn</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initSolr</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installMrFrameworkJars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installOozieShareLib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migrateToSentry</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}/commands/offline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oozieCreateEmbeddedDatabase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oozieDisableHa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oozieDumpDatabase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oozieEnableHa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oozieLoadDatabase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oozieUpgradeDb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}/commands/recommission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recommissionWithStart</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}/commands/restart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rollingRestart</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sentryCreateDatabase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sentryCreateDatabaseTables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sentryUpgradeDatabaseTables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solrBootstrapCollections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solrBootstrapConfig</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solrConfigBackup</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solrMigrateSentryPrivilegesCommand</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solrReinitializeStateForUpgrade</a:t>
                      </a:r>
                      <a:endParaRPr lang="en-US" sz="800" b="1" kern="1200" dirty="0">
                        <a:solidFill>
                          <a:schemeClr val="dk1"/>
                        </a:solidFill>
                        <a:latin typeface="Ink Free" panose="03080402000500000000" pitchFamily="66" charset="0"/>
                        <a:ea typeface="+mn-ea"/>
                        <a:cs typeface="+mn-cs"/>
                      </a:endParaRPr>
                    </a:p>
                  </a:txBody>
                  <a:tcPr>
                    <a:solidFill>
                      <a:srgbClr val="87CBD8"/>
                    </a:solidFill>
                  </a:tcPr>
                </a:tc>
                <a:tc>
                  <a:txBody>
                    <a:bodyPr/>
                    <a:lstStyle/>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txBody>
                  <a:tcPr>
                    <a:solidFill>
                      <a:srgbClr val="87CBD8"/>
                    </a:solidFill>
                  </a:tcPr>
                </a:tc>
                <a:extLst>
                  <a:ext uri="{0D108BD9-81ED-4DB2-BD59-A6C34878D82A}">
                    <a16:rowId xmlns:a16="http://schemas.microsoft.com/office/drawing/2014/main" val="29354126"/>
                  </a:ext>
                </a:extLst>
              </a:tr>
            </a:tbl>
          </a:graphicData>
        </a:graphic>
      </p:graphicFrame>
    </p:spTree>
    <p:extLst>
      <p:ext uri="{BB962C8B-B14F-4D97-AF65-F5344CB8AC3E}">
        <p14:creationId xmlns:p14="http://schemas.microsoft.com/office/powerpoint/2010/main" val="228983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API Analysis – REST Resources</a:t>
            </a:r>
          </a:p>
        </p:txBody>
      </p:sp>
      <p:graphicFrame>
        <p:nvGraphicFramePr>
          <p:cNvPr id="15" name="Table 14">
            <a:extLst>
              <a:ext uri="{FF2B5EF4-FFF2-40B4-BE49-F238E27FC236}">
                <a16:creationId xmlns:a16="http://schemas.microsoft.com/office/drawing/2014/main" id="{ECA8769C-C3D8-8341-9650-35181A4AD21A}"/>
              </a:ext>
            </a:extLst>
          </p:cNvPr>
          <p:cNvGraphicFramePr>
            <a:graphicFrameLocks noGrp="1"/>
          </p:cNvGraphicFramePr>
          <p:nvPr>
            <p:extLst>
              <p:ext uri="{D42A27DB-BD31-4B8C-83A1-F6EECF244321}">
                <p14:modId xmlns:p14="http://schemas.microsoft.com/office/powerpoint/2010/main" val="2829666843"/>
              </p:ext>
            </p:extLst>
          </p:nvPr>
        </p:nvGraphicFramePr>
        <p:xfrm>
          <a:off x="585216" y="1061448"/>
          <a:ext cx="10725912" cy="2627078"/>
        </p:xfrm>
        <a:graphic>
          <a:graphicData uri="http://schemas.openxmlformats.org/drawingml/2006/table">
            <a:tbl>
              <a:tblPr firstRow="1" bandRow="1">
                <a:tableStyleId>{5C22544A-7EE6-4342-B048-85BDC9FD1C3A}</a:tableStyleId>
              </a:tblPr>
              <a:tblGrid>
                <a:gridCol w="3520440">
                  <a:extLst>
                    <a:ext uri="{9D8B030D-6E8A-4147-A177-3AD203B41FA5}">
                      <a16:colId xmlns:a16="http://schemas.microsoft.com/office/drawing/2014/main" val="558186136"/>
                    </a:ext>
                  </a:extLst>
                </a:gridCol>
                <a:gridCol w="5327299">
                  <a:extLst>
                    <a:ext uri="{9D8B030D-6E8A-4147-A177-3AD203B41FA5}">
                      <a16:colId xmlns:a16="http://schemas.microsoft.com/office/drawing/2014/main" val="4223129295"/>
                    </a:ext>
                  </a:extLst>
                </a:gridCol>
                <a:gridCol w="1878173">
                  <a:extLst>
                    <a:ext uri="{9D8B030D-6E8A-4147-A177-3AD203B41FA5}">
                      <a16:colId xmlns:a16="http://schemas.microsoft.com/office/drawing/2014/main" val="2367070505"/>
                    </a:ext>
                  </a:extLst>
                </a:gridCol>
              </a:tblGrid>
              <a:tr h="213137">
                <a:tc gridSpan="3">
                  <a:txBody>
                    <a:bodyPr/>
                    <a:lstStyle/>
                    <a:p>
                      <a:pPr algn="ctr"/>
                      <a:r>
                        <a:rPr lang="en-US" sz="900" b="1" dirty="0">
                          <a:solidFill>
                            <a:schemeClr val="bg1"/>
                          </a:solidFill>
                          <a:latin typeface="Ink Free" panose="03080402000500000000" pitchFamily="66" charset="0"/>
                        </a:rPr>
                        <a:t>Resources</a:t>
                      </a: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extLst>
                  <a:ext uri="{0D108BD9-81ED-4DB2-BD59-A6C34878D82A}">
                    <a16:rowId xmlns:a16="http://schemas.microsoft.com/office/drawing/2014/main" val="1637676845"/>
                  </a:ext>
                </a:extLst>
              </a:tr>
              <a:tr h="213137">
                <a:tc>
                  <a:txBody>
                    <a:bodyPr/>
                    <a:lstStyle/>
                    <a:p>
                      <a:pPr algn="ctr"/>
                      <a:r>
                        <a:rPr lang="en-US" sz="900" b="1" dirty="0">
                          <a:solidFill>
                            <a:schemeClr val="bg1"/>
                          </a:solidFill>
                          <a:latin typeface="Ink Free" panose="03080402000500000000" pitchFamily="66" charset="0"/>
                        </a:rPr>
                        <a:t>name</a:t>
                      </a:r>
                    </a:p>
                  </a:txBody>
                  <a:tcPr>
                    <a:solidFill>
                      <a:srgbClr val="0067B7"/>
                    </a:solidFill>
                  </a:tcPr>
                </a:tc>
                <a:tc>
                  <a:txBody>
                    <a:bodyPr/>
                    <a:lstStyle/>
                    <a:p>
                      <a:pPr algn="ctr"/>
                      <a:r>
                        <a:rPr lang="en-US" sz="900" b="1" dirty="0">
                          <a:solidFill>
                            <a:schemeClr val="bg1"/>
                          </a:solidFill>
                          <a:latin typeface="Ink Free" panose="03080402000500000000" pitchFamily="66" charset="0"/>
                        </a:rPr>
                        <a:t>path</a:t>
                      </a:r>
                    </a:p>
                  </a:txBody>
                  <a:tcPr>
                    <a:solidFill>
                      <a:srgbClr val="0067B7"/>
                    </a:solidFill>
                  </a:tcPr>
                </a:tc>
                <a:tc>
                  <a:txBody>
                    <a:bodyPr/>
                    <a:lstStyle/>
                    <a:p>
                      <a:pPr algn="ctr"/>
                      <a:r>
                        <a:rPr lang="en-US" sz="900" b="1" dirty="0">
                          <a:solidFill>
                            <a:schemeClr val="bg1"/>
                          </a:solidFill>
                          <a:latin typeface="Ink Free" panose="03080402000500000000" pitchFamily="66" charset="0"/>
                        </a:rPr>
                        <a:t>methods</a:t>
                      </a:r>
                    </a:p>
                  </a:txBody>
                  <a:tcPr>
                    <a:solidFill>
                      <a:srgbClr val="0067B7"/>
                    </a:solidFill>
                  </a:tcPr>
                </a:tc>
                <a:extLst>
                  <a:ext uri="{0D108BD9-81ED-4DB2-BD59-A6C34878D82A}">
                    <a16:rowId xmlns:a16="http://schemas.microsoft.com/office/drawing/2014/main" val="3039621101"/>
                  </a:ext>
                </a:extLst>
              </a:tr>
              <a:tr h="2169878">
                <a:tc>
                  <a:txBody>
                    <a:bodyPr/>
                    <a:lstStyle/>
                    <a:p>
                      <a:pPr algn="ctr"/>
                      <a:r>
                        <a:rPr lang="en-US" sz="800" b="1" dirty="0" err="1">
                          <a:solidFill>
                            <a:srgbClr val="C5277F"/>
                          </a:solidFill>
                          <a:latin typeface="Ink Free" panose="03080402000500000000" pitchFamily="66" charset="0"/>
                        </a:rPr>
                        <a:t>ServicesResource</a:t>
                      </a:r>
                      <a:endParaRPr lang="en-US" sz="800" b="1" dirty="0">
                        <a:solidFill>
                          <a:srgbClr val="C5277F"/>
                        </a:solidFill>
                        <a:latin typeface="Ink Free" panose="03080402000500000000" pitchFamily="66" charset="0"/>
                      </a:endParaRPr>
                    </a:p>
                  </a:txBody>
                  <a:tcPr>
                    <a:solidFill>
                      <a:srgbClr val="87CBD8"/>
                    </a:solidFill>
                  </a:tcPr>
                </a:tc>
                <a:tc>
                  <a:txBody>
                    <a:bodyPr/>
                    <a:lstStyle/>
                    <a:p>
                      <a:pPr marL="0" algn="l" defTabSz="844083" rtl="0" eaLnBrk="1" latinLnBrk="0" hangingPunct="1"/>
                      <a:r>
                        <a:rPr lang="en-US" sz="800" b="1" kern="1200" dirty="0">
                          <a:solidFill>
                            <a:schemeClr val="dk1"/>
                          </a:solidFill>
                          <a:latin typeface="Ink Free" panose="03080402000500000000" pitchFamily="66" charset="0"/>
                          <a:ea typeface="+mn-ea"/>
                          <a:cs typeface="+mn-cs"/>
                        </a:rPr>
                        <a:t>/clusters/{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solrValidateMetadata</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sqoopCreateDatabaseTables</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sqoopUpgradeDb</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}/commands/start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}/commands/stop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}/commands/switchToMr2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yarnApplicationDiagnosticsCollection</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yarnCreateCmContainerUsageInputDirCommand</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yarnCreateJobHistoryDirCommand</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yarnFormatStateStore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yarnNodeManagerRemoteAppLogDirCommand</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zooKeeperCleanup</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zooKeeperInit</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}/commands/{</a:t>
                      </a:r>
                      <a:r>
                        <a:rPr lang="en-US" sz="800" b="1" kern="1200" dirty="0" err="1">
                          <a:solidFill>
                            <a:schemeClr val="dk1"/>
                          </a:solidFill>
                          <a:latin typeface="Ink Free" panose="03080402000500000000" pitchFamily="66" charset="0"/>
                          <a:ea typeface="+mn-ea"/>
                          <a:cs typeface="+mn-cs"/>
                        </a:rPr>
                        <a:t>commandName</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}/reports/</a:t>
                      </a:r>
                      <a:r>
                        <a:rPr lang="en-US" sz="800" b="1" kern="1200" dirty="0" err="1">
                          <a:solidFill>
                            <a:schemeClr val="dk1"/>
                          </a:solidFill>
                          <a:latin typeface="Ink Free" panose="03080402000500000000" pitchFamily="66" charset="0"/>
                          <a:ea typeface="+mn-ea"/>
                          <a:cs typeface="+mn-cs"/>
                        </a:rPr>
                        <a:t>hdfsUsageReport</a:t>
                      </a:r>
                      <a:r>
                        <a:rPr lang="en-US" sz="800" b="1" kern="1200" dirty="0">
                          <a:solidFill>
                            <a:schemeClr val="dk1"/>
                          </a:solidFill>
                          <a:latin typeface="Ink Free" panose="03080402000500000000" pitchFamily="66" charset="0"/>
                          <a:ea typeface="+mn-ea"/>
                          <a:cs typeface="+mn-cs"/>
                        </a:rPr>
                        <a:t> /clusters/{</a:t>
                      </a:r>
                      <a:r>
                        <a:rPr lang="en-US" sz="800" b="1" kern="1200" dirty="0" err="1">
                          <a:solidFill>
                            <a:schemeClr val="dk1"/>
                          </a:solidFill>
                          <a:latin typeface="Ink Free" panose="03080402000500000000" pitchFamily="66" charset="0"/>
                          <a:ea typeface="+mn-ea"/>
                          <a:cs typeface="+mn-cs"/>
                        </a:rPr>
                        <a:t>clusterName</a:t>
                      </a:r>
                      <a:r>
                        <a:rPr lang="en-US" sz="800" b="1" kern="1200" dirty="0">
                          <a:solidFill>
                            <a:schemeClr val="dk1"/>
                          </a:solidFill>
                          <a:latin typeface="Ink Free" panose="03080402000500000000" pitchFamily="66" charset="0"/>
                          <a:ea typeface="+mn-ea"/>
                          <a:cs typeface="+mn-cs"/>
                        </a:rPr>
                        <a:t>}/services/{</a:t>
                      </a:r>
                      <a:r>
                        <a:rPr lang="en-US" sz="800" b="1" kern="1200" dirty="0" err="1">
                          <a:solidFill>
                            <a:schemeClr val="dk1"/>
                          </a:solidFill>
                          <a:latin typeface="Ink Free" panose="03080402000500000000" pitchFamily="66" charset="0"/>
                          <a:ea typeface="+mn-ea"/>
                          <a:cs typeface="+mn-cs"/>
                        </a:rPr>
                        <a:t>serviceName</a:t>
                      </a:r>
                      <a:r>
                        <a:rPr lang="en-US" sz="800" b="1" kern="1200" dirty="0">
                          <a:solidFill>
                            <a:schemeClr val="dk1"/>
                          </a:solidFill>
                          <a:latin typeface="Ink Free" panose="03080402000500000000" pitchFamily="66" charset="0"/>
                          <a:ea typeface="+mn-ea"/>
                          <a:cs typeface="+mn-cs"/>
                        </a:rPr>
                        <a:t>}/reports/</a:t>
                      </a:r>
                      <a:r>
                        <a:rPr lang="en-US" sz="800" b="1" kern="1200" dirty="0" err="1">
                          <a:solidFill>
                            <a:schemeClr val="dk1"/>
                          </a:solidFill>
                          <a:latin typeface="Ink Free" panose="03080402000500000000" pitchFamily="66" charset="0"/>
                          <a:ea typeface="+mn-ea"/>
                          <a:cs typeface="+mn-cs"/>
                        </a:rPr>
                        <a:t>mrUsageReport</a:t>
                      </a:r>
                      <a:r>
                        <a:rPr lang="en-US" sz="800" b="1" kern="1200" dirty="0">
                          <a:solidFill>
                            <a:schemeClr val="dk1"/>
                          </a:solidFill>
                          <a:latin typeface="Ink Free" panose="03080402000500000000" pitchFamily="66" charset="0"/>
                          <a:ea typeface="+mn-ea"/>
                          <a:cs typeface="+mn-cs"/>
                        </a:rPr>
                        <a:t> </a:t>
                      </a:r>
                    </a:p>
                  </a:txBody>
                  <a:tcPr>
                    <a:solidFill>
                      <a:srgbClr val="87CBD8"/>
                    </a:solidFill>
                  </a:tcPr>
                </a:tc>
                <a:tc>
                  <a:txBody>
                    <a:bodyPr/>
                    <a:lstStyle/>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POST</a:t>
                      </a:r>
                    </a:p>
                    <a:p>
                      <a:r>
                        <a:rPr lang="en-US" sz="800" b="1" dirty="0">
                          <a:latin typeface="Ink Free" panose="03080402000500000000" pitchFamily="66" charset="0"/>
                        </a:rPr>
                        <a:t>GET</a:t>
                      </a:r>
                    </a:p>
                    <a:p>
                      <a:r>
                        <a:rPr lang="en-US" sz="800" b="1" dirty="0">
                          <a:latin typeface="Ink Free" panose="03080402000500000000" pitchFamily="66" charset="0"/>
                        </a:rPr>
                        <a:t>GET</a:t>
                      </a:r>
                    </a:p>
                  </a:txBody>
                  <a:tcPr>
                    <a:solidFill>
                      <a:srgbClr val="87CBD8"/>
                    </a:solidFill>
                  </a:tcPr>
                </a:tc>
                <a:extLst>
                  <a:ext uri="{0D108BD9-81ED-4DB2-BD59-A6C34878D82A}">
                    <a16:rowId xmlns:a16="http://schemas.microsoft.com/office/drawing/2014/main" val="29354126"/>
                  </a:ext>
                </a:extLst>
              </a:tr>
            </a:tbl>
          </a:graphicData>
        </a:graphic>
      </p:graphicFrame>
    </p:spTree>
    <p:extLst>
      <p:ext uri="{BB962C8B-B14F-4D97-AF65-F5344CB8AC3E}">
        <p14:creationId xmlns:p14="http://schemas.microsoft.com/office/powerpoint/2010/main" val="354599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2" y="637567"/>
            <a:ext cx="5370490"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First proposal - </a:t>
            </a:r>
            <a:r>
              <a:rPr lang="en-US" sz="1800" b="1" dirty="0">
                <a:solidFill>
                  <a:srgbClr val="EE4328"/>
                </a:solidFill>
              </a:rPr>
              <a:t>Locks</a:t>
            </a:r>
            <a:r>
              <a:rPr lang="en-US" sz="1800" b="1" dirty="0">
                <a:solidFill>
                  <a:srgbClr val="73C4EF"/>
                </a:solidFill>
              </a:rPr>
              <a:t> &amp; Activities to do </a:t>
            </a:r>
          </a:p>
        </p:txBody>
      </p:sp>
      <p:grpSp>
        <p:nvGrpSpPr>
          <p:cNvPr id="4" name="Group 3">
            <a:extLst>
              <a:ext uri="{FF2B5EF4-FFF2-40B4-BE49-F238E27FC236}">
                <a16:creationId xmlns:a16="http://schemas.microsoft.com/office/drawing/2014/main" id="{4764DA2F-A1C6-5348-B036-EC4117AF7749}"/>
              </a:ext>
            </a:extLst>
          </p:cNvPr>
          <p:cNvGrpSpPr/>
          <p:nvPr/>
        </p:nvGrpSpPr>
        <p:grpSpPr>
          <a:xfrm rot="5400000">
            <a:off x="8233006" y="1432412"/>
            <a:ext cx="432048" cy="421475"/>
            <a:chOff x="1852159" y="1083592"/>
            <a:chExt cx="432048" cy="421475"/>
          </a:xfrm>
        </p:grpSpPr>
        <p:sp>
          <p:nvSpPr>
            <p:cNvPr id="5" name="Oval 4">
              <a:extLst>
                <a:ext uri="{FF2B5EF4-FFF2-40B4-BE49-F238E27FC236}">
                  <a16:creationId xmlns:a16="http://schemas.microsoft.com/office/drawing/2014/main" id="{AD95EF9E-7114-3044-B9AD-260028927913}"/>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FDD3B8-10D6-644B-8274-CD1C378A283E}"/>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DB02085F-B51E-5642-A3D2-5FC89D69A4F8}"/>
              </a:ext>
            </a:extLst>
          </p:cNvPr>
          <p:cNvCxnSpPr>
            <a:cxnSpLocks/>
          </p:cNvCxnSpPr>
          <p:nvPr/>
        </p:nvCxnSpPr>
        <p:spPr>
          <a:xfrm flipH="1">
            <a:off x="2875847" y="2578755"/>
            <a:ext cx="4960125"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Google Shape;61;p12">
            <a:extLst>
              <a:ext uri="{FF2B5EF4-FFF2-40B4-BE49-F238E27FC236}">
                <a16:creationId xmlns:a16="http://schemas.microsoft.com/office/drawing/2014/main" id="{5C86572B-664F-6E4A-96B7-567E09D26A22}"/>
              </a:ext>
            </a:extLst>
          </p:cNvPr>
          <p:cNvSpPr txBox="1">
            <a:spLocks/>
          </p:cNvSpPr>
          <p:nvPr/>
        </p:nvSpPr>
        <p:spPr>
          <a:xfrm>
            <a:off x="2824226" y="1685640"/>
            <a:ext cx="3729509"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err="1">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PoC</a:t>
            </a: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API Manager – Implement Client (Java or Scala)</a:t>
            </a:r>
          </a:p>
        </p:txBody>
      </p:sp>
      <p:cxnSp>
        <p:nvCxnSpPr>
          <p:cNvPr id="11" name="Straight Connector 10">
            <a:extLst>
              <a:ext uri="{FF2B5EF4-FFF2-40B4-BE49-F238E27FC236}">
                <a16:creationId xmlns:a16="http://schemas.microsoft.com/office/drawing/2014/main" id="{7D2EE14E-F0FA-924C-8B96-0FA4B6D800A5}"/>
              </a:ext>
            </a:extLst>
          </p:cNvPr>
          <p:cNvCxnSpPr>
            <a:cxnSpLocks/>
          </p:cNvCxnSpPr>
          <p:nvPr/>
        </p:nvCxnSpPr>
        <p:spPr>
          <a:xfrm>
            <a:off x="2867803" y="1482670"/>
            <a:ext cx="0" cy="3543584"/>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Google Shape;61;p12">
            <a:extLst>
              <a:ext uri="{FF2B5EF4-FFF2-40B4-BE49-F238E27FC236}">
                <a16:creationId xmlns:a16="http://schemas.microsoft.com/office/drawing/2014/main" id="{84B212CB-D52E-2E4B-A42F-942182BD4FE4}"/>
              </a:ext>
            </a:extLst>
          </p:cNvPr>
          <p:cNvSpPr txBox="1">
            <a:spLocks/>
          </p:cNvSpPr>
          <p:nvPr/>
        </p:nvSpPr>
        <p:spPr>
          <a:xfrm>
            <a:off x="8612698" y="1465027"/>
            <a:ext cx="933821"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Start</a:t>
            </a:r>
          </a:p>
        </p:txBody>
      </p:sp>
      <p:cxnSp>
        <p:nvCxnSpPr>
          <p:cNvPr id="43" name="Straight Connector 42">
            <a:extLst>
              <a:ext uri="{FF2B5EF4-FFF2-40B4-BE49-F238E27FC236}">
                <a16:creationId xmlns:a16="http://schemas.microsoft.com/office/drawing/2014/main" id="{25AAA1A7-3EF5-8348-ADE5-46F84B9ABE0B}"/>
              </a:ext>
            </a:extLst>
          </p:cNvPr>
          <p:cNvCxnSpPr>
            <a:cxnSpLocks/>
            <a:stCxn id="6" idx="4"/>
          </p:cNvCxnSpPr>
          <p:nvPr/>
        </p:nvCxnSpPr>
        <p:spPr>
          <a:xfrm flipH="1" flipV="1">
            <a:off x="2867803" y="1630095"/>
            <a:ext cx="5370490" cy="13055"/>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AFEE435-815C-EC4D-A256-5B74A1552B7A}"/>
              </a:ext>
            </a:extLst>
          </p:cNvPr>
          <p:cNvCxnSpPr>
            <a:cxnSpLocks/>
            <a:stCxn id="94" idx="4"/>
          </p:cNvCxnSpPr>
          <p:nvPr/>
        </p:nvCxnSpPr>
        <p:spPr>
          <a:xfrm flipH="1">
            <a:off x="2874628" y="3537297"/>
            <a:ext cx="4997223" cy="0"/>
          </a:xfrm>
          <a:prstGeom prst="line">
            <a:avLst/>
          </a:prstGeom>
          <a:ln cmpd="sng">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Google Shape;61;p12">
            <a:extLst>
              <a:ext uri="{FF2B5EF4-FFF2-40B4-BE49-F238E27FC236}">
                <a16:creationId xmlns:a16="http://schemas.microsoft.com/office/drawing/2014/main" id="{E15C467A-622F-0B4D-8604-E7DF53B509F8}"/>
              </a:ext>
            </a:extLst>
          </p:cNvPr>
          <p:cNvSpPr txBox="1">
            <a:spLocks/>
          </p:cNvSpPr>
          <p:nvPr/>
        </p:nvSpPr>
        <p:spPr>
          <a:xfrm>
            <a:off x="2868686" y="2608014"/>
            <a:ext cx="4157588"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Analysis and design (Internal structure of the components)</a:t>
            </a:r>
          </a:p>
        </p:txBody>
      </p:sp>
      <p:cxnSp>
        <p:nvCxnSpPr>
          <p:cNvPr id="71" name="Straight Connector 70">
            <a:extLst>
              <a:ext uri="{FF2B5EF4-FFF2-40B4-BE49-F238E27FC236}">
                <a16:creationId xmlns:a16="http://schemas.microsoft.com/office/drawing/2014/main" id="{DED74384-25EB-1D4C-A87E-1852EB7B1C77}"/>
              </a:ext>
            </a:extLst>
          </p:cNvPr>
          <p:cNvCxnSpPr>
            <a:cxnSpLocks/>
            <a:stCxn id="100" idx="4"/>
          </p:cNvCxnSpPr>
          <p:nvPr/>
        </p:nvCxnSpPr>
        <p:spPr>
          <a:xfrm flipH="1">
            <a:off x="2884991" y="3941322"/>
            <a:ext cx="499126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2" name="Google Shape;61;p12">
            <a:extLst>
              <a:ext uri="{FF2B5EF4-FFF2-40B4-BE49-F238E27FC236}">
                <a16:creationId xmlns:a16="http://schemas.microsoft.com/office/drawing/2014/main" id="{14702A90-6063-DA40-B596-3E86CFE3C2CD}"/>
              </a:ext>
            </a:extLst>
          </p:cNvPr>
          <p:cNvSpPr txBox="1">
            <a:spLocks/>
          </p:cNvSpPr>
          <p:nvPr/>
        </p:nvSpPr>
        <p:spPr>
          <a:xfrm>
            <a:off x="2874628" y="3593244"/>
            <a:ext cx="2077884"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Implementation</a:t>
            </a:r>
          </a:p>
        </p:txBody>
      </p:sp>
      <p:sp>
        <p:nvSpPr>
          <p:cNvPr id="77" name="Google Shape;61;p12">
            <a:extLst>
              <a:ext uri="{FF2B5EF4-FFF2-40B4-BE49-F238E27FC236}">
                <a16:creationId xmlns:a16="http://schemas.microsoft.com/office/drawing/2014/main" id="{D6C93A02-B04D-E042-93E5-631EDD78A968}"/>
              </a:ext>
            </a:extLst>
          </p:cNvPr>
          <p:cNvSpPr txBox="1">
            <a:spLocks/>
          </p:cNvSpPr>
          <p:nvPr/>
        </p:nvSpPr>
        <p:spPr>
          <a:xfrm>
            <a:off x="2850762" y="3991856"/>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Functional and Non-Functional Tests</a:t>
            </a:r>
          </a:p>
        </p:txBody>
      </p:sp>
      <p:grpSp>
        <p:nvGrpSpPr>
          <p:cNvPr id="82" name="Group 81">
            <a:extLst>
              <a:ext uri="{FF2B5EF4-FFF2-40B4-BE49-F238E27FC236}">
                <a16:creationId xmlns:a16="http://schemas.microsoft.com/office/drawing/2014/main" id="{2A8E9FE3-8ED2-3640-A7B0-A2E127B74C08}"/>
              </a:ext>
            </a:extLst>
          </p:cNvPr>
          <p:cNvGrpSpPr/>
          <p:nvPr/>
        </p:nvGrpSpPr>
        <p:grpSpPr>
          <a:xfrm rot="5400000">
            <a:off x="8193565" y="4591029"/>
            <a:ext cx="432048" cy="421475"/>
            <a:chOff x="1852159" y="1083592"/>
            <a:chExt cx="432048" cy="421475"/>
          </a:xfrm>
        </p:grpSpPr>
        <p:sp>
          <p:nvSpPr>
            <p:cNvPr id="83" name="Oval 82">
              <a:extLst>
                <a:ext uri="{FF2B5EF4-FFF2-40B4-BE49-F238E27FC236}">
                  <a16:creationId xmlns:a16="http://schemas.microsoft.com/office/drawing/2014/main" id="{5298D2AF-E868-A446-904A-B05BCAC421DF}"/>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A64E59B-0F95-1D4B-BC77-6A8A40F12E53}"/>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5" name="Straight Connector 84">
            <a:extLst>
              <a:ext uri="{FF2B5EF4-FFF2-40B4-BE49-F238E27FC236}">
                <a16:creationId xmlns:a16="http://schemas.microsoft.com/office/drawing/2014/main" id="{57D97FE8-671F-674D-89A3-F64159B4E87B}"/>
              </a:ext>
            </a:extLst>
          </p:cNvPr>
          <p:cNvCxnSpPr>
            <a:cxnSpLocks/>
            <a:stCxn id="84" idx="4"/>
          </p:cNvCxnSpPr>
          <p:nvPr/>
        </p:nvCxnSpPr>
        <p:spPr>
          <a:xfrm flipH="1">
            <a:off x="2867803" y="4801767"/>
            <a:ext cx="5331049" cy="18288"/>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2023C5A9-B70F-8D45-9A21-687254297B03}"/>
              </a:ext>
            </a:extLst>
          </p:cNvPr>
          <p:cNvGrpSpPr/>
          <p:nvPr/>
        </p:nvGrpSpPr>
        <p:grpSpPr>
          <a:xfrm>
            <a:off x="7845116" y="2439863"/>
            <a:ext cx="308190" cy="277784"/>
            <a:chOff x="7515007" y="2566336"/>
            <a:chExt cx="308190" cy="277784"/>
          </a:xfrm>
        </p:grpSpPr>
        <p:sp>
          <p:nvSpPr>
            <p:cNvPr id="91" name="Oval 90">
              <a:extLst>
                <a:ext uri="{FF2B5EF4-FFF2-40B4-BE49-F238E27FC236}">
                  <a16:creationId xmlns:a16="http://schemas.microsoft.com/office/drawing/2014/main" id="{4366E9A2-2960-474D-ADD4-1A80FD3A88F3}"/>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7A8D5EEE-DFF1-D748-9EE5-209E0D58736F}"/>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Google Shape;61;p12">
            <a:extLst>
              <a:ext uri="{FF2B5EF4-FFF2-40B4-BE49-F238E27FC236}">
                <a16:creationId xmlns:a16="http://schemas.microsoft.com/office/drawing/2014/main" id="{26603F93-0286-F546-9EFB-7C3D5C2EB029}"/>
              </a:ext>
            </a:extLst>
          </p:cNvPr>
          <p:cNvSpPr txBox="1">
            <a:spLocks/>
          </p:cNvSpPr>
          <p:nvPr/>
        </p:nvSpPr>
        <p:spPr>
          <a:xfrm>
            <a:off x="8146805" y="2473067"/>
            <a:ext cx="1230692"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Refine Architecture</a:t>
            </a:r>
          </a:p>
        </p:txBody>
      </p:sp>
      <p:grpSp>
        <p:nvGrpSpPr>
          <p:cNvPr id="93" name="Group 92">
            <a:extLst>
              <a:ext uri="{FF2B5EF4-FFF2-40B4-BE49-F238E27FC236}">
                <a16:creationId xmlns:a16="http://schemas.microsoft.com/office/drawing/2014/main" id="{8435CE35-11CD-6647-B930-7F69A7EDE51E}"/>
              </a:ext>
            </a:extLst>
          </p:cNvPr>
          <p:cNvGrpSpPr/>
          <p:nvPr/>
        </p:nvGrpSpPr>
        <p:grpSpPr>
          <a:xfrm>
            <a:off x="7871851" y="3398405"/>
            <a:ext cx="308190" cy="277784"/>
            <a:chOff x="7515007" y="2566336"/>
            <a:chExt cx="308190" cy="277784"/>
          </a:xfrm>
        </p:grpSpPr>
        <p:sp>
          <p:nvSpPr>
            <p:cNvPr id="94" name="Oval 93">
              <a:extLst>
                <a:ext uri="{FF2B5EF4-FFF2-40B4-BE49-F238E27FC236}">
                  <a16:creationId xmlns:a16="http://schemas.microsoft.com/office/drawing/2014/main" id="{F53E5E7A-CDAB-C549-ABB5-B816E65469A0}"/>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A2FD70ED-8EDB-A744-9453-1F396EE17B9F}"/>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Google Shape;61;p12">
            <a:extLst>
              <a:ext uri="{FF2B5EF4-FFF2-40B4-BE49-F238E27FC236}">
                <a16:creationId xmlns:a16="http://schemas.microsoft.com/office/drawing/2014/main" id="{7B577E44-EB75-814C-8591-F2F190CE0C54}"/>
              </a:ext>
            </a:extLst>
          </p:cNvPr>
          <p:cNvSpPr txBox="1">
            <a:spLocks/>
          </p:cNvSpPr>
          <p:nvPr/>
        </p:nvSpPr>
        <p:spPr>
          <a:xfrm>
            <a:off x="6795894" y="3411211"/>
            <a:ext cx="814527"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endParaRPr lang="en-US" sz="105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98" name="Google Shape;61;p12">
            <a:extLst>
              <a:ext uri="{FF2B5EF4-FFF2-40B4-BE49-F238E27FC236}">
                <a16:creationId xmlns:a16="http://schemas.microsoft.com/office/drawing/2014/main" id="{CADFDF21-CEBE-D647-A295-29ABEA189AB5}"/>
              </a:ext>
            </a:extLst>
          </p:cNvPr>
          <p:cNvSpPr txBox="1">
            <a:spLocks/>
          </p:cNvSpPr>
          <p:nvPr/>
        </p:nvSpPr>
        <p:spPr>
          <a:xfrm>
            <a:off x="8153307" y="3435069"/>
            <a:ext cx="2077884"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the Architecture's fullness</a:t>
            </a:r>
          </a:p>
        </p:txBody>
      </p:sp>
      <p:grpSp>
        <p:nvGrpSpPr>
          <p:cNvPr id="99" name="Group 98">
            <a:extLst>
              <a:ext uri="{FF2B5EF4-FFF2-40B4-BE49-F238E27FC236}">
                <a16:creationId xmlns:a16="http://schemas.microsoft.com/office/drawing/2014/main" id="{FE436B11-6256-0142-B7E4-F2B3719D9DA5}"/>
              </a:ext>
            </a:extLst>
          </p:cNvPr>
          <p:cNvGrpSpPr/>
          <p:nvPr/>
        </p:nvGrpSpPr>
        <p:grpSpPr>
          <a:xfrm>
            <a:off x="7876260" y="3802430"/>
            <a:ext cx="308190" cy="277784"/>
            <a:chOff x="7515007" y="2566336"/>
            <a:chExt cx="308190" cy="277784"/>
          </a:xfrm>
        </p:grpSpPr>
        <p:sp>
          <p:nvSpPr>
            <p:cNvPr id="100" name="Oval 99">
              <a:extLst>
                <a:ext uri="{FF2B5EF4-FFF2-40B4-BE49-F238E27FC236}">
                  <a16:creationId xmlns:a16="http://schemas.microsoft.com/office/drawing/2014/main" id="{FF413F58-B8F2-B743-8F0E-366FBC250706}"/>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63515287-B08A-394A-882E-E7CBB3CCD2D9}"/>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Google Shape;61;p12">
            <a:extLst>
              <a:ext uri="{FF2B5EF4-FFF2-40B4-BE49-F238E27FC236}">
                <a16:creationId xmlns:a16="http://schemas.microsoft.com/office/drawing/2014/main" id="{5FBA0EBC-2D8D-D642-8335-0091B55E68FD}"/>
              </a:ext>
            </a:extLst>
          </p:cNvPr>
          <p:cNvSpPr txBox="1">
            <a:spLocks/>
          </p:cNvSpPr>
          <p:nvPr/>
        </p:nvSpPr>
        <p:spPr>
          <a:xfrm>
            <a:off x="8184400" y="3828561"/>
            <a:ext cx="1503455"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unit tests</a:t>
            </a:r>
          </a:p>
        </p:txBody>
      </p:sp>
      <p:sp>
        <p:nvSpPr>
          <p:cNvPr id="106" name="Google Shape;61;p12">
            <a:extLst>
              <a:ext uri="{FF2B5EF4-FFF2-40B4-BE49-F238E27FC236}">
                <a16:creationId xmlns:a16="http://schemas.microsoft.com/office/drawing/2014/main" id="{AD09E85F-BE15-A44E-9C19-0AF42B910129}"/>
              </a:ext>
            </a:extLst>
          </p:cNvPr>
          <p:cNvSpPr txBox="1">
            <a:spLocks/>
          </p:cNvSpPr>
          <p:nvPr/>
        </p:nvSpPr>
        <p:spPr>
          <a:xfrm>
            <a:off x="8611770" y="4684061"/>
            <a:ext cx="503798"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End</a:t>
            </a:r>
          </a:p>
        </p:txBody>
      </p:sp>
      <p:cxnSp>
        <p:nvCxnSpPr>
          <p:cNvPr id="109" name="Straight Connector 108">
            <a:extLst>
              <a:ext uri="{FF2B5EF4-FFF2-40B4-BE49-F238E27FC236}">
                <a16:creationId xmlns:a16="http://schemas.microsoft.com/office/drawing/2014/main" id="{56DA7A5F-A2B8-684C-A655-6D1B8814E886}"/>
              </a:ext>
            </a:extLst>
          </p:cNvPr>
          <p:cNvCxnSpPr>
            <a:cxnSpLocks/>
            <a:stCxn id="112" idx="4"/>
          </p:cNvCxnSpPr>
          <p:nvPr/>
        </p:nvCxnSpPr>
        <p:spPr>
          <a:xfrm flipH="1">
            <a:off x="2884991" y="4341057"/>
            <a:ext cx="4993607"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0" name="Google Shape;61;p12">
            <a:extLst>
              <a:ext uri="{FF2B5EF4-FFF2-40B4-BE49-F238E27FC236}">
                <a16:creationId xmlns:a16="http://schemas.microsoft.com/office/drawing/2014/main" id="{6494B94A-0431-B746-A017-BFE8646FC905}"/>
              </a:ext>
            </a:extLst>
          </p:cNvPr>
          <p:cNvSpPr txBox="1">
            <a:spLocks/>
          </p:cNvSpPr>
          <p:nvPr/>
        </p:nvSpPr>
        <p:spPr>
          <a:xfrm>
            <a:off x="2877145" y="4428092"/>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Deployment in different Environments</a:t>
            </a:r>
          </a:p>
        </p:txBody>
      </p:sp>
      <p:grpSp>
        <p:nvGrpSpPr>
          <p:cNvPr id="111" name="Group 110">
            <a:extLst>
              <a:ext uri="{FF2B5EF4-FFF2-40B4-BE49-F238E27FC236}">
                <a16:creationId xmlns:a16="http://schemas.microsoft.com/office/drawing/2014/main" id="{C44E6E30-21E8-3A42-93A4-744B9AA6A68F}"/>
              </a:ext>
            </a:extLst>
          </p:cNvPr>
          <p:cNvGrpSpPr/>
          <p:nvPr/>
        </p:nvGrpSpPr>
        <p:grpSpPr>
          <a:xfrm>
            <a:off x="7878598" y="4202165"/>
            <a:ext cx="308190" cy="277784"/>
            <a:chOff x="7515007" y="2566336"/>
            <a:chExt cx="308190" cy="277784"/>
          </a:xfrm>
        </p:grpSpPr>
        <p:sp>
          <p:nvSpPr>
            <p:cNvPr id="112" name="Oval 111">
              <a:extLst>
                <a:ext uri="{FF2B5EF4-FFF2-40B4-BE49-F238E27FC236}">
                  <a16:creationId xmlns:a16="http://schemas.microsoft.com/office/drawing/2014/main" id="{69383982-2275-804B-84FD-6E889EC42844}"/>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C343061D-A50E-CB4C-927C-DE24ECA81372}"/>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Google Shape;61;p12">
            <a:extLst>
              <a:ext uri="{FF2B5EF4-FFF2-40B4-BE49-F238E27FC236}">
                <a16:creationId xmlns:a16="http://schemas.microsoft.com/office/drawing/2014/main" id="{A59FAF40-F1B7-5E4B-9308-233BDACCC66F}"/>
              </a:ext>
            </a:extLst>
          </p:cNvPr>
          <p:cNvSpPr txBox="1">
            <a:spLocks/>
          </p:cNvSpPr>
          <p:nvPr/>
        </p:nvSpPr>
        <p:spPr>
          <a:xfrm>
            <a:off x="8211882" y="4345172"/>
            <a:ext cx="2213929"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in different environments</a:t>
            </a:r>
          </a:p>
        </p:txBody>
      </p:sp>
      <p:sp>
        <p:nvSpPr>
          <p:cNvPr id="128" name="Google Shape;61;p12">
            <a:extLst>
              <a:ext uri="{FF2B5EF4-FFF2-40B4-BE49-F238E27FC236}">
                <a16:creationId xmlns:a16="http://schemas.microsoft.com/office/drawing/2014/main" id="{93AE9197-44E5-E147-9EE1-76E8C0D4BE1F}"/>
              </a:ext>
            </a:extLst>
          </p:cNvPr>
          <p:cNvSpPr txBox="1">
            <a:spLocks/>
          </p:cNvSpPr>
          <p:nvPr/>
        </p:nvSpPr>
        <p:spPr>
          <a:xfrm>
            <a:off x="2885504" y="1898711"/>
            <a:ext cx="4624848" cy="52912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Check if the FID allows integration with the </a:t>
            </a:r>
            <a:r>
              <a:rPr lang="en-US" sz="1400" dirty="0" err="1">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API Manager</a:t>
            </a:r>
          </a:p>
          <a:p>
            <a:pPr marL="285750" indent="-285750" algn="l">
              <a:spcBef>
                <a:spcPts val="0"/>
              </a:spcBef>
              <a:buFont typeface="Arial" panose="020B0604020202020204" pitchFamily="34" charset="0"/>
              <a:buChar char="•"/>
            </a:pP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the security part in the client (Kerberos)</a:t>
            </a:r>
          </a:p>
        </p:txBody>
      </p:sp>
      <p:sp>
        <p:nvSpPr>
          <p:cNvPr id="129" name="Google Shape;61;p12">
            <a:extLst>
              <a:ext uri="{FF2B5EF4-FFF2-40B4-BE49-F238E27FC236}">
                <a16:creationId xmlns:a16="http://schemas.microsoft.com/office/drawing/2014/main" id="{BF05312E-989B-284C-9207-D3E412C77F29}"/>
              </a:ext>
            </a:extLst>
          </p:cNvPr>
          <p:cNvSpPr txBox="1">
            <a:spLocks/>
          </p:cNvSpPr>
          <p:nvPr/>
        </p:nvSpPr>
        <p:spPr>
          <a:xfrm>
            <a:off x="2851542" y="2895072"/>
            <a:ext cx="5953655" cy="5950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diagrams of the functional flow of each component</a:t>
            </a:r>
          </a:p>
          <a:p>
            <a:pPr marL="285750" indent="-285750" algn="l">
              <a:spcBef>
                <a:spcPts val="0"/>
              </a:spcBef>
              <a:buFont typeface="Arial" panose="020B0604020202020204" pitchFamily="34" charset="0"/>
              <a:buChar char="•"/>
            </a:pP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the internal structure of the component and elaborate graphic representation</a:t>
            </a:r>
          </a:p>
        </p:txBody>
      </p:sp>
    </p:spTree>
    <p:extLst>
      <p:ext uri="{BB962C8B-B14F-4D97-AF65-F5344CB8AC3E}">
        <p14:creationId xmlns:p14="http://schemas.microsoft.com/office/powerpoint/2010/main" val="30540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436124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Second proposal</a:t>
            </a:r>
          </a:p>
        </p:txBody>
      </p:sp>
      <p:grpSp>
        <p:nvGrpSpPr>
          <p:cNvPr id="68" name="Group 67">
            <a:extLst>
              <a:ext uri="{FF2B5EF4-FFF2-40B4-BE49-F238E27FC236}">
                <a16:creationId xmlns:a16="http://schemas.microsoft.com/office/drawing/2014/main" id="{836662B2-BFE4-9A48-B4C1-EC70D04C58EA}"/>
              </a:ext>
            </a:extLst>
          </p:cNvPr>
          <p:cNvGrpSpPr/>
          <p:nvPr/>
        </p:nvGrpSpPr>
        <p:grpSpPr>
          <a:xfrm>
            <a:off x="2149593" y="1583188"/>
            <a:ext cx="1774842" cy="407914"/>
            <a:chOff x="3211574" y="2335474"/>
            <a:chExt cx="1382052" cy="663758"/>
          </a:xfrm>
        </p:grpSpPr>
        <p:sp>
          <p:nvSpPr>
            <p:cNvPr id="69" name="Rectangle 68">
              <a:extLst>
                <a:ext uri="{FF2B5EF4-FFF2-40B4-BE49-F238E27FC236}">
                  <a16:creationId xmlns:a16="http://schemas.microsoft.com/office/drawing/2014/main" id="{763BF15C-FACC-E24D-8836-3255F3655889}"/>
                </a:ext>
              </a:extLst>
            </p:cNvPr>
            <p:cNvSpPr/>
            <p:nvPr/>
          </p:nvSpPr>
          <p:spPr>
            <a:xfrm>
              <a:off x="3338853"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9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Demibold" panose="02020600000000000000" pitchFamily="18" charset="-128"/>
                  <a:cs typeface="Arial" panose="020B0604020202020204" pitchFamily="34" charset="0"/>
                </a:rPr>
                <a:t>citiFileWatchEngine</a:t>
              </a:r>
              <a:endParaRPr lang="en-US" sz="9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Demibold" panose="02020600000000000000" pitchFamily="18" charset="-128"/>
              </a:endParaRPr>
            </a:p>
          </p:txBody>
        </p:sp>
        <p:cxnSp>
          <p:nvCxnSpPr>
            <p:cNvPr id="70" name="Straight Connector 69">
              <a:extLst>
                <a:ext uri="{FF2B5EF4-FFF2-40B4-BE49-F238E27FC236}">
                  <a16:creationId xmlns:a16="http://schemas.microsoft.com/office/drawing/2014/main" id="{95D579D3-1615-4049-8177-2910E5472DD9}"/>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a:extLst>
                <a:ext uri="{FF2B5EF4-FFF2-40B4-BE49-F238E27FC236}">
                  <a16:creationId xmlns:a16="http://schemas.microsoft.com/office/drawing/2014/main" id="{9436ED18-D571-894B-A5A5-491B6BD167D7}"/>
                </a:ext>
              </a:extLst>
            </p:cNvPr>
            <p:cNvCxnSpPr/>
            <p:nvPr/>
          </p:nvCxnSpPr>
          <p:spPr>
            <a:xfrm>
              <a:off x="3211574"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2" name="Group 11">
            <a:extLst>
              <a:ext uri="{FF2B5EF4-FFF2-40B4-BE49-F238E27FC236}">
                <a16:creationId xmlns:a16="http://schemas.microsoft.com/office/drawing/2014/main" id="{B44EDB1D-77E4-4B41-9C93-7E58942DE55B}"/>
              </a:ext>
            </a:extLst>
          </p:cNvPr>
          <p:cNvGrpSpPr/>
          <p:nvPr/>
        </p:nvGrpSpPr>
        <p:grpSpPr>
          <a:xfrm>
            <a:off x="8591842" y="1569827"/>
            <a:ext cx="2642062" cy="923708"/>
            <a:chOff x="7816590" y="2542059"/>
            <a:chExt cx="2642062" cy="923708"/>
          </a:xfrm>
        </p:grpSpPr>
        <p:grpSp>
          <p:nvGrpSpPr>
            <p:cNvPr id="73" name="Group 72">
              <a:extLst>
                <a:ext uri="{FF2B5EF4-FFF2-40B4-BE49-F238E27FC236}">
                  <a16:creationId xmlns:a16="http://schemas.microsoft.com/office/drawing/2014/main" id="{F79BC470-9F09-514D-8124-62BF770CAE49}"/>
                </a:ext>
              </a:extLst>
            </p:cNvPr>
            <p:cNvGrpSpPr/>
            <p:nvPr/>
          </p:nvGrpSpPr>
          <p:grpSpPr>
            <a:xfrm>
              <a:off x="7816590" y="2542059"/>
              <a:ext cx="2642062" cy="923708"/>
              <a:chOff x="7536207" y="4155417"/>
              <a:chExt cx="600095" cy="663758"/>
            </a:xfrm>
          </p:grpSpPr>
          <p:grpSp>
            <p:nvGrpSpPr>
              <p:cNvPr id="74" name="Group 73">
                <a:extLst>
                  <a:ext uri="{FF2B5EF4-FFF2-40B4-BE49-F238E27FC236}">
                    <a16:creationId xmlns:a16="http://schemas.microsoft.com/office/drawing/2014/main" id="{D1E16ABA-CF2A-3A48-9925-AFD1CE196AA2}"/>
                  </a:ext>
                </a:extLst>
              </p:cNvPr>
              <p:cNvGrpSpPr/>
              <p:nvPr/>
            </p:nvGrpSpPr>
            <p:grpSpPr>
              <a:xfrm>
                <a:off x="7536207" y="4155417"/>
                <a:ext cx="600095" cy="663758"/>
                <a:chOff x="3347837" y="2335477"/>
                <a:chExt cx="600095" cy="663758"/>
              </a:xfrm>
            </p:grpSpPr>
            <p:sp>
              <p:nvSpPr>
                <p:cNvPr id="76" name="Rectangle 75">
                  <a:extLst>
                    <a:ext uri="{FF2B5EF4-FFF2-40B4-BE49-F238E27FC236}">
                      <a16:creationId xmlns:a16="http://schemas.microsoft.com/office/drawing/2014/main" id="{6E21ECA7-B5E2-8C4D-BDB3-84A84FA2FACD}"/>
                    </a:ext>
                  </a:extLst>
                </p:cNvPr>
                <p:cNvSpPr/>
                <p:nvPr/>
              </p:nvSpPr>
              <p:spPr>
                <a:xfrm>
                  <a:off x="3408572" y="2335477"/>
                  <a:ext cx="490733"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900" b="1" dirty="0">
                    <a:solidFill>
                      <a:srgbClr val="002D72"/>
                    </a:solidFill>
                    <a:latin typeface="Klee Medium" panose="02020600000000000000" pitchFamily="18" charset="-128"/>
                    <a:ea typeface="Klee Medium" panose="02020600000000000000" pitchFamily="18" charset="-128"/>
                    <a:cs typeface="Arial" pitchFamily="34" charset="0"/>
                  </a:endParaRPr>
                </a:p>
              </p:txBody>
            </p:sp>
            <p:cxnSp>
              <p:nvCxnSpPr>
                <p:cNvPr id="77" name="Straight Connector 76">
                  <a:extLst>
                    <a:ext uri="{FF2B5EF4-FFF2-40B4-BE49-F238E27FC236}">
                      <a16:creationId xmlns:a16="http://schemas.microsoft.com/office/drawing/2014/main" id="{43490EDB-412E-BC42-BAAD-64C5ADBE03BE}"/>
                    </a:ext>
                  </a:extLst>
                </p:cNvPr>
                <p:cNvCxnSpPr>
                  <a:cxnSpLocks/>
                </p:cNvCxnSpPr>
                <p:nvPr/>
              </p:nvCxnSpPr>
              <p:spPr>
                <a:xfrm>
                  <a:off x="3408572" y="2335479"/>
                  <a:ext cx="539360"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A1B4BE8-F189-9941-830E-5C4F14242D72}"/>
                    </a:ext>
                  </a:extLst>
                </p:cNvPr>
                <p:cNvCxnSpPr>
                  <a:cxnSpLocks/>
                </p:cNvCxnSpPr>
                <p:nvPr/>
              </p:nvCxnSpPr>
              <p:spPr>
                <a:xfrm>
                  <a:off x="3347837" y="2999232"/>
                  <a:ext cx="551468" cy="3"/>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75" name="Google Shape;61;p12">
                <a:extLst>
                  <a:ext uri="{FF2B5EF4-FFF2-40B4-BE49-F238E27FC236}">
                    <a16:creationId xmlns:a16="http://schemas.microsoft.com/office/drawing/2014/main" id="{4731DF8C-F16B-3744-BEDB-E8434CE209C0}"/>
                  </a:ext>
                </a:extLst>
              </p:cNvPr>
              <p:cNvSpPr txBox="1">
                <a:spLocks/>
              </p:cNvSpPr>
              <p:nvPr/>
            </p:nvSpPr>
            <p:spPr>
              <a:xfrm>
                <a:off x="7627271"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5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cs typeface="Arial" panose="020B0604020202020204" pitchFamily="34" charset="0"/>
                  </a:rPr>
                  <a:t>Display Tools</a:t>
                </a:r>
              </a:p>
              <a:p>
                <a:pPr>
                  <a:spcBef>
                    <a:spcPts val="0"/>
                  </a:spcBef>
                </a:pPr>
                <a:endParaRPr lang="en-US" sz="9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Klee Medium" panose="02020600000000000000" pitchFamily="18" charset="-128"/>
                  <a:ea typeface="Klee Medium" panose="02020600000000000000" pitchFamily="18" charset="-128"/>
                  <a:cs typeface="Arial" panose="020B0604020202020204" pitchFamily="34" charset="0"/>
                </a:endParaRPr>
              </a:p>
              <a:p>
                <a:pPr>
                  <a:spcBef>
                    <a:spcPts val="0"/>
                  </a:spcBef>
                </a:pPr>
                <a:endParaRPr lang="en-US" sz="9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Klee Medium" panose="02020600000000000000" pitchFamily="18" charset="-128"/>
                  <a:ea typeface="Klee Medium" panose="02020600000000000000" pitchFamily="18" charset="-128"/>
                  <a:cs typeface="Arial" panose="020B0604020202020204" pitchFamily="34" charset="0"/>
                </a:endParaRPr>
              </a:p>
              <a:p>
                <a:pPr>
                  <a:spcBef>
                    <a:spcPts val="0"/>
                  </a:spcBef>
                </a:pPr>
                <a:endParaRPr lang="en-US" sz="9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Klee Medium" panose="02020600000000000000" pitchFamily="18" charset="-128"/>
                  <a:ea typeface="Klee Medium" panose="02020600000000000000" pitchFamily="18" charset="-128"/>
                  <a:cs typeface="Arial" panose="020B0604020202020204" pitchFamily="34" charset="0"/>
                </a:endParaRPr>
              </a:p>
              <a:p>
                <a:pPr>
                  <a:spcBef>
                    <a:spcPts val="0"/>
                  </a:spcBef>
                </a:pPr>
                <a:endParaRPr lang="en-US" sz="9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Klee Medium" panose="02020600000000000000" pitchFamily="18" charset="-128"/>
                  <a:ea typeface="Klee Medium" panose="02020600000000000000" pitchFamily="18" charset="-128"/>
                  <a:cs typeface="Arial" panose="020B0604020202020204" pitchFamily="34" charset="0"/>
                </a:endParaRPr>
              </a:p>
            </p:txBody>
          </p:sp>
        </p:grpSp>
        <p:grpSp>
          <p:nvGrpSpPr>
            <p:cNvPr id="86" name="Group 85">
              <a:extLst>
                <a:ext uri="{FF2B5EF4-FFF2-40B4-BE49-F238E27FC236}">
                  <a16:creationId xmlns:a16="http://schemas.microsoft.com/office/drawing/2014/main" id="{DC1004EF-9BD2-6845-B365-77D062F0F55D}"/>
                </a:ext>
              </a:extLst>
            </p:cNvPr>
            <p:cNvGrpSpPr/>
            <p:nvPr/>
          </p:nvGrpSpPr>
          <p:grpSpPr>
            <a:xfrm>
              <a:off x="8274964" y="2832036"/>
              <a:ext cx="1777138" cy="399932"/>
              <a:chOff x="3105972" y="2335474"/>
              <a:chExt cx="1466029" cy="663758"/>
            </a:xfrm>
          </p:grpSpPr>
          <p:sp>
            <p:nvSpPr>
              <p:cNvPr id="89" name="Rectangle 88">
                <a:extLst>
                  <a:ext uri="{FF2B5EF4-FFF2-40B4-BE49-F238E27FC236}">
                    <a16:creationId xmlns:a16="http://schemas.microsoft.com/office/drawing/2014/main" id="{B1A90752-321B-2B42-A615-B745F957BC67}"/>
                  </a:ext>
                </a:extLst>
              </p:cNvPr>
              <p:cNvSpPr/>
              <p:nvPr/>
            </p:nvSpPr>
            <p:spPr>
              <a:xfrm>
                <a:off x="3225704"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5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rPr>
                  <a:t>Dashboard</a:t>
                </a:r>
              </a:p>
            </p:txBody>
          </p:sp>
          <p:cxnSp>
            <p:nvCxnSpPr>
              <p:cNvPr id="90" name="Straight Connector 89">
                <a:extLst>
                  <a:ext uri="{FF2B5EF4-FFF2-40B4-BE49-F238E27FC236}">
                    <a16:creationId xmlns:a16="http://schemas.microsoft.com/office/drawing/2014/main" id="{086060BD-C483-DB40-BD46-0ABA66FE9E0C}"/>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901A85A5-768C-9E41-AACB-04B3087A92B5}"/>
                  </a:ext>
                </a:extLst>
              </p:cNvPr>
              <p:cNvCxnSpPr/>
              <p:nvPr/>
            </p:nvCxnSpPr>
            <p:spPr>
              <a:xfrm>
                <a:off x="3105972"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grpSp>
      <p:grpSp>
        <p:nvGrpSpPr>
          <p:cNvPr id="51" name="Group 50">
            <a:extLst>
              <a:ext uri="{FF2B5EF4-FFF2-40B4-BE49-F238E27FC236}">
                <a16:creationId xmlns:a16="http://schemas.microsoft.com/office/drawing/2014/main" id="{A4EDE6B9-C4CF-7B44-869E-B8FC1B49459B}"/>
              </a:ext>
            </a:extLst>
          </p:cNvPr>
          <p:cNvGrpSpPr/>
          <p:nvPr/>
        </p:nvGrpSpPr>
        <p:grpSpPr>
          <a:xfrm>
            <a:off x="4216214" y="1584018"/>
            <a:ext cx="1775812" cy="407914"/>
            <a:chOff x="7536207" y="4155414"/>
            <a:chExt cx="600095" cy="663758"/>
          </a:xfrm>
        </p:grpSpPr>
        <p:grpSp>
          <p:nvGrpSpPr>
            <p:cNvPr id="52" name="Group 51">
              <a:extLst>
                <a:ext uri="{FF2B5EF4-FFF2-40B4-BE49-F238E27FC236}">
                  <a16:creationId xmlns:a16="http://schemas.microsoft.com/office/drawing/2014/main" id="{15311794-7732-B14D-A371-824188524448}"/>
                </a:ext>
              </a:extLst>
            </p:cNvPr>
            <p:cNvGrpSpPr/>
            <p:nvPr/>
          </p:nvGrpSpPr>
          <p:grpSpPr>
            <a:xfrm>
              <a:off x="7536207" y="4155414"/>
              <a:ext cx="600095" cy="663758"/>
              <a:chOff x="3347837" y="2335474"/>
              <a:chExt cx="600095" cy="663758"/>
            </a:xfrm>
          </p:grpSpPr>
          <p:sp>
            <p:nvSpPr>
              <p:cNvPr id="55" name="Rectangle 54">
                <a:extLst>
                  <a:ext uri="{FF2B5EF4-FFF2-40B4-BE49-F238E27FC236}">
                    <a16:creationId xmlns:a16="http://schemas.microsoft.com/office/drawing/2014/main" id="{F7B41B35-B168-9040-AF1A-93EB2186CDF3}"/>
                  </a:ext>
                </a:extLst>
              </p:cNvPr>
              <p:cNvSpPr/>
              <p:nvPr/>
            </p:nvSpPr>
            <p:spPr>
              <a:xfrm>
                <a:off x="3408572" y="2335474"/>
                <a:ext cx="539359"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b="1" dirty="0">
                  <a:solidFill>
                    <a:srgbClr val="002D72"/>
                  </a:solidFill>
                  <a:latin typeface="Ink Free" panose="03080402000500000000" pitchFamily="66" charset="0"/>
                  <a:cs typeface="Arial" pitchFamily="34" charset="0"/>
                </a:endParaRPr>
              </a:p>
            </p:txBody>
          </p:sp>
          <p:cxnSp>
            <p:nvCxnSpPr>
              <p:cNvPr id="56" name="Straight Connector 55">
                <a:extLst>
                  <a:ext uri="{FF2B5EF4-FFF2-40B4-BE49-F238E27FC236}">
                    <a16:creationId xmlns:a16="http://schemas.microsoft.com/office/drawing/2014/main" id="{148891E7-5ED6-B449-BD61-4383301B4D24}"/>
                  </a:ext>
                </a:extLst>
              </p:cNvPr>
              <p:cNvCxnSpPr>
                <a:cxnSpLocks/>
              </p:cNvCxnSpPr>
              <p:nvPr/>
            </p:nvCxnSpPr>
            <p:spPr>
              <a:xfrm>
                <a:off x="3347837" y="2999232"/>
                <a:ext cx="600095"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54" name="Google Shape;61;p12">
              <a:extLst>
                <a:ext uri="{FF2B5EF4-FFF2-40B4-BE49-F238E27FC236}">
                  <a16:creationId xmlns:a16="http://schemas.microsoft.com/office/drawing/2014/main" id="{5B6516FC-D7F6-3F46-9415-D5DB21E0D009}"/>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rPr>
                <a:t>Kafka</a:t>
              </a:r>
            </a:p>
          </p:txBody>
        </p:sp>
      </p:grpSp>
      <p:cxnSp>
        <p:nvCxnSpPr>
          <p:cNvPr id="79" name="Straight Connector 78">
            <a:extLst>
              <a:ext uri="{FF2B5EF4-FFF2-40B4-BE49-F238E27FC236}">
                <a16:creationId xmlns:a16="http://schemas.microsoft.com/office/drawing/2014/main" id="{DBE9EA09-4984-4F4D-90C6-7078010803D0}"/>
              </a:ext>
            </a:extLst>
          </p:cNvPr>
          <p:cNvCxnSpPr>
            <a:cxnSpLocks/>
            <a:stCxn id="69" idx="3"/>
            <a:endCxn id="55" idx="1"/>
          </p:cNvCxnSpPr>
          <p:nvPr/>
        </p:nvCxnSpPr>
        <p:spPr>
          <a:xfrm>
            <a:off x="3924435" y="1787145"/>
            <a:ext cx="471507" cy="830"/>
          </a:xfrm>
          <a:prstGeom prst="line">
            <a:avLst/>
          </a:prstGeom>
          <a:ln>
            <a:solidFill>
              <a:srgbClr val="EE4228"/>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28233444-9242-BA44-AAA7-28DA17911C05}"/>
              </a:ext>
            </a:extLst>
          </p:cNvPr>
          <p:cNvGrpSpPr/>
          <p:nvPr/>
        </p:nvGrpSpPr>
        <p:grpSpPr>
          <a:xfrm>
            <a:off x="4223909" y="2632470"/>
            <a:ext cx="1774842" cy="407914"/>
            <a:chOff x="3211574" y="2335474"/>
            <a:chExt cx="1382052" cy="663758"/>
          </a:xfrm>
        </p:grpSpPr>
        <p:sp>
          <p:nvSpPr>
            <p:cNvPr id="98" name="Rectangle 97">
              <a:extLst>
                <a:ext uri="{FF2B5EF4-FFF2-40B4-BE49-F238E27FC236}">
                  <a16:creationId xmlns:a16="http://schemas.microsoft.com/office/drawing/2014/main" id="{968213E3-87D4-6A44-9502-50E4D7167094}"/>
                </a:ext>
              </a:extLst>
            </p:cNvPr>
            <p:cNvSpPr/>
            <p:nvPr/>
          </p:nvSpPr>
          <p:spPr>
            <a:xfrm>
              <a:off x="3338853"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rPr>
                <a:t>citiStreamEngine</a:t>
              </a:r>
              <a:endParaRPr lang="en-US" sz="10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endParaRPr>
            </a:p>
          </p:txBody>
        </p:sp>
        <p:cxnSp>
          <p:nvCxnSpPr>
            <p:cNvPr id="99" name="Straight Connector 98">
              <a:extLst>
                <a:ext uri="{FF2B5EF4-FFF2-40B4-BE49-F238E27FC236}">
                  <a16:creationId xmlns:a16="http://schemas.microsoft.com/office/drawing/2014/main" id="{98A83BDD-A6DB-3541-863C-FB4B6209642A}"/>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a:extLst>
                <a:ext uri="{FF2B5EF4-FFF2-40B4-BE49-F238E27FC236}">
                  <a16:creationId xmlns:a16="http://schemas.microsoft.com/office/drawing/2014/main" id="{B882AB8E-621B-D346-B165-DC8978A35E01}"/>
                </a:ext>
              </a:extLst>
            </p:cNvPr>
            <p:cNvCxnSpPr/>
            <p:nvPr/>
          </p:nvCxnSpPr>
          <p:spPr>
            <a:xfrm>
              <a:off x="3211574"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cxnSp>
        <p:nvCxnSpPr>
          <p:cNvPr id="85" name="Straight Connector 84">
            <a:extLst>
              <a:ext uri="{FF2B5EF4-FFF2-40B4-BE49-F238E27FC236}">
                <a16:creationId xmlns:a16="http://schemas.microsoft.com/office/drawing/2014/main" id="{C564DB97-4D76-0B41-BF70-39F19127339A}"/>
              </a:ext>
            </a:extLst>
          </p:cNvPr>
          <p:cNvCxnSpPr>
            <a:cxnSpLocks/>
            <a:stCxn id="55" idx="2"/>
            <a:endCxn id="98" idx="0"/>
          </p:cNvCxnSpPr>
          <p:nvPr/>
        </p:nvCxnSpPr>
        <p:spPr>
          <a:xfrm flipH="1">
            <a:off x="5193057" y="1991932"/>
            <a:ext cx="926" cy="640538"/>
          </a:xfrm>
          <a:prstGeom prst="line">
            <a:avLst/>
          </a:prstGeom>
          <a:ln>
            <a:solidFill>
              <a:srgbClr val="EE432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DE332FC9-2597-E74F-B4FF-939F72640621}"/>
              </a:ext>
            </a:extLst>
          </p:cNvPr>
          <p:cNvSpPr/>
          <p:nvPr/>
        </p:nvSpPr>
        <p:spPr>
          <a:xfrm>
            <a:off x="873086" y="1263670"/>
            <a:ext cx="859027" cy="1042726"/>
          </a:xfrm>
          <a:prstGeom prst="roundRect">
            <a:avLst/>
          </a:prstGeom>
          <a:solidFill>
            <a:schemeClr val="bg1">
              <a:lumMod val="85000"/>
            </a:schemeClr>
          </a:solidFill>
          <a:ln w="9525"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Directory Log</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57" name="Picture 56">
            <a:extLst>
              <a:ext uri="{FF2B5EF4-FFF2-40B4-BE49-F238E27FC236}">
                <a16:creationId xmlns:a16="http://schemas.microsoft.com/office/drawing/2014/main" id="{1FF544DE-2F3C-3B42-B647-069D556034F1}"/>
              </a:ext>
            </a:extLst>
          </p:cNvPr>
          <p:cNvPicPr>
            <a:picLocks noChangeAspect="1"/>
          </p:cNvPicPr>
          <p:nvPr/>
        </p:nvPicPr>
        <p:blipFill>
          <a:blip r:embed="rId2">
            <a:alphaModFix amt="56000"/>
          </a:blip>
          <a:stretch>
            <a:fillRect/>
          </a:stretch>
        </p:blipFill>
        <p:spPr>
          <a:xfrm>
            <a:off x="1134032" y="1578049"/>
            <a:ext cx="332990" cy="440486"/>
          </a:xfrm>
          <a:prstGeom prst="rect">
            <a:avLst/>
          </a:prstGeom>
        </p:spPr>
      </p:pic>
      <p:pic>
        <p:nvPicPr>
          <p:cNvPr id="59" name="Picture 58">
            <a:extLst>
              <a:ext uri="{FF2B5EF4-FFF2-40B4-BE49-F238E27FC236}">
                <a16:creationId xmlns:a16="http://schemas.microsoft.com/office/drawing/2014/main" id="{D11CCEEB-6A96-654C-AC3B-6239BBF1D97C}"/>
              </a:ext>
            </a:extLst>
          </p:cNvPr>
          <p:cNvPicPr>
            <a:picLocks noChangeAspect="1"/>
          </p:cNvPicPr>
          <p:nvPr/>
        </p:nvPicPr>
        <p:blipFill>
          <a:blip r:embed="rId2">
            <a:alphaModFix amt="56000"/>
          </a:blip>
          <a:stretch>
            <a:fillRect/>
          </a:stretch>
        </p:blipFill>
        <p:spPr>
          <a:xfrm>
            <a:off x="1311121" y="1658797"/>
            <a:ext cx="280858" cy="440486"/>
          </a:xfrm>
          <a:prstGeom prst="rect">
            <a:avLst/>
          </a:prstGeom>
        </p:spPr>
      </p:pic>
      <p:pic>
        <p:nvPicPr>
          <p:cNvPr id="60" name="Picture 59">
            <a:extLst>
              <a:ext uri="{FF2B5EF4-FFF2-40B4-BE49-F238E27FC236}">
                <a16:creationId xmlns:a16="http://schemas.microsoft.com/office/drawing/2014/main" id="{DCF40125-131A-924A-86EA-39B99BFCF1FF}"/>
              </a:ext>
            </a:extLst>
          </p:cNvPr>
          <p:cNvPicPr>
            <a:picLocks noChangeAspect="1"/>
          </p:cNvPicPr>
          <p:nvPr/>
        </p:nvPicPr>
        <p:blipFill>
          <a:blip r:embed="rId2">
            <a:alphaModFix amt="56000"/>
          </a:blip>
          <a:stretch>
            <a:fillRect/>
          </a:stretch>
        </p:blipFill>
        <p:spPr>
          <a:xfrm>
            <a:off x="1134032" y="1819186"/>
            <a:ext cx="332990" cy="440486"/>
          </a:xfrm>
          <a:prstGeom prst="rect">
            <a:avLst/>
          </a:prstGeom>
        </p:spPr>
      </p:pic>
      <p:pic>
        <p:nvPicPr>
          <p:cNvPr id="61" name="Picture 60">
            <a:extLst>
              <a:ext uri="{FF2B5EF4-FFF2-40B4-BE49-F238E27FC236}">
                <a16:creationId xmlns:a16="http://schemas.microsoft.com/office/drawing/2014/main" id="{54E164F1-152A-3443-BAB7-3F28D2040B5C}"/>
              </a:ext>
            </a:extLst>
          </p:cNvPr>
          <p:cNvPicPr>
            <a:picLocks noChangeAspect="1"/>
          </p:cNvPicPr>
          <p:nvPr/>
        </p:nvPicPr>
        <p:blipFill>
          <a:blip r:embed="rId2">
            <a:alphaModFix amt="56000"/>
          </a:blip>
          <a:stretch>
            <a:fillRect/>
          </a:stretch>
        </p:blipFill>
        <p:spPr>
          <a:xfrm>
            <a:off x="1055540" y="1713221"/>
            <a:ext cx="280858" cy="440486"/>
          </a:xfrm>
          <a:prstGeom prst="rect">
            <a:avLst/>
          </a:prstGeom>
        </p:spPr>
      </p:pic>
      <p:cxnSp>
        <p:nvCxnSpPr>
          <p:cNvPr id="62" name="Straight Connector 61">
            <a:extLst>
              <a:ext uri="{FF2B5EF4-FFF2-40B4-BE49-F238E27FC236}">
                <a16:creationId xmlns:a16="http://schemas.microsoft.com/office/drawing/2014/main" id="{B4A51B5D-537B-7344-98FD-E2FD92352B67}"/>
              </a:ext>
            </a:extLst>
          </p:cNvPr>
          <p:cNvCxnSpPr>
            <a:cxnSpLocks/>
            <a:stCxn id="69" idx="1"/>
            <a:endCxn id="53" idx="3"/>
          </p:cNvCxnSpPr>
          <p:nvPr/>
        </p:nvCxnSpPr>
        <p:spPr>
          <a:xfrm flipH="1" flipV="1">
            <a:off x="1732113" y="1785033"/>
            <a:ext cx="580933" cy="2112"/>
          </a:xfrm>
          <a:prstGeom prst="line">
            <a:avLst/>
          </a:prstGeom>
          <a:ln>
            <a:solidFill>
              <a:srgbClr val="EE4228"/>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5FB4ACDD-AD5B-3C4D-B298-E963ECB3E48D}"/>
              </a:ext>
            </a:extLst>
          </p:cNvPr>
          <p:cNvGrpSpPr/>
          <p:nvPr/>
        </p:nvGrpSpPr>
        <p:grpSpPr>
          <a:xfrm>
            <a:off x="4218992" y="3546650"/>
            <a:ext cx="1774842" cy="407914"/>
            <a:chOff x="3211574" y="2335474"/>
            <a:chExt cx="1382052" cy="663758"/>
          </a:xfrm>
        </p:grpSpPr>
        <p:sp>
          <p:nvSpPr>
            <p:cNvPr id="64" name="Rectangle 63">
              <a:extLst>
                <a:ext uri="{FF2B5EF4-FFF2-40B4-BE49-F238E27FC236}">
                  <a16:creationId xmlns:a16="http://schemas.microsoft.com/office/drawing/2014/main" id="{9FD45706-2666-0242-842F-27700C3A8344}"/>
                </a:ext>
              </a:extLst>
            </p:cNvPr>
            <p:cNvSpPr/>
            <p:nvPr/>
          </p:nvSpPr>
          <p:spPr>
            <a:xfrm>
              <a:off x="3338853" y="2335474"/>
              <a:ext cx="1254773" cy="663758"/>
            </a:xfrm>
            <a:prstGeom prst="rect">
              <a:avLst/>
            </a:prstGeom>
            <a:solidFill>
              <a:srgbClr val="0067B7"/>
            </a:solid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000" b="1" dirty="0" err="1">
                  <a:solidFill>
                    <a:schemeClr val="bg1"/>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rPr>
                <a:t>citiDataAccess</a:t>
              </a:r>
              <a:endParaRPr lang="en-US" sz="1000" b="1" dirty="0">
                <a:solidFill>
                  <a:schemeClr val="bg1"/>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Klee Medium" panose="02020600000000000000" pitchFamily="18" charset="-128"/>
              </a:endParaRPr>
            </a:p>
          </p:txBody>
        </p:sp>
        <p:cxnSp>
          <p:nvCxnSpPr>
            <p:cNvPr id="65" name="Straight Connector 64">
              <a:extLst>
                <a:ext uri="{FF2B5EF4-FFF2-40B4-BE49-F238E27FC236}">
                  <a16:creationId xmlns:a16="http://schemas.microsoft.com/office/drawing/2014/main" id="{2A6F0E8E-914C-8848-AB67-ABEEC3FFB9E6}"/>
                </a:ext>
              </a:extLst>
            </p:cNvPr>
            <p:cNvCxnSpPr/>
            <p:nvPr/>
          </p:nvCxnSpPr>
          <p:spPr>
            <a:xfrm>
              <a:off x="3696207" y="2335474"/>
              <a:ext cx="875794" cy="0"/>
            </a:xfrm>
            <a:prstGeom prst="line">
              <a:avLst/>
            </a:prstGeom>
            <a:solidFill>
              <a:srgbClr val="87CBD8"/>
            </a:solid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1E58555E-7FF9-2848-B78C-A170CB2A7647}"/>
                </a:ext>
              </a:extLst>
            </p:cNvPr>
            <p:cNvCxnSpPr/>
            <p:nvPr/>
          </p:nvCxnSpPr>
          <p:spPr>
            <a:xfrm>
              <a:off x="3211574" y="2999232"/>
              <a:ext cx="875794" cy="0"/>
            </a:xfrm>
            <a:prstGeom prst="line">
              <a:avLst/>
            </a:prstGeom>
            <a:solidFill>
              <a:srgbClr val="87CBD8"/>
            </a:solid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cxnSp>
      </p:grpSp>
      <p:cxnSp>
        <p:nvCxnSpPr>
          <p:cNvPr id="80" name="Straight Connector 79">
            <a:extLst>
              <a:ext uri="{FF2B5EF4-FFF2-40B4-BE49-F238E27FC236}">
                <a16:creationId xmlns:a16="http://schemas.microsoft.com/office/drawing/2014/main" id="{5C4083C8-B5F4-404A-AA78-C355D2782C50}"/>
              </a:ext>
            </a:extLst>
          </p:cNvPr>
          <p:cNvCxnSpPr>
            <a:cxnSpLocks/>
            <a:stCxn id="98" idx="2"/>
            <a:endCxn id="64" idx="0"/>
          </p:cNvCxnSpPr>
          <p:nvPr/>
        </p:nvCxnSpPr>
        <p:spPr>
          <a:xfrm flipH="1">
            <a:off x="5188140" y="3040384"/>
            <a:ext cx="4917" cy="506266"/>
          </a:xfrm>
          <a:prstGeom prst="line">
            <a:avLst/>
          </a:prstGeom>
          <a:ln>
            <a:solidFill>
              <a:srgbClr val="EE4328"/>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B3D95883-5B2F-7145-8468-7E6F1035849A}"/>
              </a:ext>
            </a:extLst>
          </p:cNvPr>
          <p:cNvGrpSpPr/>
          <p:nvPr/>
        </p:nvGrpSpPr>
        <p:grpSpPr>
          <a:xfrm>
            <a:off x="6415918" y="2428513"/>
            <a:ext cx="1775812" cy="407914"/>
            <a:chOff x="7536207" y="4155414"/>
            <a:chExt cx="600095" cy="663758"/>
          </a:xfrm>
        </p:grpSpPr>
        <p:grpSp>
          <p:nvGrpSpPr>
            <p:cNvPr id="82" name="Group 81">
              <a:extLst>
                <a:ext uri="{FF2B5EF4-FFF2-40B4-BE49-F238E27FC236}">
                  <a16:creationId xmlns:a16="http://schemas.microsoft.com/office/drawing/2014/main" id="{B129A037-F914-1144-95C1-243E10D47263}"/>
                </a:ext>
              </a:extLst>
            </p:cNvPr>
            <p:cNvGrpSpPr/>
            <p:nvPr/>
          </p:nvGrpSpPr>
          <p:grpSpPr>
            <a:xfrm>
              <a:off x="7536207" y="4155414"/>
              <a:ext cx="600095" cy="663758"/>
              <a:chOff x="3347837" y="2335474"/>
              <a:chExt cx="600095" cy="663758"/>
            </a:xfrm>
          </p:grpSpPr>
          <p:sp>
            <p:nvSpPr>
              <p:cNvPr id="84" name="Rectangle 83">
                <a:extLst>
                  <a:ext uri="{FF2B5EF4-FFF2-40B4-BE49-F238E27FC236}">
                    <a16:creationId xmlns:a16="http://schemas.microsoft.com/office/drawing/2014/main" id="{EF985E82-B171-2F44-8ABE-2742FD68C496}"/>
                  </a:ext>
                </a:extLst>
              </p:cNvPr>
              <p:cNvSpPr/>
              <p:nvPr/>
            </p:nvSpPr>
            <p:spPr>
              <a:xfrm>
                <a:off x="3408572" y="2335474"/>
                <a:ext cx="539359"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b="1" dirty="0">
                  <a:solidFill>
                    <a:srgbClr val="002D72"/>
                  </a:solidFill>
                  <a:latin typeface="Ink Free" panose="03080402000500000000" pitchFamily="66" charset="0"/>
                  <a:cs typeface="Arial" pitchFamily="34" charset="0"/>
                </a:endParaRPr>
              </a:p>
            </p:txBody>
          </p:sp>
          <p:cxnSp>
            <p:nvCxnSpPr>
              <p:cNvPr id="92" name="Straight Connector 91">
                <a:extLst>
                  <a:ext uri="{FF2B5EF4-FFF2-40B4-BE49-F238E27FC236}">
                    <a16:creationId xmlns:a16="http://schemas.microsoft.com/office/drawing/2014/main" id="{6948DA74-9C1C-CE4F-A175-3A780060C3A8}"/>
                  </a:ext>
                </a:extLst>
              </p:cNvPr>
              <p:cNvCxnSpPr>
                <a:cxnSpLocks/>
              </p:cNvCxnSpPr>
              <p:nvPr/>
            </p:nvCxnSpPr>
            <p:spPr>
              <a:xfrm>
                <a:off x="3347837" y="2999232"/>
                <a:ext cx="600095"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83" name="Google Shape;61;p12">
              <a:extLst>
                <a:ext uri="{FF2B5EF4-FFF2-40B4-BE49-F238E27FC236}">
                  <a16:creationId xmlns:a16="http://schemas.microsoft.com/office/drawing/2014/main" id="{DE08B060-F679-1541-8DBB-09A1CD669E6C}"/>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rPr>
                <a:t>Impala</a:t>
              </a:r>
            </a:p>
          </p:txBody>
        </p:sp>
      </p:grpSp>
      <p:grpSp>
        <p:nvGrpSpPr>
          <p:cNvPr id="93" name="Group 92">
            <a:extLst>
              <a:ext uri="{FF2B5EF4-FFF2-40B4-BE49-F238E27FC236}">
                <a16:creationId xmlns:a16="http://schemas.microsoft.com/office/drawing/2014/main" id="{761CBEF7-2D08-E94D-A7EB-C24520A764BB}"/>
              </a:ext>
            </a:extLst>
          </p:cNvPr>
          <p:cNvGrpSpPr/>
          <p:nvPr/>
        </p:nvGrpSpPr>
        <p:grpSpPr>
          <a:xfrm>
            <a:off x="6415918" y="1581449"/>
            <a:ext cx="1775812" cy="407914"/>
            <a:chOff x="7536207" y="4155414"/>
            <a:chExt cx="600095" cy="663758"/>
          </a:xfrm>
        </p:grpSpPr>
        <p:grpSp>
          <p:nvGrpSpPr>
            <p:cNvPr id="94" name="Group 93">
              <a:extLst>
                <a:ext uri="{FF2B5EF4-FFF2-40B4-BE49-F238E27FC236}">
                  <a16:creationId xmlns:a16="http://schemas.microsoft.com/office/drawing/2014/main" id="{E03FD9AE-EC3D-894B-B81A-F3919796CB57}"/>
                </a:ext>
              </a:extLst>
            </p:cNvPr>
            <p:cNvGrpSpPr/>
            <p:nvPr/>
          </p:nvGrpSpPr>
          <p:grpSpPr>
            <a:xfrm>
              <a:off x="7536207" y="4155414"/>
              <a:ext cx="600095" cy="663758"/>
              <a:chOff x="3347837" y="2335474"/>
              <a:chExt cx="600095" cy="663758"/>
            </a:xfrm>
          </p:grpSpPr>
          <p:sp>
            <p:nvSpPr>
              <p:cNvPr id="96" name="Rectangle 95">
                <a:extLst>
                  <a:ext uri="{FF2B5EF4-FFF2-40B4-BE49-F238E27FC236}">
                    <a16:creationId xmlns:a16="http://schemas.microsoft.com/office/drawing/2014/main" id="{D81E150C-C6D6-4B4B-B38B-D7690FB7888E}"/>
                  </a:ext>
                </a:extLst>
              </p:cNvPr>
              <p:cNvSpPr/>
              <p:nvPr/>
            </p:nvSpPr>
            <p:spPr>
              <a:xfrm>
                <a:off x="3408572" y="2335474"/>
                <a:ext cx="539359"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050" b="1" dirty="0">
                  <a:solidFill>
                    <a:srgbClr val="002D72"/>
                  </a:solidFill>
                  <a:latin typeface="Ink Free" panose="03080402000500000000" pitchFamily="66" charset="0"/>
                  <a:cs typeface="Arial" pitchFamily="34" charset="0"/>
                </a:endParaRPr>
              </a:p>
            </p:txBody>
          </p:sp>
          <p:cxnSp>
            <p:nvCxnSpPr>
              <p:cNvPr id="97" name="Straight Connector 96">
                <a:extLst>
                  <a:ext uri="{FF2B5EF4-FFF2-40B4-BE49-F238E27FC236}">
                    <a16:creationId xmlns:a16="http://schemas.microsoft.com/office/drawing/2014/main" id="{A9CFF031-899D-4C4E-865D-C79C9E1AE114}"/>
                  </a:ext>
                </a:extLst>
              </p:cNvPr>
              <p:cNvCxnSpPr>
                <a:cxnSpLocks/>
              </p:cNvCxnSpPr>
              <p:nvPr/>
            </p:nvCxnSpPr>
            <p:spPr>
              <a:xfrm>
                <a:off x="3347837" y="2999232"/>
                <a:ext cx="600095"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95" name="Google Shape;61;p12">
              <a:extLst>
                <a:ext uri="{FF2B5EF4-FFF2-40B4-BE49-F238E27FC236}">
                  <a16:creationId xmlns:a16="http://schemas.microsoft.com/office/drawing/2014/main" id="{AD523118-5577-4D4C-8C22-E0740D803D48}"/>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0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rPr>
                <a:t>Hbase</a:t>
              </a:r>
              <a:endParaRPr lang="en-US" sz="10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endParaRPr>
            </a:p>
          </p:txBody>
        </p:sp>
      </p:grpSp>
      <p:cxnSp>
        <p:nvCxnSpPr>
          <p:cNvPr id="107" name="Straight Connector 106">
            <a:extLst>
              <a:ext uri="{FF2B5EF4-FFF2-40B4-BE49-F238E27FC236}">
                <a16:creationId xmlns:a16="http://schemas.microsoft.com/office/drawing/2014/main" id="{9729A6F1-2A79-8D4F-829F-B50FAA71926C}"/>
              </a:ext>
            </a:extLst>
          </p:cNvPr>
          <p:cNvCxnSpPr>
            <a:cxnSpLocks/>
            <a:stCxn id="96" idx="2"/>
            <a:endCxn id="84" idx="0"/>
          </p:cNvCxnSpPr>
          <p:nvPr/>
        </p:nvCxnSpPr>
        <p:spPr>
          <a:xfrm>
            <a:off x="7393687" y="1989363"/>
            <a:ext cx="0" cy="439150"/>
          </a:xfrm>
          <a:prstGeom prst="line">
            <a:avLst/>
          </a:prstGeom>
          <a:ln>
            <a:solidFill>
              <a:srgbClr val="EE432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05C5DF6E-1C06-8347-893B-90E85D9FEF81}"/>
              </a:ext>
            </a:extLst>
          </p:cNvPr>
          <p:cNvCxnSpPr>
            <a:cxnSpLocks/>
            <a:stCxn id="64" idx="3"/>
          </p:cNvCxnSpPr>
          <p:nvPr/>
        </p:nvCxnSpPr>
        <p:spPr>
          <a:xfrm flipV="1">
            <a:off x="5993834" y="1785406"/>
            <a:ext cx="574380" cy="1965201"/>
          </a:xfrm>
          <a:prstGeom prst="bentConnector3">
            <a:avLst>
              <a:gd name="adj1" fmla="val 50000"/>
            </a:avLst>
          </a:prstGeom>
          <a:ln>
            <a:solidFill>
              <a:srgbClr val="EE4328"/>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a:extLst>
              <a:ext uri="{FF2B5EF4-FFF2-40B4-BE49-F238E27FC236}">
                <a16:creationId xmlns:a16="http://schemas.microsoft.com/office/drawing/2014/main" id="{D87C7005-F393-C042-81D4-9155217CFF8C}"/>
              </a:ext>
            </a:extLst>
          </p:cNvPr>
          <p:cNvCxnSpPr>
            <a:cxnSpLocks/>
            <a:stCxn id="84" idx="3"/>
            <a:endCxn id="76" idx="1"/>
          </p:cNvCxnSpPr>
          <p:nvPr/>
        </p:nvCxnSpPr>
        <p:spPr>
          <a:xfrm flipV="1">
            <a:off x="8191727" y="2031681"/>
            <a:ext cx="667515" cy="600789"/>
          </a:xfrm>
          <a:prstGeom prst="bentConnector3">
            <a:avLst>
              <a:gd name="adj1" fmla="val 50000"/>
            </a:avLst>
          </a:prstGeom>
          <a:ln>
            <a:solidFill>
              <a:srgbClr val="EE4328"/>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0" name="Left Brace 109">
            <a:extLst>
              <a:ext uri="{FF2B5EF4-FFF2-40B4-BE49-F238E27FC236}">
                <a16:creationId xmlns:a16="http://schemas.microsoft.com/office/drawing/2014/main" id="{F9B2FEB7-AF01-7F46-87BF-7A5B897DB6BE}"/>
              </a:ext>
            </a:extLst>
          </p:cNvPr>
          <p:cNvSpPr/>
          <p:nvPr/>
        </p:nvSpPr>
        <p:spPr>
          <a:xfrm rot="16200000">
            <a:off x="6430340" y="-144658"/>
            <a:ext cx="330166" cy="8891659"/>
          </a:xfrm>
          <a:prstGeom prst="leftBrace">
            <a:avLst>
              <a:gd name="adj1" fmla="val 8333"/>
              <a:gd name="adj2" fmla="val 47628"/>
            </a:avLst>
          </a:prstGeom>
          <a:ln>
            <a:solidFill>
              <a:srgbClr val="C5277F">
                <a:alpha val="4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Google Shape;61;p12">
            <a:extLst>
              <a:ext uri="{FF2B5EF4-FFF2-40B4-BE49-F238E27FC236}">
                <a16:creationId xmlns:a16="http://schemas.microsoft.com/office/drawing/2014/main" id="{DB9E6517-19A1-EA4D-9B77-25D3AD34AE0F}"/>
              </a:ext>
            </a:extLst>
          </p:cNvPr>
          <p:cNvSpPr txBox="1">
            <a:spLocks/>
          </p:cNvSpPr>
          <p:nvPr/>
        </p:nvSpPr>
        <p:spPr>
          <a:xfrm>
            <a:off x="4775200" y="4305021"/>
            <a:ext cx="3246127" cy="2086636"/>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s-ES_tradnl" sz="11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Principles</a:t>
            </a: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of </a:t>
            </a:r>
            <a:r>
              <a:rPr lang="es-ES_tradnl" sz="11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Architecture</a:t>
            </a: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t>
            </a: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Separation</a:t>
            </a: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of </a:t>
            </a: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Responsibilities</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l">
              <a:spcBef>
                <a:spcPts val="0"/>
              </a:spcBef>
            </a:pPr>
            <a:endPar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l">
              <a:spcBef>
                <a:spcPts val="0"/>
              </a:spcBef>
            </a:pP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Non-</a:t>
            </a:r>
            <a:r>
              <a:rPr lang="es-ES_tradnl" sz="11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functional</a:t>
            </a: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a:t>
            </a:r>
            <a:r>
              <a:rPr lang="es-ES_tradnl" sz="1100" b="1"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requirements</a:t>
            </a: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t>
            </a: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Usability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Efficiency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Availability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Scalability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Flexibility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Reusability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Maintainability</a:t>
            </a:r>
            <a:endPar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27" name="Rectangle 26">
            <a:extLst>
              <a:ext uri="{FF2B5EF4-FFF2-40B4-BE49-F238E27FC236}">
                <a16:creationId xmlns:a16="http://schemas.microsoft.com/office/drawing/2014/main" id="{FC5E1F0E-D93D-A247-A643-033F11EB668E}"/>
              </a:ext>
            </a:extLst>
          </p:cNvPr>
          <p:cNvSpPr/>
          <p:nvPr/>
        </p:nvSpPr>
        <p:spPr>
          <a:xfrm>
            <a:off x="530351" y="1140069"/>
            <a:ext cx="10936225" cy="2919867"/>
          </a:xfrm>
          <a:prstGeom prst="rect">
            <a:avLst/>
          </a:prstGeom>
          <a:noFill/>
          <a:ln w="9525">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13" name="Google Shape;61;p12">
            <a:extLst>
              <a:ext uri="{FF2B5EF4-FFF2-40B4-BE49-F238E27FC236}">
                <a16:creationId xmlns:a16="http://schemas.microsoft.com/office/drawing/2014/main" id="{083D40E7-068D-7C4B-9814-8191518F8FC7}"/>
              </a:ext>
            </a:extLst>
          </p:cNvPr>
          <p:cNvSpPr txBox="1">
            <a:spLocks/>
          </p:cNvSpPr>
          <p:nvPr/>
        </p:nvSpPr>
        <p:spPr>
          <a:xfrm>
            <a:off x="530351" y="3785831"/>
            <a:ext cx="1376847" cy="261555"/>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900" b="1"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Ink Free" panose="03080402000500000000" pitchFamily="66" charset="0"/>
                <a:ea typeface="Nanum Pen Script" panose="03040600000000000000" pitchFamily="66" charset="-127"/>
                <a:cs typeface="Arial" panose="020B0604020202020204" pitchFamily="34" charset="0"/>
              </a:rPr>
              <a:t>Data Lake</a:t>
            </a:r>
          </a:p>
        </p:txBody>
      </p:sp>
      <p:grpSp>
        <p:nvGrpSpPr>
          <p:cNvPr id="114" name="Group 113">
            <a:extLst>
              <a:ext uri="{FF2B5EF4-FFF2-40B4-BE49-F238E27FC236}">
                <a16:creationId xmlns:a16="http://schemas.microsoft.com/office/drawing/2014/main" id="{51C9B1BB-C6B1-6E4F-A689-A630D2041AC0}"/>
              </a:ext>
            </a:extLst>
          </p:cNvPr>
          <p:cNvGrpSpPr/>
          <p:nvPr/>
        </p:nvGrpSpPr>
        <p:grpSpPr>
          <a:xfrm>
            <a:off x="9692879" y="186305"/>
            <a:ext cx="2327314" cy="638175"/>
            <a:chOff x="9692879" y="195449"/>
            <a:chExt cx="2327314" cy="638175"/>
          </a:xfrm>
        </p:grpSpPr>
        <p:sp>
          <p:nvSpPr>
            <p:cNvPr id="115" name="Text Box 114">
              <a:extLst>
                <a:ext uri="{FF2B5EF4-FFF2-40B4-BE49-F238E27FC236}">
                  <a16:creationId xmlns:a16="http://schemas.microsoft.com/office/drawing/2014/main" id="{20C007D2-D695-B448-8982-FB8A59F6929D}"/>
                </a:ext>
              </a:extLst>
            </p:cNvPr>
            <p:cNvSpPr txBox="1">
              <a:spLocks noChangeArrowheads="1"/>
            </p:cNvSpPr>
            <p:nvPr/>
          </p:nvSpPr>
          <p:spPr bwMode="auto">
            <a:xfrm>
              <a:off x="9805593" y="292287"/>
              <a:ext cx="508000" cy="84137"/>
            </a:xfrm>
            <a:prstGeom prst="rect">
              <a:avLst/>
            </a:prstGeom>
            <a:solidFill>
              <a:srgbClr val="87CBD8"/>
            </a:solidFill>
            <a:ln w="12700">
              <a:solidFill>
                <a:srgbClr val="0067B7">
                  <a:alpha val="40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16" name="Text Box 115">
              <a:extLst>
                <a:ext uri="{FF2B5EF4-FFF2-40B4-BE49-F238E27FC236}">
                  <a16:creationId xmlns:a16="http://schemas.microsoft.com/office/drawing/2014/main" id="{C0F69694-9145-C34C-8D59-307320139C0E}"/>
                </a:ext>
              </a:extLst>
            </p:cNvPr>
            <p:cNvSpPr txBox="1">
              <a:spLocks noChangeArrowheads="1"/>
            </p:cNvSpPr>
            <p:nvPr/>
          </p:nvSpPr>
          <p:spPr bwMode="auto">
            <a:xfrm>
              <a:off x="9810355" y="636774"/>
              <a:ext cx="501650" cy="88900"/>
            </a:xfrm>
            <a:prstGeom prst="rect">
              <a:avLst/>
            </a:prstGeom>
            <a:solidFill>
              <a:srgbClr val="C5277F"/>
            </a:solidFill>
            <a:ln w="12700">
              <a:solidFill>
                <a:srgbClr val="7C1A4D">
                  <a:alpha val="50000"/>
                </a:srgb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17" name="Text Box 117">
              <a:extLst>
                <a:ext uri="{FF2B5EF4-FFF2-40B4-BE49-F238E27FC236}">
                  <a16:creationId xmlns:a16="http://schemas.microsoft.com/office/drawing/2014/main" id="{F0CA47E7-B9D6-CA42-93C1-839D6E57F911}"/>
                </a:ext>
              </a:extLst>
            </p:cNvPr>
            <p:cNvSpPr txBox="1">
              <a:spLocks noChangeArrowheads="1"/>
            </p:cNvSpPr>
            <p:nvPr/>
          </p:nvSpPr>
          <p:spPr bwMode="auto">
            <a:xfrm>
              <a:off x="10326293" y="224024"/>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a:solidFill>
                    <a:schemeClr val="tx1"/>
                  </a:solidFill>
                  <a:cs typeface="Arial" panose="020B0604020202020204" pitchFamily="34" charset="0"/>
                </a:rPr>
                <a:t>New </a:t>
              </a:r>
              <a:r>
                <a:rPr lang="es-ES" altLang="pt-BR" sz="900" b="0" dirty="0" err="1">
                  <a:solidFill>
                    <a:schemeClr val="tx1"/>
                  </a:solidFill>
                  <a:cs typeface="Arial" panose="020B0604020202020204" pitchFamily="34" charset="0"/>
                </a:rPr>
                <a:t>component</a:t>
              </a:r>
              <a:endParaRPr lang="es-ES" altLang="pt-BR" sz="900" b="0" dirty="0">
                <a:solidFill>
                  <a:schemeClr val="tx1"/>
                </a:solidFill>
                <a:cs typeface="Arial" panose="020B0604020202020204" pitchFamily="34" charset="0"/>
              </a:endParaRPr>
            </a:p>
          </p:txBody>
        </p:sp>
        <p:sp>
          <p:nvSpPr>
            <p:cNvPr id="118" name="Text Box 118">
              <a:extLst>
                <a:ext uri="{FF2B5EF4-FFF2-40B4-BE49-F238E27FC236}">
                  <a16:creationId xmlns:a16="http://schemas.microsoft.com/office/drawing/2014/main" id="{8DC23508-25AE-FB42-B8A3-694F34497D12}"/>
                </a:ext>
              </a:extLst>
            </p:cNvPr>
            <p:cNvSpPr txBox="1">
              <a:spLocks noChangeArrowheads="1"/>
            </p:cNvSpPr>
            <p:nvPr/>
          </p:nvSpPr>
          <p:spPr bwMode="auto">
            <a:xfrm>
              <a:off x="10322292" y="595118"/>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not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contemplated</a:t>
              </a:r>
              <a:endParaRPr lang="es-ES" altLang="pt-BR" sz="900" b="0" dirty="0">
                <a:solidFill>
                  <a:schemeClr val="tx1"/>
                </a:solidFill>
                <a:cs typeface="Arial" panose="020B0604020202020204" pitchFamily="34" charset="0"/>
              </a:endParaRPr>
            </a:p>
          </p:txBody>
        </p:sp>
        <p:sp>
          <p:nvSpPr>
            <p:cNvPr id="119" name="Rectangle 119">
              <a:extLst>
                <a:ext uri="{FF2B5EF4-FFF2-40B4-BE49-F238E27FC236}">
                  <a16:creationId xmlns:a16="http://schemas.microsoft.com/office/drawing/2014/main" id="{B33A96CC-05E7-CA4B-9EAF-D537C32F7873}"/>
                </a:ext>
              </a:extLst>
            </p:cNvPr>
            <p:cNvSpPr>
              <a:spLocks noChangeArrowheads="1"/>
            </p:cNvSpPr>
            <p:nvPr/>
          </p:nvSpPr>
          <p:spPr bwMode="auto">
            <a:xfrm>
              <a:off x="9692879" y="195449"/>
              <a:ext cx="2327313"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120" name="Text Box 115">
              <a:extLst>
                <a:ext uri="{FF2B5EF4-FFF2-40B4-BE49-F238E27FC236}">
                  <a16:creationId xmlns:a16="http://schemas.microsoft.com/office/drawing/2014/main" id="{49A1FDED-D2C6-114C-BD0F-4B7FCBB5266A}"/>
                </a:ext>
              </a:extLst>
            </p:cNvPr>
            <p:cNvSpPr txBox="1">
              <a:spLocks noChangeArrowheads="1"/>
            </p:cNvSpPr>
            <p:nvPr/>
          </p:nvSpPr>
          <p:spPr bwMode="auto">
            <a:xfrm>
              <a:off x="9804005" y="470087"/>
              <a:ext cx="501650" cy="88900"/>
            </a:xfrm>
            <a:prstGeom prst="rect">
              <a:avLst/>
            </a:prstGeom>
            <a:solidFill>
              <a:srgbClr val="0067B7"/>
            </a:solidFill>
            <a:ln w="12700">
              <a:solidFill>
                <a:schemeClr val="tx1">
                  <a:alpha val="69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21" name="Text Box 117">
              <a:extLst>
                <a:ext uri="{FF2B5EF4-FFF2-40B4-BE49-F238E27FC236}">
                  <a16:creationId xmlns:a16="http://schemas.microsoft.com/office/drawing/2014/main" id="{0B495183-1B30-F948-A7BA-A0D5A9F89420}"/>
                </a:ext>
              </a:extLst>
            </p:cNvPr>
            <p:cNvSpPr txBox="1">
              <a:spLocks noChangeArrowheads="1"/>
            </p:cNvSpPr>
            <p:nvPr/>
          </p:nvSpPr>
          <p:spPr bwMode="auto">
            <a:xfrm>
              <a:off x="10324705" y="398649"/>
              <a:ext cx="1537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to be </a:t>
              </a:r>
              <a:r>
                <a:rPr lang="es-ES" altLang="pt-BR" sz="900" b="0" dirty="0" err="1">
                  <a:solidFill>
                    <a:schemeClr val="tx1"/>
                  </a:solidFill>
                  <a:cs typeface="Arial" panose="020B0604020202020204" pitchFamily="34" charset="0"/>
                </a:rPr>
                <a:t>modified</a:t>
              </a:r>
              <a:endParaRPr lang="es-ES" altLang="pt-BR" sz="900" b="0" dirty="0">
                <a:solidFill>
                  <a:schemeClr val="tx1"/>
                </a:solidFill>
                <a:cs typeface="Arial" panose="020B0604020202020204" pitchFamily="34" charset="0"/>
              </a:endParaRPr>
            </a:p>
          </p:txBody>
        </p:sp>
      </p:grpSp>
    </p:spTree>
    <p:extLst>
      <p:ext uri="{BB962C8B-B14F-4D97-AF65-F5344CB8AC3E}">
        <p14:creationId xmlns:p14="http://schemas.microsoft.com/office/powerpoint/2010/main" val="160735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Elbow Connector 78">
            <a:extLst>
              <a:ext uri="{FF2B5EF4-FFF2-40B4-BE49-F238E27FC236}">
                <a16:creationId xmlns:a16="http://schemas.microsoft.com/office/drawing/2014/main" id="{E9279391-7171-854B-93CD-4899BA65282E}"/>
              </a:ext>
            </a:extLst>
          </p:cNvPr>
          <p:cNvCxnSpPr>
            <a:cxnSpLocks/>
            <a:stCxn id="151" idx="3"/>
            <a:endCxn id="247" idx="1"/>
          </p:cNvCxnSpPr>
          <p:nvPr/>
        </p:nvCxnSpPr>
        <p:spPr>
          <a:xfrm>
            <a:off x="3562996" y="3413620"/>
            <a:ext cx="1178988" cy="917712"/>
          </a:xfrm>
          <a:prstGeom prst="bentConnector3">
            <a:avLst>
              <a:gd name="adj1" fmla="val 50000"/>
            </a:avLst>
          </a:prstGeom>
          <a:ln w="3175">
            <a:solidFill>
              <a:srgbClr val="EE43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sp>
        <p:nvSpPr>
          <p:cNvPr id="255" name="Rounded Rectangle 254">
            <a:extLst>
              <a:ext uri="{FF2B5EF4-FFF2-40B4-BE49-F238E27FC236}">
                <a16:creationId xmlns:a16="http://schemas.microsoft.com/office/drawing/2014/main" id="{088A96D1-A504-E448-890D-186DE3DF5F7F}"/>
              </a:ext>
            </a:extLst>
          </p:cNvPr>
          <p:cNvSpPr/>
          <p:nvPr/>
        </p:nvSpPr>
        <p:spPr>
          <a:xfrm>
            <a:off x="8179020" y="1783035"/>
            <a:ext cx="1130742" cy="3115230"/>
          </a:xfrm>
          <a:prstGeom prst="roundRect">
            <a:avLst/>
          </a:prstGeom>
          <a:solidFill>
            <a:schemeClr val="bg1">
              <a:lumMod val="85000"/>
              <a:alpha val="19000"/>
            </a:schemeClr>
          </a:solidFill>
          <a:ln w="9525">
            <a:solidFill>
              <a:schemeClr val="bg1">
                <a:lumMod val="50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95" name="Rounded Rectangle 94">
            <a:extLst>
              <a:ext uri="{FF2B5EF4-FFF2-40B4-BE49-F238E27FC236}">
                <a16:creationId xmlns:a16="http://schemas.microsoft.com/office/drawing/2014/main" id="{F5F1A80F-F7A7-1748-A911-1FA2182B0933}"/>
              </a:ext>
            </a:extLst>
          </p:cNvPr>
          <p:cNvSpPr/>
          <p:nvPr/>
        </p:nvSpPr>
        <p:spPr>
          <a:xfrm>
            <a:off x="450062" y="1400453"/>
            <a:ext cx="7003999" cy="4643943"/>
          </a:xfrm>
          <a:prstGeom prst="roundRect">
            <a:avLst/>
          </a:prstGeom>
          <a:solidFill>
            <a:schemeClr val="bg1">
              <a:lumMod val="85000"/>
              <a:alpha val="19000"/>
            </a:schemeClr>
          </a:solidFill>
          <a:ln w="9525">
            <a:solidFill>
              <a:schemeClr val="bg1">
                <a:lumMod val="50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63" name="Rounded Rectangle 262">
            <a:extLst>
              <a:ext uri="{FF2B5EF4-FFF2-40B4-BE49-F238E27FC236}">
                <a16:creationId xmlns:a16="http://schemas.microsoft.com/office/drawing/2014/main" id="{EF4FF679-07A4-C740-B2D0-EC67FD0EF043}"/>
              </a:ext>
            </a:extLst>
          </p:cNvPr>
          <p:cNvSpPr/>
          <p:nvPr/>
        </p:nvSpPr>
        <p:spPr>
          <a:xfrm>
            <a:off x="457627" y="950060"/>
            <a:ext cx="7387833" cy="5479744"/>
          </a:xfrm>
          <a:prstGeom prst="roundRect">
            <a:avLst/>
          </a:prstGeom>
          <a:solidFill>
            <a:schemeClr val="bg1">
              <a:lumMod val="85000"/>
              <a:alpha val="19000"/>
            </a:schemeClr>
          </a:solidFill>
          <a:ln w="9525">
            <a:solidFill>
              <a:schemeClr val="bg1">
                <a:lumMod val="50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51" name="Rounded Rectangle 250">
            <a:extLst>
              <a:ext uri="{FF2B5EF4-FFF2-40B4-BE49-F238E27FC236}">
                <a16:creationId xmlns:a16="http://schemas.microsoft.com/office/drawing/2014/main" id="{63A2C935-1F52-0741-94C1-E739ACB84A14}"/>
              </a:ext>
            </a:extLst>
          </p:cNvPr>
          <p:cNvSpPr/>
          <p:nvPr/>
        </p:nvSpPr>
        <p:spPr>
          <a:xfrm>
            <a:off x="450061" y="1100893"/>
            <a:ext cx="7269814" cy="5189993"/>
          </a:xfrm>
          <a:prstGeom prst="roundRect">
            <a:avLst/>
          </a:prstGeom>
          <a:solidFill>
            <a:schemeClr val="bg1">
              <a:lumMod val="85000"/>
              <a:alpha val="19000"/>
            </a:schemeClr>
          </a:solidFill>
          <a:ln w="9525">
            <a:solidFill>
              <a:schemeClr val="bg1">
                <a:lumMod val="50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50" name="Rounded Rectangle 249">
            <a:extLst>
              <a:ext uri="{FF2B5EF4-FFF2-40B4-BE49-F238E27FC236}">
                <a16:creationId xmlns:a16="http://schemas.microsoft.com/office/drawing/2014/main" id="{4815655B-480A-2B46-A2C4-7519338A9AE3}"/>
              </a:ext>
            </a:extLst>
          </p:cNvPr>
          <p:cNvSpPr/>
          <p:nvPr/>
        </p:nvSpPr>
        <p:spPr>
          <a:xfrm>
            <a:off x="450061" y="1266435"/>
            <a:ext cx="7152856" cy="4889279"/>
          </a:xfrm>
          <a:prstGeom prst="roundRect">
            <a:avLst/>
          </a:prstGeom>
          <a:solidFill>
            <a:schemeClr val="bg1">
              <a:lumMod val="85000"/>
              <a:alpha val="19000"/>
            </a:schemeClr>
          </a:solidFill>
          <a:ln w="9525">
            <a:solidFill>
              <a:schemeClr val="bg1">
                <a:lumMod val="50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44" name="Rounded Rectangle 243">
            <a:extLst>
              <a:ext uri="{FF2B5EF4-FFF2-40B4-BE49-F238E27FC236}">
                <a16:creationId xmlns:a16="http://schemas.microsoft.com/office/drawing/2014/main" id="{6A2381B4-0090-4E40-8F81-67F6CF622F32}"/>
              </a:ext>
            </a:extLst>
          </p:cNvPr>
          <p:cNvSpPr/>
          <p:nvPr/>
        </p:nvSpPr>
        <p:spPr>
          <a:xfrm>
            <a:off x="583177" y="1570623"/>
            <a:ext cx="6743294" cy="4339299"/>
          </a:xfrm>
          <a:prstGeom prst="roundRect">
            <a:avLst/>
          </a:prstGeom>
          <a:noFill/>
          <a:ln w="9525">
            <a:solidFill>
              <a:schemeClr val="accent4">
                <a:lumMod val="75000"/>
                <a:alpha val="76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Second proposal</a:t>
            </a:r>
          </a:p>
        </p:txBody>
      </p:sp>
      <p:sp>
        <p:nvSpPr>
          <p:cNvPr id="96" name="TextBox 95">
            <a:extLst>
              <a:ext uri="{FF2B5EF4-FFF2-40B4-BE49-F238E27FC236}">
                <a16:creationId xmlns:a16="http://schemas.microsoft.com/office/drawing/2014/main" id="{6ADB573B-192A-0D4A-95AC-879D14D5B378}"/>
              </a:ext>
            </a:extLst>
          </p:cNvPr>
          <p:cNvSpPr txBox="1"/>
          <p:nvPr/>
        </p:nvSpPr>
        <p:spPr>
          <a:xfrm>
            <a:off x="3971663" y="1385529"/>
            <a:ext cx="733054" cy="215444"/>
          </a:xfrm>
          <a:prstGeom prst="rect">
            <a:avLst/>
          </a:prstGeom>
          <a:noFill/>
        </p:spPr>
        <p:txBody>
          <a:bodyPr wrap="square" rtlCol="0">
            <a:spAutoFit/>
          </a:bodyPr>
          <a:lstStyle/>
          <a:p>
            <a:pPr algn="ctr"/>
            <a:r>
              <a:rPr lang="en-US" sz="800" b="1" dirty="0">
                <a:solidFill>
                  <a:schemeClr val="accent4">
                    <a:lumMod val="75000"/>
                    <a:alpha val="84000"/>
                  </a:schemeClr>
                </a:solidFill>
                <a:latin typeface="Ink Free" panose="03080402000500000000" pitchFamily="66" charset="0"/>
                <a:ea typeface="Klee Medium" panose="02020600000000000000" pitchFamily="18" charset="-128"/>
              </a:rPr>
              <a:t>Node… 1</a:t>
            </a:r>
          </a:p>
        </p:txBody>
      </p:sp>
      <p:sp>
        <p:nvSpPr>
          <p:cNvPr id="256" name="Rounded Rectangle 255">
            <a:extLst>
              <a:ext uri="{FF2B5EF4-FFF2-40B4-BE49-F238E27FC236}">
                <a16:creationId xmlns:a16="http://schemas.microsoft.com/office/drawing/2014/main" id="{B1FCAF52-E8D5-AC41-ADA0-BBC696D3179A}"/>
              </a:ext>
            </a:extLst>
          </p:cNvPr>
          <p:cNvSpPr/>
          <p:nvPr/>
        </p:nvSpPr>
        <p:spPr>
          <a:xfrm>
            <a:off x="8326963" y="3033590"/>
            <a:ext cx="799263" cy="1441350"/>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Visualization Tool</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57" name="Rounded Rectangle 256">
            <a:extLst>
              <a:ext uri="{FF2B5EF4-FFF2-40B4-BE49-F238E27FC236}">
                <a16:creationId xmlns:a16="http://schemas.microsoft.com/office/drawing/2014/main" id="{98703B74-DD57-7348-8CE4-52AB9C65A013}"/>
              </a:ext>
            </a:extLst>
          </p:cNvPr>
          <p:cNvSpPr/>
          <p:nvPr/>
        </p:nvSpPr>
        <p:spPr>
          <a:xfrm>
            <a:off x="8248916" y="2398205"/>
            <a:ext cx="968750" cy="2258922"/>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Visualization Layer</a:t>
            </a: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258" name="TextBox 257">
            <a:extLst>
              <a:ext uri="{FF2B5EF4-FFF2-40B4-BE49-F238E27FC236}">
                <a16:creationId xmlns:a16="http://schemas.microsoft.com/office/drawing/2014/main" id="{44386011-396A-C042-A651-6FEF8353BF20}"/>
              </a:ext>
            </a:extLst>
          </p:cNvPr>
          <p:cNvSpPr txBox="1"/>
          <p:nvPr/>
        </p:nvSpPr>
        <p:spPr>
          <a:xfrm>
            <a:off x="8365740" y="1807977"/>
            <a:ext cx="733054" cy="215444"/>
          </a:xfrm>
          <a:prstGeom prst="rect">
            <a:avLst/>
          </a:prstGeom>
          <a:noFill/>
        </p:spPr>
        <p:txBody>
          <a:bodyPr wrap="square" rtlCol="0">
            <a:spAutoFit/>
          </a:bodyPr>
          <a:lstStyle/>
          <a:p>
            <a:pPr algn="ctr"/>
            <a:r>
              <a:rPr lang="en-US" sz="800" b="1" dirty="0">
                <a:solidFill>
                  <a:schemeClr val="accent4">
                    <a:lumMod val="75000"/>
                  </a:schemeClr>
                </a:solidFill>
                <a:latin typeface="Ink Free" panose="03080402000500000000" pitchFamily="66" charset="0"/>
                <a:ea typeface="Klee Medium" panose="02020600000000000000" pitchFamily="18" charset="-128"/>
              </a:rPr>
              <a:t>Server</a:t>
            </a:r>
          </a:p>
        </p:txBody>
      </p:sp>
      <p:cxnSp>
        <p:nvCxnSpPr>
          <p:cNvPr id="260" name="Elbow Connector 259">
            <a:extLst>
              <a:ext uri="{FF2B5EF4-FFF2-40B4-BE49-F238E27FC236}">
                <a16:creationId xmlns:a16="http://schemas.microsoft.com/office/drawing/2014/main" id="{54328998-D50E-B745-9D4A-5458B46348D0}"/>
              </a:ext>
            </a:extLst>
          </p:cNvPr>
          <p:cNvCxnSpPr>
            <a:cxnSpLocks/>
            <a:stCxn id="247" idx="3"/>
            <a:endCxn id="296" idx="1"/>
          </p:cNvCxnSpPr>
          <p:nvPr/>
        </p:nvCxnSpPr>
        <p:spPr>
          <a:xfrm flipV="1">
            <a:off x="5579745" y="3863435"/>
            <a:ext cx="2889236" cy="467897"/>
          </a:xfrm>
          <a:prstGeom prst="bentConnector3">
            <a:avLst>
              <a:gd name="adj1" fmla="val 50000"/>
            </a:avLst>
          </a:prstGeom>
          <a:ln w="3175">
            <a:solidFill>
              <a:srgbClr val="EE42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a:extLst>
              <a:ext uri="{FF2B5EF4-FFF2-40B4-BE49-F238E27FC236}">
                <a16:creationId xmlns:a16="http://schemas.microsoft.com/office/drawing/2014/main" id="{0FFDE6F3-49BA-B04B-AF89-AA55D307EE02}"/>
              </a:ext>
            </a:extLst>
          </p:cNvPr>
          <p:cNvCxnSpPr>
            <a:cxnSpLocks/>
            <a:stCxn id="248" idx="1"/>
            <a:endCxn id="151" idx="3"/>
          </p:cNvCxnSpPr>
          <p:nvPr/>
        </p:nvCxnSpPr>
        <p:spPr>
          <a:xfrm rot="10800000">
            <a:off x="3562997" y="3413621"/>
            <a:ext cx="1202969" cy="1819721"/>
          </a:xfrm>
          <a:prstGeom prst="bentConnector3">
            <a:avLst>
              <a:gd name="adj1" fmla="val 86854"/>
            </a:avLst>
          </a:prstGeom>
          <a:ln w="3175">
            <a:solidFill>
              <a:srgbClr val="EE43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a16="http://schemas.microsoft.com/office/drawing/2014/main" id="{F9E011A3-4A5F-1147-85EC-4E17628DCBD5}"/>
              </a:ext>
            </a:extLst>
          </p:cNvPr>
          <p:cNvSpPr/>
          <p:nvPr/>
        </p:nvSpPr>
        <p:spPr>
          <a:xfrm rot="16200000">
            <a:off x="2460935" y="3728992"/>
            <a:ext cx="3404916" cy="363042"/>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Kerberos &amp; Sentry</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59" name="Rounded Rectangle 158">
            <a:extLst>
              <a:ext uri="{FF2B5EF4-FFF2-40B4-BE49-F238E27FC236}">
                <a16:creationId xmlns:a16="http://schemas.microsoft.com/office/drawing/2014/main" id="{CB5E2303-A9A1-464D-A37F-3E3D09156DD9}"/>
              </a:ext>
            </a:extLst>
          </p:cNvPr>
          <p:cNvSpPr/>
          <p:nvPr/>
        </p:nvSpPr>
        <p:spPr>
          <a:xfrm>
            <a:off x="2712242" y="2166252"/>
            <a:ext cx="837761" cy="754894"/>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File System</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165" name="Rounded Rectangle 164">
            <a:extLst>
              <a:ext uri="{FF2B5EF4-FFF2-40B4-BE49-F238E27FC236}">
                <a16:creationId xmlns:a16="http://schemas.microsoft.com/office/drawing/2014/main" id="{4EAFBB80-52C8-5146-B46F-33C3F1ED3A6E}"/>
              </a:ext>
            </a:extLst>
          </p:cNvPr>
          <p:cNvSpPr/>
          <p:nvPr/>
        </p:nvSpPr>
        <p:spPr>
          <a:xfrm>
            <a:off x="885604" y="3525269"/>
            <a:ext cx="1510073" cy="2155038"/>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6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r>
              <a:rPr lang="en-US" sz="1000" dirty="0">
                <a:solidFill>
                  <a:schemeClr val="accent4">
                    <a:lumMod val="75000"/>
                  </a:schemeClr>
                </a:solidFill>
                <a:latin typeface="Nanum Pen Script" panose="03040600000000000000" pitchFamily="66" charset="-127"/>
                <a:ea typeface="Nanum Pen Script" panose="03040600000000000000" pitchFamily="66" charset="-127"/>
              </a:rPr>
              <a:t>     </a:t>
            </a: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r>
              <a:rPr lang="en-US" sz="1000" dirty="0">
                <a:solidFill>
                  <a:schemeClr val="accent4">
                    <a:lumMod val="75000"/>
                  </a:schemeClr>
                </a:solidFill>
                <a:latin typeface="Nanum Pen Script" panose="03040600000000000000" pitchFamily="66" charset="-127"/>
                <a:ea typeface="Nanum Pen Script" panose="03040600000000000000" pitchFamily="66" charset="-127"/>
              </a:rPr>
              <a:t>Near Real-Time</a:t>
            </a: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8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endParaRPr lang="en-US" sz="1000" dirty="0">
              <a:solidFill>
                <a:schemeClr val="accent4">
                  <a:lumMod val="75000"/>
                </a:schemeClr>
              </a:solidFill>
              <a:latin typeface="Nanum Pen Script" panose="03040600000000000000" pitchFamily="66" charset="-127"/>
              <a:ea typeface="Nanum Pen Script" panose="03040600000000000000" pitchFamily="66" charset="-127"/>
            </a:endParaRPr>
          </a:p>
          <a:p>
            <a:r>
              <a:rPr lang="en-US" sz="1600" dirty="0">
                <a:solidFill>
                  <a:schemeClr val="accent4">
                    <a:lumMod val="75000"/>
                  </a:schemeClr>
                </a:solidFill>
                <a:latin typeface="Nanum Pen Script" panose="03040600000000000000" pitchFamily="66" charset="-127"/>
                <a:ea typeface="Nanum Pen Script" panose="03040600000000000000" pitchFamily="66" charset="-127"/>
              </a:rPr>
              <a:t> </a:t>
            </a:r>
          </a:p>
          <a:p>
            <a:r>
              <a:rPr lang="en-US" sz="1600" dirty="0">
                <a:solidFill>
                  <a:schemeClr val="accent4">
                    <a:lumMod val="75000"/>
                  </a:schemeClr>
                </a:solidFill>
                <a:latin typeface="Nanum Pen Script" panose="03040600000000000000" pitchFamily="66" charset="-127"/>
                <a:ea typeface="Nanum Pen Script" panose="03040600000000000000" pitchFamily="66" charset="-127"/>
              </a:rPr>
              <a:t>   </a:t>
            </a:r>
          </a:p>
        </p:txBody>
      </p:sp>
      <p:cxnSp>
        <p:nvCxnSpPr>
          <p:cNvPr id="195" name="Elbow Connector 194">
            <a:extLst>
              <a:ext uri="{FF2B5EF4-FFF2-40B4-BE49-F238E27FC236}">
                <a16:creationId xmlns:a16="http://schemas.microsoft.com/office/drawing/2014/main" id="{E617CE60-035B-C54C-AA0B-C138E27D17FB}"/>
              </a:ext>
            </a:extLst>
          </p:cNvPr>
          <p:cNvCxnSpPr>
            <a:cxnSpLocks/>
          </p:cNvCxnSpPr>
          <p:nvPr/>
        </p:nvCxnSpPr>
        <p:spPr>
          <a:xfrm rot="10800000">
            <a:off x="975670" y="4157799"/>
            <a:ext cx="11725" cy="940185"/>
          </a:xfrm>
          <a:prstGeom prst="bentConnector3">
            <a:avLst>
              <a:gd name="adj1" fmla="val 1581757"/>
            </a:avLst>
          </a:prstGeom>
          <a:ln w="6350">
            <a:solidFill>
              <a:srgbClr val="EE42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sp>
        <p:nvSpPr>
          <p:cNvPr id="231" name="Rounded Rectangle 230">
            <a:extLst>
              <a:ext uri="{FF2B5EF4-FFF2-40B4-BE49-F238E27FC236}">
                <a16:creationId xmlns:a16="http://schemas.microsoft.com/office/drawing/2014/main" id="{ACACCDFA-05A4-0B4D-8B26-C7396EFB2E84}"/>
              </a:ext>
            </a:extLst>
          </p:cNvPr>
          <p:cNvSpPr/>
          <p:nvPr/>
        </p:nvSpPr>
        <p:spPr>
          <a:xfrm>
            <a:off x="768096" y="1742740"/>
            <a:ext cx="1758694" cy="4001273"/>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97" name="Rounded Rectangle 96">
            <a:extLst>
              <a:ext uri="{FF2B5EF4-FFF2-40B4-BE49-F238E27FC236}">
                <a16:creationId xmlns:a16="http://schemas.microsoft.com/office/drawing/2014/main" id="{9E992229-51FA-8749-83D9-C0C50099ACF4}"/>
              </a:ext>
            </a:extLst>
          </p:cNvPr>
          <p:cNvSpPr/>
          <p:nvPr/>
        </p:nvSpPr>
        <p:spPr>
          <a:xfrm>
            <a:off x="885604" y="2138968"/>
            <a:ext cx="1510073" cy="1130576"/>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latin typeface="Nanum Pen Script" panose="03040600000000000000" pitchFamily="66" charset="-127"/>
              <a:ea typeface="Nanum Pen Script" panose="03040600000000000000" pitchFamily="66" charset="-127"/>
            </a:endParaRPr>
          </a:p>
          <a:p>
            <a:endParaRPr lang="en-US" sz="1400" dirty="0">
              <a:latin typeface="Nanum Pen Script" panose="03040600000000000000" pitchFamily="66" charset="-127"/>
              <a:ea typeface="Nanum Pen Script" panose="03040600000000000000" pitchFamily="66" charset="-127"/>
            </a:endParaRPr>
          </a:p>
          <a:p>
            <a:endParaRPr lang="en-US" sz="1400" dirty="0">
              <a:latin typeface="Nanum Pen Script" panose="03040600000000000000" pitchFamily="66" charset="-127"/>
              <a:ea typeface="Nanum Pen Script" panose="03040600000000000000" pitchFamily="66" charset="-127"/>
            </a:endParaRPr>
          </a:p>
          <a:p>
            <a:endParaRPr lang="en-US" sz="1400" dirty="0">
              <a:latin typeface="Nanum Pen Script" panose="03040600000000000000" pitchFamily="66" charset="-127"/>
              <a:ea typeface="Nanum Pen Script" panose="03040600000000000000" pitchFamily="66" charset="-127"/>
            </a:endParaRPr>
          </a:p>
          <a:p>
            <a:endParaRPr lang="en-US" sz="1400" dirty="0">
              <a:latin typeface="Nanum Pen Script" panose="03040600000000000000" pitchFamily="66" charset="-127"/>
              <a:ea typeface="Nanum Pen Script" panose="03040600000000000000" pitchFamily="66" charset="-127"/>
            </a:endParaRPr>
          </a:p>
          <a:p>
            <a:endParaRPr lang="en-US" sz="1400" dirty="0">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r>
              <a:rPr lang="en-US" sz="900" dirty="0">
                <a:solidFill>
                  <a:schemeClr val="tx1"/>
                </a:solidFill>
                <a:latin typeface="Nanum Pen Script" panose="03040600000000000000" pitchFamily="66" charset="-127"/>
                <a:ea typeface="Nanum Pen Script" panose="03040600000000000000" pitchFamily="66" charset="-127"/>
              </a:rPr>
              <a:t>     </a:t>
            </a: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r>
              <a:rPr lang="en-US" sz="900" dirty="0">
                <a:solidFill>
                  <a:schemeClr val="bg1">
                    <a:lumMod val="50000"/>
                  </a:schemeClr>
                </a:solidFill>
                <a:latin typeface="Nanum Pen Script" panose="03040600000000000000" pitchFamily="66" charset="-127"/>
                <a:ea typeface="Nanum Pen Script" panose="03040600000000000000" pitchFamily="66" charset="-127"/>
              </a:rPr>
              <a:t>Batch </a:t>
            </a: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7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endParaRPr lang="en-US" sz="900" dirty="0">
              <a:solidFill>
                <a:schemeClr val="tx1"/>
              </a:solidFill>
              <a:latin typeface="Nanum Pen Script" panose="03040600000000000000" pitchFamily="66" charset="-127"/>
              <a:ea typeface="Nanum Pen Script" panose="03040600000000000000" pitchFamily="66" charset="-127"/>
            </a:endParaRPr>
          </a:p>
          <a:p>
            <a:r>
              <a:rPr lang="en-US" sz="1400" dirty="0">
                <a:solidFill>
                  <a:schemeClr val="tx1"/>
                </a:solidFill>
                <a:latin typeface="Nanum Pen Script" panose="03040600000000000000" pitchFamily="66" charset="-127"/>
                <a:ea typeface="Nanum Pen Script" panose="03040600000000000000" pitchFamily="66" charset="-127"/>
              </a:rPr>
              <a:t> </a:t>
            </a:r>
          </a:p>
          <a:p>
            <a:r>
              <a:rPr lang="en-US" sz="1400" dirty="0">
                <a:solidFill>
                  <a:schemeClr val="tx1"/>
                </a:solidFill>
                <a:latin typeface="Nanum Pen Script" panose="03040600000000000000" pitchFamily="66" charset="-127"/>
                <a:ea typeface="Nanum Pen Script" panose="03040600000000000000" pitchFamily="66" charset="-127"/>
              </a:rPr>
              <a:t>   </a:t>
            </a:r>
          </a:p>
        </p:txBody>
      </p:sp>
      <p:grpSp>
        <p:nvGrpSpPr>
          <p:cNvPr id="5" name="Group 4">
            <a:extLst>
              <a:ext uri="{FF2B5EF4-FFF2-40B4-BE49-F238E27FC236}">
                <a16:creationId xmlns:a16="http://schemas.microsoft.com/office/drawing/2014/main" id="{C26E542E-E643-334A-ABDF-08C9279E8E15}"/>
              </a:ext>
            </a:extLst>
          </p:cNvPr>
          <p:cNvGrpSpPr/>
          <p:nvPr/>
        </p:nvGrpSpPr>
        <p:grpSpPr>
          <a:xfrm>
            <a:off x="1102874" y="2361906"/>
            <a:ext cx="1037505" cy="797729"/>
            <a:chOff x="750045" y="1562647"/>
            <a:chExt cx="1037505" cy="797729"/>
          </a:xfrm>
        </p:grpSpPr>
        <p:sp>
          <p:nvSpPr>
            <p:cNvPr id="226" name="TextBox 225">
              <a:extLst>
                <a:ext uri="{FF2B5EF4-FFF2-40B4-BE49-F238E27FC236}">
                  <a16:creationId xmlns:a16="http://schemas.microsoft.com/office/drawing/2014/main" id="{ACEB3FCB-40EC-AA49-8E25-B5F30E4F2759}"/>
                </a:ext>
              </a:extLst>
            </p:cNvPr>
            <p:cNvSpPr txBox="1"/>
            <p:nvPr/>
          </p:nvSpPr>
          <p:spPr>
            <a:xfrm>
              <a:off x="750045" y="1960266"/>
              <a:ext cx="1037505" cy="400110"/>
            </a:xfrm>
            <a:prstGeom prst="rect">
              <a:avLst/>
            </a:prstGeom>
            <a:noFill/>
          </p:spPr>
          <p:txBody>
            <a:bodyPr wrap="square" rtlCol="0">
              <a:spAutoFit/>
            </a:bodyPr>
            <a:lstStyle/>
            <a:p>
              <a:pPr algn="ctr"/>
              <a:r>
                <a:rPr lang="en-US" sz="1000" dirty="0">
                  <a:solidFill>
                    <a:srgbClr val="EE4228"/>
                  </a:solidFill>
                  <a:latin typeface="Nanum Pen Script" panose="03040600000000000000" pitchFamily="66" charset="-127"/>
                  <a:ea typeface="Nanum Pen Script" panose="03040600000000000000" pitchFamily="66" charset="-127"/>
                </a:rPr>
                <a:t>Batch processing engine</a:t>
              </a:r>
            </a:p>
          </p:txBody>
        </p:sp>
        <p:grpSp>
          <p:nvGrpSpPr>
            <p:cNvPr id="4" name="Group 3">
              <a:extLst>
                <a:ext uri="{FF2B5EF4-FFF2-40B4-BE49-F238E27FC236}">
                  <a16:creationId xmlns:a16="http://schemas.microsoft.com/office/drawing/2014/main" id="{301BE608-885B-624B-93C9-2E20B835DC18}"/>
                </a:ext>
              </a:extLst>
            </p:cNvPr>
            <p:cNvGrpSpPr/>
            <p:nvPr/>
          </p:nvGrpSpPr>
          <p:grpSpPr>
            <a:xfrm>
              <a:off x="984782" y="1562647"/>
              <a:ext cx="533814" cy="424781"/>
              <a:chOff x="984782" y="1562647"/>
              <a:chExt cx="533814" cy="424781"/>
            </a:xfrm>
          </p:grpSpPr>
          <p:pic>
            <p:nvPicPr>
              <p:cNvPr id="228" name="Picture 227">
                <a:extLst>
                  <a:ext uri="{FF2B5EF4-FFF2-40B4-BE49-F238E27FC236}">
                    <a16:creationId xmlns:a16="http://schemas.microsoft.com/office/drawing/2014/main" id="{1E412F6D-F1CF-5C40-A774-AA0AF21EA5F4}"/>
                  </a:ext>
                </a:extLst>
              </p:cNvPr>
              <p:cNvPicPr>
                <a:picLocks noChangeAspect="1"/>
              </p:cNvPicPr>
              <p:nvPr/>
            </p:nvPicPr>
            <p:blipFill>
              <a:blip r:embed="rId2">
                <a:alphaModFix amt="31000"/>
              </a:blip>
              <a:stretch>
                <a:fillRect/>
              </a:stretch>
            </p:blipFill>
            <p:spPr>
              <a:xfrm>
                <a:off x="984782" y="1562647"/>
                <a:ext cx="533814" cy="424781"/>
              </a:xfrm>
              <a:prstGeom prst="rect">
                <a:avLst/>
              </a:prstGeom>
            </p:spPr>
          </p:pic>
          <p:pic>
            <p:nvPicPr>
              <p:cNvPr id="99" name="Picture 98">
                <a:extLst>
                  <a:ext uri="{FF2B5EF4-FFF2-40B4-BE49-F238E27FC236}">
                    <a16:creationId xmlns:a16="http://schemas.microsoft.com/office/drawing/2014/main" id="{436F7CF8-0C79-3C40-BA96-CE692BE91C5A}"/>
                  </a:ext>
                </a:extLst>
              </p:cNvPr>
              <p:cNvPicPr>
                <a:picLocks noChangeAspect="1"/>
              </p:cNvPicPr>
              <p:nvPr/>
            </p:nvPicPr>
            <p:blipFill>
              <a:blip r:embed="rId3">
                <a:alphaModFix amt="25000"/>
              </a:blip>
              <a:stretch>
                <a:fillRect/>
              </a:stretch>
            </p:blipFill>
            <p:spPr>
              <a:xfrm rot="19315324">
                <a:off x="1099497" y="1675320"/>
                <a:ext cx="300899" cy="154246"/>
              </a:xfrm>
              <a:prstGeom prst="rect">
                <a:avLst/>
              </a:prstGeom>
            </p:spPr>
          </p:pic>
        </p:grpSp>
      </p:grpSp>
      <p:grpSp>
        <p:nvGrpSpPr>
          <p:cNvPr id="8" name="Group 7">
            <a:extLst>
              <a:ext uri="{FF2B5EF4-FFF2-40B4-BE49-F238E27FC236}">
                <a16:creationId xmlns:a16="http://schemas.microsoft.com/office/drawing/2014/main" id="{E04DF600-70C2-CE4D-ABE3-641362DABE4D}"/>
              </a:ext>
            </a:extLst>
          </p:cNvPr>
          <p:cNvGrpSpPr/>
          <p:nvPr/>
        </p:nvGrpSpPr>
        <p:grpSpPr>
          <a:xfrm>
            <a:off x="982902" y="4780742"/>
            <a:ext cx="1286073" cy="643840"/>
            <a:chOff x="707078" y="5167007"/>
            <a:chExt cx="1286073" cy="643840"/>
          </a:xfrm>
        </p:grpSpPr>
        <p:grpSp>
          <p:nvGrpSpPr>
            <p:cNvPr id="108" name="Group 107">
              <a:extLst>
                <a:ext uri="{FF2B5EF4-FFF2-40B4-BE49-F238E27FC236}">
                  <a16:creationId xmlns:a16="http://schemas.microsoft.com/office/drawing/2014/main" id="{94CAA3C8-9F46-AC41-9122-9FF34CA656F2}"/>
                </a:ext>
              </a:extLst>
            </p:cNvPr>
            <p:cNvGrpSpPr/>
            <p:nvPr/>
          </p:nvGrpSpPr>
          <p:grpSpPr>
            <a:xfrm>
              <a:off x="707078" y="5167007"/>
              <a:ext cx="1286073" cy="643840"/>
              <a:chOff x="622029" y="1562647"/>
              <a:chExt cx="1286073" cy="643840"/>
            </a:xfrm>
          </p:grpSpPr>
          <p:sp>
            <p:nvSpPr>
              <p:cNvPr id="109" name="TextBox 108">
                <a:extLst>
                  <a:ext uri="{FF2B5EF4-FFF2-40B4-BE49-F238E27FC236}">
                    <a16:creationId xmlns:a16="http://schemas.microsoft.com/office/drawing/2014/main" id="{BCA246FF-1241-9641-AC37-F08C31F43B34}"/>
                  </a:ext>
                </a:extLst>
              </p:cNvPr>
              <p:cNvSpPr txBox="1"/>
              <p:nvPr/>
            </p:nvSpPr>
            <p:spPr>
              <a:xfrm>
                <a:off x="622029" y="1960266"/>
                <a:ext cx="1286073" cy="246221"/>
              </a:xfrm>
              <a:prstGeom prst="rect">
                <a:avLst/>
              </a:prstGeom>
              <a:noFill/>
            </p:spPr>
            <p:txBody>
              <a:bodyPr wrap="square" rtlCol="0">
                <a:spAutoFit/>
              </a:bodyPr>
              <a:lstStyle/>
              <a:p>
                <a:pPr algn="ctr"/>
                <a:r>
                  <a:rPr lang="en-US" sz="1000" dirty="0" err="1">
                    <a:solidFill>
                      <a:srgbClr val="EE4228"/>
                    </a:solidFill>
                    <a:latin typeface="Nanum Pen Script" panose="03040600000000000000" pitchFamily="66" charset="-127"/>
                    <a:ea typeface="Nanum Pen Script" panose="03040600000000000000" pitchFamily="66" charset="-127"/>
                  </a:rPr>
                  <a:t>citiFileWatcherEngine</a:t>
                </a:r>
                <a:endParaRPr lang="en-US" sz="1000" dirty="0">
                  <a:solidFill>
                    <a:srgbClr val="EE4228"/>
                  </a:solidFill>
                  <a:latin typeface="Nanum Pen Script" panose="03040600000000000000" pitchFamily="66" charset="-127"/>
                  <a:ea typeface="Nanum Pen Script" panose="03040600000000000000" pitchFamily="66" charset="-127"/>
                </a:endParaRPr>
              </a:p>
            </p:txBody>
          </p:sp>
          <p:pic>
            <p:nvPicPr>
              <p:cNvPr id="110" name="Picture 109">
                <a:extLst>
                  <a:ext uri="{FF2B5EF4-FFF2-40B4-BE49-F238E27FC236}">
                    <a16:creationId xmlns:a16="http://schemas.microsoft.com/office/drawing/2014/main" id="{ECA189A2-EBE0-2B4E-9D08-C211011C4040}"/>
                  </a:ext>
                </a:extLst>
              </p:cNvPr>
              <p:cNvPicPr>
                <a:picLocks noChangeAspect="1"/>
              </p:cNvPicPr>
              <p:nvPr/>
            </p:nvPicPr>
            <p:blipFill>
              <a:blip r:embed="rId2">
                <a:alphaModFix amt="31000"/>
              </a:blip>
              <a:stretch>
                <a:fillRect/>
              </a:stretch>
            </p:blipFill>
            <p:spPr>
              <a:xfrm>
                <a:off x="984782" y="1562647"/>
                <a:ext cx="533814" cy="424781"/>
              </a:xfrm>
              <a:prstGeom prst="rect">
                <a:avLst/>
              </a:prstGeom>
            </p:spPr>
          </p:pic>
        </p:grpSp>
        <p:pic>
          <p:nvPicPr>
            <p:cNvPr id="7" name="Picture 6">
              <a:extLst>
                <a:ext uri="{FF2B5EF4-FFF2-40B4-BE49-F238E27FC236}">
                  <a16:creationId xmlns:a16="http://schemas.microsoft.com/office/drawing/2014/main" id="{C96CF2D5-A4E9-4E4A-82B3-897965830760}"/>
                </a:ext>
              </a:extLst>
            </p:cNvPr>
            <p:cNvPicPr>
              <a:picLocks noChangeAspect="1"/>
            </p:cNvPicPr>
            <p:nvPr/>
          </p:nvPicPr>
          <p:blipFill>
            <a:blip r:embed="rId4">
              <a:alphaModFix amt="42000"/>
            </a:blip>
            <a:stretch>
              <a:fillRect/>
            </a:stretch>
          </p:blipFill>
          <p:spPr>
            <a:xfrm rot="19267707">
              <a:off x="1172885" y="5283331"/>
              <a:ext cx="310543" cy="206742"/>
            </a:xfrm>
            <a:prstGeom prst="rect">
              <a:avLst/>
            </a:prstGeom>
          </p:spPr>
        </p:pic>
      </p:grpSp>
      <p:grpSp>
        <p:nvGrpSpPr>
          <p:cNvPr id="9" name="Group 8">
            <a:extLst>
              <a:ext uri="{FF2B5EF4-FFF2-40B4-BE49-F238E27FC236}">
                <a16:creationId xmlns:a16="http://schemas.microsoft.com/office/drawing/2014/main" id="{30CE10DC-CCD6-9F40-BF7F-AA53055C47F9}"/>
              </a:ext>
            </a:extLst>
          </p:cNvPr>
          <p:cNvGrpSpPr/>
          <p:nvPr/>
        </p:nvGrpSpPr>
        <p:grpSpPr>
          <a:xfrm>
            <a:off x="1095192" y="3855771"/>
            <a:ext cx="1135081" cy="619169"/>
            <a:chOff x="871126" y="5187183"/>
            <a:chExt cx="1135081" cy="619169"/>
          </a:xfrm>
        </p:grpSpPr>
        <p:pic>
          <p:nvPicPr>
            <p:cNvPr id="182" name="Picture 181">
              <a:extLst>
                <a:ext uri="{FF2B5EF4-FFF2-40B4-BE49-F238E27FC236}">
                  <a16:creationId xmlns:a16="http://schemas.microsoft.com/office/drawing/2014/main" id="{8029DB97-8914-F749-AE3D-5E34D5F62E4E}"/>
                </a:ext>
              </a:extLst>
            </p:cNvPr>
            <p:cNvPicPr>
              <a:picLocks noChangeAspect="1"/>
            </p:cNvPicPr>
            <p:nvPr/>
          </p:nvPicPr>
          <p:blipFill>
            <a:blip r:embed="rId5">
              <a:alphaModFix amt="41000"/>
            </a:blip>
            <a:stretch>
              <a:fillRect/>
            </a:stretch>
          </p:blipFill>
          <p:spPr>
            <a:xfrm rot="19959115">
              <a:off x="1254545" y="5285942"/>
              <a:ext cx="322889" cy="227263"/>
            </a:xfrm>
            <a:prstGeom prst="rect">
              <a:avLst/>
            </a:prstGeom>
          </p:spPr>
        </p:pic>
        <p:pic>
          <p:nvPicPr>
            <p:cNvPr id="114" name="Picture 113">
              <a:extLst>
                <a:ext uri="{FF2B5EF4-FFF2-40B4-BE49-F238E27FC236}">
                  <a16:creationId xmlns:a16="http://schemas.microsoft.com/office/drawing/2014/main" id="{8141CBF7-10BF-9044-BA98-24BC3F412FB1}"/>
                </a:ext>
              </a:extLst>
            </p:cNvPr>
            <p:cNvPicPr>
              <a:picLocks noChangeAspect="1"/>
            </p:cNvPicPr>
            <p:nvPr/>
          </p:nvPicPr>
          <p:blipFill>
            <a:blip r:embed="rId2">
              <a:alphaModFix amt="31000"/>
            </a:blip>
            <a:stretch>
              <a:fillRect/>
            </a:stretch>
          </p:blipFill>
          <p:spPr>
            <a:xfrm>
              <a:off x="1159317" y="5187183"/>
              <a:ext cx="533814" cy="424781"/>
            </a:xfrm>
            <a:prstGeom prst="rect">
              <a:avLst/>
            </a:prstGeom>
          </p:spPr>
        </p:pic>
        <p:sp>
          <p:nvSpPr>
            <p:cNvPr id="115" name="TextBox 114">
              <a:extLst>
                <a:ext uri="{FF2B5EF4-FFF2-40B4-BE49-F238E27FC236}">
                  <a16:creationId xmlns:a16="http://schemas.microsoft.com/office/drawing/2014/main" id="{267F75CC-7384-3146-995D-E2264EFE447C}"/>
                </a:ext>
              </a:extLst>
            </p:cNvPr>
            <p:cNvSpPr txBox="1"/>
            <p:nvPr/>
          </p:nvSpPr>
          <p:spPr>
            <a:xfrm>
              <a:off x="871126" y="5560131"/>
              <a:ext cx="1135081" cy="246221"/>
            </a:xfrm>
            <a:prstGeom prst="rect">
              <a:avLst/>
            </a:prstGeom>
            <a:noFill/>
          </p:spPr>
          <p:txBody>
            <a:bodyPr wrap="square" rtlCol="0">
              <a:spAutoFit/>
            </a:bodyPr>
            <a:lstStyle/>
            <a:p>
              <a:pPr algn="ctr"/>
              <a:r>
                <a:rPr lang="es-ES_tradnl" sz="1000" dirty="0" err="1">
                  <a:solidFill>
                    <a:srgbClr val="EE4328"/>
                  </a:solidFill>
                  <a:latin typeface="Nanum Pen Script" panose="03040600000000000000" pitchFamily="66" charset="-127"/>
                  <a:ea typeface="Nanum Pen Script" panose="03040600000000000000" pitchFamily="66" charset="-127"/>
                </a:rPr>
                <a:t>citiStreamEngine</a:t>
              </a:r>
              <a:endParaRPr lang="es-ES_tradnl" sz="1000" dirty="0">
                <a:solidFill>
                  <a:srgbClr val="EE4328"/>
                </a:solidFill>
                <a:latin typeface="Nanum Pen Script" panose="03040600000000000000" pitchFamily="66" charset="-127"/>
                <a:ea typeface="Nanum Pen Script" panose="03040600000000000000" pitchFamily="66" charset="-127"/>
              </a:endParaRPr>
            </a:p>
          </p:txBody>
        </p:sp>
      </p:grpSp>
      <p:sp>
        <p:nvSpPr>
          <p:cNvPr id="118" name="Rounded Rectangle 117">
            <a:extLst>
              <a:ext uri="{FF2B5EF4-FFF2-40B4-BE49-F238E27FC236}">
                <a16:creationId xmlns:a16="http://schemas.microsoft.com/office/drawing/2014/main" id="{D2A6C5A4-F33E-2043-8AFC-E52009928BB3}"/>
              </a:ext>
            </a:extLst>
          </p:cNvPr>
          <p:cNvSpPr/>
          <p:nvPr/>
        </p:nvSpPr>
        <p:spPr>
          <a:xfrm>
            <a:off x="2632430" y="1742740"/>
            <a:ext cx="1043491" cy="4001273"/>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Storage Layer</a:t>
            </a: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144" name="Rounded Rectangle 143">
            <a:extLst>
              <a:ext uri="{FF2B5EF4-FFF2-40B4-BE49-F238E27FC236}">
                <a16:creationId xmlns:a16="http://schemas.microsoft.com/office/drawing/2014/main" id="{341F03CB-1355-0945-86E2-BC32519CA605}"/>
              </a:ext>
            </a:extLst>
          </p:cNvPr>
          <p:cNvSpPr/>
          <p:nvPr/>
        </p:nvSpPr>
        <p:spPr>
          <a:xfrm>
            <a:off x="3810551" y="1752024"/>
            <a:ext cx="708314" cy="4001272"/>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Security Layer</a:t>
            </a: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151" name="Rounded Rectangle 150">
            <a:extLst>
              <a:ext uri="{FF2B5EF4-FFF2-40B4-BE49-F238E27FC236}">
                <a16:creationId xmlns:a16="http://schemas.microsoft.com/office/drawing/2014/main" id="{2A840510-D5EF-804E-B671-5609CE29FDD3}"/>
              </a:ext>
            </a:extLst>
          </p:cNvPr>
          <p:cNvSpPr/>
          <p:nvPr/>
        </p:nvSpPr>
        <p:spPr>
          <a:xfrm>
            <a:off x="2725235" y="3033590"/>
            <a:ext cx="837761" cy="760059"/>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NoSQL</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152" name="Rounded Rectangle 151">
            <a:extLst>
              <a:ext uri="{FF2B5EF4-FFF2-40B4-BE49-F238E27FC236}">
                <a16:creationId xmlns:a16="http://schemas.microsoft.com/office/drawing/2014/main" id="{0E430062-CFEB-5D4A-B12D-CECCE471A8F3}"/>
              </a:ext>
            </a:extLst>
          </p:cNvPr>
          <p:cNvSpPr/>
          <p:nvPr/>
        </p:nvSpPr>
        <p:spPr>
          <a:xfrm>
            <a:off x="2725235" y="3948720"/>
            <a:ext cx="837761" cy="760059"/>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Relational</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Kudu</a:t>
            </a: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157" name="Rounded Rectangle 156">
            <a:extLst>
              <a:ext uri="{FF2B5EF4-FFF2-40B4-BE49-F238E27FC236}">
                <a16:creationId xmlns:a16="http://schemas.microsoft.com/office/drawing/2014/main" id="{BAD72CA2-47E5-B849-A897-AACD3CB7E06F}"/>
              </a:ext>
            </a:extLst>
          </p:cNvPr>
          <p:cNvSpPr/>
          <p:nvPr/>
        </p:nvSpPr>
        <p:spPr>
          <a:xfrm>
            <a:off x="2732520" y="4836336"/>
            <a:ext cx="837761" cy="776635"/>
          </a:xfrm>
          <a:prstGeom prst="roundRect">
            <a:avLst/>
          </a:prstGeom>
          <a:solidFill>
            <a:schemeClr val="bg1">
              <a:lumMod val="85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Relational</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Object Store</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cxnSp>
        <p:nvCxnSpPr>
          <p:cNvPr id="230" name="Elbow Connector 229">
            <a:extLst>
              <a:ext uri="{FF2B5EF4-FFF2-40B4-BE49-F238E27FC236}">
                <a16:creationId xmlns:a16="http://schemas.microsoft.com/office/drawing/2014/main" id="{2E01682D-A626-B24F-BB15-0B066D2F315D}"/>
              </a:ext>
            </a:extLst>
          </p:cNvPr>
          <p:cNvCxnSpPr>
            <a:cxnSpLocks/>
            <a:endCxn id="151" idx="1"/>
          </p:cNvCxnSpPr>
          <p:nvPr/>
        </p:nvCxnSpPr>
        <p:spPr>
          <a:xfrm flipV="1">
            <a:off x="2268974" y="3413620"/>
            <a:ext cx="456261" cy="776995"/>
          </a:xfrm>
          <a:prstGeom prst="bentConnector3">
            <a:avLst>
              <a:gd name="adj1" fmla="val 41984"/>
            </a:avLst>
          </a:prstGeom>
          <a:ln w="3175">
            <a:solidFill>
              <a:srgbClr val="EE43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sp>
        <p:nvSpPr>
          <p:cNvPr id="243" name="Rounded Rectangle 242">
            <a:extLst>
              <a:ext uri="{FF2B5EF4-FFF2-40B4-BE49-F238E27FC236}">
                <a16:creationId xmlns:a16="http://schemas.microsoft.com/office/drawing/2014/main" id="{5E9E795E-027D-724D-B0D8-07DC80783638}"/>
              </a:ext>
            </a:extLst>
          </p:cNvPr>
          <p:cNvSpPr/>
          <p:nvPr/>
        </p:nvSpPr>
        <p:spPr>
          <a:xfrm>
            <a:off x="4662709" y="1752023"/>
            <a:ext cx="1012748" cy="4001273"/>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 Analyze Service</a:t>
            </a: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245" name="Rounded Rectangle 244">
            <a:extLst>
              <a:ext uri="{FF2B5EF4-FFF2-40B4-BE49-F238E27FC236}">
                <a16:creationId xmlns:a16="http://schemas.microsoft.com/office/drawing/2014/main" id="{2D42EC64-6A2C-EA47-9B44-0148FF277003}"/>
              </a:ext>
            </a:extLst>
          </p:cNvPr>
          <p:cNvSpPr/>
          <p:nvPr/>
        </p:nvSpPr>
        <p:spPr>
          <a:xfrm>
            <a:off x="4741984" y="2166252"/>
            <a:ext cx="837761" cy="754894"/>
          </a:xfrm>
          <a:prstGeom prst="roundRect">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Batch</a:t>
            </a: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MapReduce</a:t>
            </a: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Pig</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46" name="Rounded Rectangle 245">
            <a:extLst>
              <a:ext uri="{FF2B5EF4-FFF2-40B4-BE49-F238E27FC236}">
                <a16:creationId xmlns:a16="http://schemas.microsoft.com/office/drawing/2014/main" id="{46318F6A-036B-3448-BD95-06004191F92E}"/>
              </a:ext>
            </a:extLst>
          </p:cNvPr>
          <p:cNvSpPr/>
          <p:nvPr/>
        </p:nvSpPr>
        <p:spPr>
          <a:xfrm>
            <a:off x="4741984" y="3033590"/>
            <a:ext cx="837761" cy="754894"/>
          </a:xfrm>
          <a:prstGeom prst="roundRect">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Search</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Solar</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47" name="Rounded Rectangle 246">
            <a:extLst>
              <a:ext uri="{FF2B5EF4-FFF2-40B4-BE49-F238E27FC236}">
                <a16:creationId xmlns:a16="http://schemas.microsoft.com/office/drawing/2014/main" id="{E1653587-674D-D540-93B7-CA925C1355AC}"/>
              </a:ext>
            </a:extLst>
          </p:cNvPr>
          <p:cNvSpPr/>
          <p:nvPr/>
        </p:nvSpPr>
        <p:spPr>
          <a:xfrm>
            <a:off x="4741984" y="3953885"/>
            <a:ext cx="837761" cy="754894"/>
          </a:xfrm>
          <a:prstGeom prst="roundRect">
            <a:avLst/>
          </a:prstGeom>
          <a:solidFill>
            <a:schemeClr val="bg1">
              <a:lumMod val="85000"/>
            </a:schemeClr>
          </a:solidFill>
          <a:ln w="9525"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SQL</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Impala</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48" name="Rounded Rectangle 247">
            <a:extLst>
              <a:ext uri="{FF2B5EF4-FFF2-40B4-BE49-F238E27FC236}">
                <a16:creationId xmlns:a16="http://schemas.microsoft.com/office/drawing/2014/main" id="{F05657DE-A9BE-2C4C-B297-6F97ED94701B}"/>
              </a:ext>
            </a:extLst>
          </p:cNvPr>
          <p:cNvSpPr/>
          <p:nvPr/>
        </p:nvSpPr>
        <p:spPr>
          <a:xfrm>
            <a:off x="4765965" y="4855894"/>
            <a:ext cx="837761" cy="754894"/>
          </a:xfrm>
          <a:prstGeom prst="roundRect">
            <a:avLst/>
          </a:prstGeom>
          <a:solidFill>
            <a:schemeClr val="bg1">
              <a:lumMod val="85000"/>
            </a:schemeClr>
          </a:solidFill>
          <a:ln w="952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Stream</a:t>
            </a:r>
          </a:p>
          <a:p>
            <a:pPr algn="ctr"/>
            <a:endParaRPr lang="en-US" sz="900" b="1" dirty="0">
              <a:solidFill>
                <a:srgbClr val="C5277F"/>
              </a:solidFill>
              <a:latin typeface="Nanum Pen Script" panose="03040600000000000000" pitchFamily="66" charset="-127"/>
              <a:ea typeface="Nanum Pen Script" panose="03040600000000000000" pitchFamily="66" charset="-127"/>
            </a:endParaRP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69" name="Rounded Rectangle 268">
            <a:extLst>
              <a:ext uri="{FF2B5EF4-FFF2-40B4-BE49-F238E27FC236}">
                <a16:creationId xmlns:a16="http://schemas.microsoft.com/office/drawing/2014/main" id="{5C3170A2-169F-E645-82FF-6C5D49D32E1D}"/>
              </a:ext>
            </a:extLst>
          </p:cNvPr>
          <p:cNvSpPr/>
          <p:nvPr/>
        </p:nvSpPr>
        <p:spPr>
          <a:xfrm>
            <a:off x="5857345" y="1774766"/>
            <a:ext cx="1128884" cy="4001273"/>
          </a:xfrm>
          <a:prstGeom prst="roundRect">
            <a:avLst/>
          </a:prstGeom>
          <a:ln w="3175">
            <a:solidFill>
              <a:schemeClr val="bg1">
                <a:lumMod val="50000"/>
                <a:alpha val="77000"/>
              </a:schemeClr>
            </a:solidFill>
            <a:prstDash val="dash"/>
          </a:ln>
        </p:spPr>
        <p:txBody>
          <a:bodyPr spcFirstLastPara="1" vert="horz" wrap="square" lIns="91425" tIns="91425" rIns="91425" bIns="91425" rtlCol="0" anchor="ctr" anchorCtr="0">
            <a:noAutofit/>
          </a:bodyPr>
          <a:lstStyle/>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r>
              <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Manager Lager</a:t>
            </a: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accent4">
                  <a:lumMod val="75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10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ctr" defTabSz="457200"/>
            <a:endParaRPr lang="en-US" sz="800" dirty="0">
              <a:solidFill>
                <a:schemeClr val="tx1">
                  <a:lumMod val="50000"/>
                  <a:lumOff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270" name="Rounded Rectangle 269">
            <a:extLst>
              <a:ext uri="{FF2B5EF4-FFF2-40B4-BE49-F238E27FC236}">
                <a16:creationId xmlns:a16="http://schemas.microsoft.com/office/drawing/2014/main" id="{F3D252D2-51FB-0C4F-9E64-FF91D96C3D12}"/>
              </a:ext>
            </a:extLst>
          </p:cNvPr>
          <p:cNvSpPr/>
          <p:nvPr/>
        </p:nvSpPr>
        <p:spPr>
          <a:xfrm>
            <a:off x="5985013" y="2214898"/>
            <a:ext cx="859027" cy="1844551"/>
          </a:xfrm>
          <a:prstGeom prst="roundRect">
            <a:avLst/>
          </a:prstGeom>
          <a:solidFill>
            <a:schemeClr val="bg1">
              <a:lumMod val="85000"/>
            </a:schemeClr>
          </a:solidFill>
          <a:ln w="9525"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C5277F"/>
                </a:solidFill>
                <a:latin typeface="Nanum Pen Script" panose="03040600000000000000" pitchFamily="66" charset="-127"/>
                <a:ea typeface="Nanum Pen Script" panose="03040600000000000000" pitchFamily="66" charset="-127"/>
              </a:rPr>
              <a:t>Cloudera Manager</a:t>
            </a: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76" name="TextBox 275">
            <a:extLst>
              <a:ext uri="{FF2B5EF4-FFF2-40B4-BE49-F238E27FC236}">
                <a16:creationId xmlns:a16="http://schemas.microsoft.com/office/drawing/2014/main" id="{8642E3A0-81C4-134F-A027-3925450657AD}"/>
              </a:ext>
            </a:extLst>
          </p:cNvPr>
          <p:cNvSpPr txBox="1"/>
          <p:nvPr/>
        </p:nvSpPr>
        <p:spPr>
          <a:xfrm>
            <a:off x="3978386" y="1077135"/>
            <a:ext cx="733054" cy="215444"/>
          </a:xfrm>
          <a:prstGeom prst="rect">
            <a:avLst/>
          </a:prstGeom>
          <a:noFill/>
        </p:spPr>
        <p:txBody>
          <a:bodyPr wrap="square" rtlCol="0">
            <a:spAutoFit/>
          </a:bodyPr>
          <a:lstStyle>
            <a:defPPr>
              <a:defRPr lang="en-US"/>
            </a:defPPr>
            <a:lvl1pPr algn="ctr">
              <a:defRPr sz="800" b="1">
                <a:solidFill>
                  <a:schemeClr val="accent4">
                    <a:lumMod val="75000"/>
                    <a:alpha val="84000"/>
                  </a:schemeClr>
                </a:solidFill>
                <a:latin typeface="Ink Free" panose="03080402000500000000" pitchFamily="66" charset="0"/>
                <a:ea typeface="Klee Medium" panose="02020600000000000000" pitchFamily="18" charset="-128"/>
              </a:defRPr>
            </a:lvl1pPr>
          </a:lstStyle>
          <a:p>
            <a:r>
              <a:rPr lang="en-US" dirty="0"/>
              <a:t>Node… 3</a:t>
            </a:r>
          </a:p>
        </p:txBody>
      </p:sp>
      <p:sp>
        <p:nvSpPr>
          <p:cNvPr id="278" name="TextBox 277">
            <a:extLst>
              <a:ext uri="{FF2B5EF4-FFF2-40B4-BE49-F238E27FC236}">
                <a16:creationId xmlns:a16="http://schemas.microsoft.com/office/drawing/2014/main" id="{464FF3D5-4662-D049-AEBC-97E066BB3546}"/>
              </a:ext>
            </a:extLst>
          </p:cNvPr>
          <p:cNvSpPr txBox="1"/>
          <p:nvPr/>
        </p:nvSpPr>
        <p:spPr>
          <a:xfrm>
            <a:off x="3981647" y="1223786"/>
            <a:ext cx="733054" cy="215444"/>
          </a:xfrm>
          <a:prstGeom prst="rect">
            <a:avLst/>
          </a:prstGeom>
          <a:noFill/>
        </p:spPr>
        <p:txBody>
          <a:bodyPr wrap="square" rtlCol="0">
            <a:spAutoFit/>
          </a:bodyPr>
          <a:lstStyle>
            <a:defPPr>
              <a:defRPr lang="en-US"/>
            </a:defPPr>
            <a:lvl1pPr algn="ctr">
              <a:defRPr sz="800" b="1">
                <a:solidFill>
                  <a:schemeClr val="accent4">
                    <a:lumMod val="75000"/>
                    <a:alpha val="84000"/>
                  </a:schemeClr>
                </a:solidFill>
                <a:latin typeface="Ink Free" panose="03080402000500000000" pitchFamily="66" charset="0"/>
                <a:ea typeface="Klee Medium" panose="02020600000000000000" pitchFamily="18" charset="-128"/>
              </a:defRPr>
            </a:lvl1pPr>
          </a:lstStyle>
          <a:p>
            <a:r>
              <a:rPr lang="en-US" dirty="0"/>
              <a:t>Node… 2</a:t>
            </a:r>
          </a:p>
        </p:txBody>
      </p:sp>
      <p:sp>
        <p:nvSpPr>
          <p:cNvPr id="279" name="TextBox 278">
            <a:extLst>
              <a:ext uri="{FF2B5EF4-FFF2-40B4-BE49-F238E27FC236}">
                <a16:creationId xmlns:a16="http://schemas.microsoft.com/office/drawing/2014/main" id="{DF060999-C704-1741-853E-942F84DD489F}"/>
              </a:ext>
            </a:extLst>
          </p:cNvPr>
          <p:cNvSpPr txBox="1"/>
          <p:nvPr/>
        </p:nvSpPr>
        <p:spPr>
          <a:xfrm>
            <a:off x="3987528" y="927681"/>
            <a:ext cx="733054" cy="215444"/>
          </a:xfrm>
          <a:prstGeom prst="rect">
            <a:avLst/>
          </a:prstGeom>
          <a:noFill/>
        </p:spPr>
        <p:txBody>
          <a:bodyPr wrap="square" rtlCol="0">
            <a:spAutoFit/>
          </a:bodyPr>
          <a:lstStyle>
            <a:defPPr>
              <a:defRPr lang="en-US"/>
            </a:defPPr>
            <a:lvl1pPr algn="ctr">
              <a:defRPr sz="800" b="1">
                <a:solidFill>
                  <a:schemeClr val="accent4">
                    <a:lumMod val="75000"/>
                    <a:alpha val="84000"/>
                  </a:schemeClr>
                </a:solidFill>
                <a:latin typeface="Ink Free" panose="03080402000500000000" pitchFamily="66" charset="0"/>
                <a:ea typeface="Klee Medium" panose="02020600000000000000" pitchFamily="18" charset="-128"/>
              </a:defRPr>
            </a:lvl1pPr>
          </a:lstStyle>
          <a:p>
            <a:r>
              <a:rPr lang="en-US" dirty="0"/>
              <a:t>Node… n</a:t>
            </a:r>
          </a:p>
        </p:txBody>
      </p:sp>
      <p:grpSp>
        <p:nvGrpSpPr>
          <p:cNvPr id="297" name="Group 296">
            <a:extLst>
              <a:ext uri="{FF2B5EF4-FFF2-40B4-BE49-F238E27FC236}">
                <a16:creationId xmlns:a16="http://schemas.microsoft.com/office/drawing/2014/main" id="{41418F9A-B754-C943-A19C-4DCEF0904331}"/>
              </a:ext>
            </a:extLst>
          </p:cNvPr>
          <p:cNvGrpSpPr/>
          <p:nvPr/>
        </p:nvGrpSpPr>
        <p:grpSpPr>
          <a:xfrm>
            <a:off x="8438755" y="3573975"/>
            <a:ext cx="634657" cy="577067"/>
            <a:chOff x="9773779" y="3610551"/>
            <a:chExt cx="634657" cy="577067"/>
          </a:xfrm>
        </p:grpSpPr>
        <p:sp>
          <p:nvSpPr>
            <p:cNvPr id="295" name="Rounded Rectangle 294">
              <a:extLst>
                <a:ext uri="{FF2B5EF4-FFF2-40B4-BE49-F238E27FC236}">
                  <a16:creationId xmlns:a16="http://schemas.microsoft.com/office/drawing/2014/main" id="{880DCC12-76CF-D541-BEAE-1A958269382E}"/>
                </a:ext>
              </a:extLst>
            </p:cNvPr>
            <p:cNvSpPr/>
            <p:nvPr/>
          </p:nvSpPr>
          <p:spPr>
            <a:xfrm>
              <a:off x="9773779" y="3610551"/>
              <a:ext cx="634657" cy="577067"/>
            </a:xfrm>
            <a:prstGeom prst="round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rgbClr val="EE4328"/>
                  </a:solidFill>
                  <a:latin typeface="Nanum Pen Script" panose="03040600000000000000" pitchFamily="66" charset="-127"/>
                  <a:ea typeface="Nanum Pen Script" panose="03040600000000000000" pitchFamily="66" charset="-127"/>
                </a:rPr>
                <a:t>Dashboard</a:t>
              </a: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sp>
          <p:nvSpPr>
            <p:cNvPr id="296" name="Text Box 114">
              <a:extLst>
                <a:ext uri="{FF2B5EF4-FFF2-40B4-BE49-F238E27FC236}">
                  <a16:creationId xmlns:a16="http://schemas.microsoft.com/office/drawing/2014/main" id="{B67EBE90-3553-AD46-A1AC-BC833F36961C}"/>
                </a:ext>
              </a:extLst>
            </p:cNvPr>
            <p:cNvSpPr txBox="1">
              <a:spLocks noChangeArrowheads="1"/>
            </p:cNvSpPr>
            <p:nvPr/>
          </p:nvSpPr>
          <p:spPr bwMode="auto">
            <a:xfrm>
              <a:off x="9804005" y="3685031"/>
              <a:ext cx="568655" cy="429959"/>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sp>
        <p:nvSpPr>
          <p:cNvPr id="303" name="Rounded Rectangle 302">
            <a:extLst>
              <a:ext uri="{FF2B5EF4-FFF2-40B4-BE49-F238E27FC236}">
                <a16:creationId xmlns:a16="http://schemas.microsoft.com/office/drawing/2014/main" id="{DD22A060-208C-B247-ABE8-E0EE0BFD4B90}"/>
              </a:ext>
            </a:extLst>
          </p:cNvPr>
          <p:cNvSpPr/>
          <p:nvPr/>
        </p:nvSpPr>
        <p:spPr>
          <a:xfrm>
            <a:off x="5981479" y="4436741"/>
            <a:ext cx="859027" cy="1042726"/>
          </a:xfrm>
          <a:prstGeom prst="roundRect">
            <a:avLst/>
          </a:prstGeom>
          <a:solidFill>
            <a:schemeClr val="bg1">
              <a:lumMod val="85000"/>
            </a:schemeClr>
          </a:solidFill>
          <a:ln w="9525" cmpd="sng">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900" b="1" dirty="0">
                <a:solidFill>
                  <a:schemeClr val="bg1">
                    <a:lumMod val="50000"/>
                  </a:schemeClr>
                </a:solidFill>
                <a:latin typeface="Nanum Pen Script" panose="03040600000000000000" pitchFamily="66" charset="-127"/>
                <a:ea typeface="Nanum Pen Script" panose="03040600000000000000" pitchFamily="66" charset="-127"/>
              </a:rPr>
              <a:t>Directories</a:t>
            </a: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9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a:p>
            <a:pPr algn="ctr"/>
            <a:endParaRPr lang="en-US" sz="2000" dirty="0">
              <a:solidFill>
                <a:schemeClr val="tx1"/>
              </a:solidFill>
              <a:latin typeface="Nanum Pen Script" panose="03040600000000000000" pitchFamily="66" charset="-127"/>
              <a:ea typeface="Nanum Pen Script" panose="03040600000000000000" pitchFamily="66" charset="-127"/>
            </a:endParaRPr>
          </a:p>
        </p:txBody>
      </p:sp>
      <p:pic>
        <p:nvPicPr>
          <p:cNvPr id="80" name="Picture 79">
            <a:extLst>
              <a:ext uri="{FF2B5EF4-FFF2-40B4-BE49-F238E27FC236}">
                <a16:creationId xmlns:a16="http://schemas.microsoft.com/office/drawing/2014/main" id="{A8E82DE0-782F-024F-B6FF-D8A31B900322}"/>
              </a:ext>
            </a:extLst>
          </p:cNvPr>
          <p:cNvPicPr>
            <a:picLocks noChangeAspect="1"/>
          </p:cNvPicPr>
          <p:nvPr/>
        </p:nvPicPr>
        <p:blipFill>
          <a:blip r:embed="rId6">
            <a:alphaModFix amt="56000"/>
          </a:blip>
          <a:stretch>
            <a:fillRect/>
          </a:stretch>
        </p:blipFill>
        <p:spPr>
          <a:xfrm>
            <a:off x="6232508" y="4657127"/>
            <a:ext cx="332990" cy="440486"/>
          </a:xfrm>
          <a:prstGeom prst="rect">
            <a:avLst/>
          </a:prstGeom>
        </p:spPr>
      </p:pic>
      <p:pic>
        <p:nvPicPr>
          <p:cNvPr id="271" name="Picture 270">
            <a:extLst>
              <a:ext uri="{FF2B5EF4-FFF2-40B4-BE49-F238E27FC236}">
                <a16:creationId xmlns:a16="http://schemas.microsoft.com/office/drawing/2014/main" id="{EDEF2EEC-AAC9-1147-A6AB-A96C16B33F4A}"/>
              </a:ext>
            </a:extLst>
          </p:cNvPr>
          <p:cNvPicPr>
            <a:picLocks noChangeAspect="1"/>
          </p:cNvPicPr>
          <p:nvPr/>
        </p:nvPicPr>
        <p:blipFill>
          <a:blip r:embed="rId6">
            <a:alphaModFix amt="56000"/>
          </a:blip>
          <a:stretch>
            <a:fillRect/>
          </a:stretch>
        </p:blipFill>
        <p:spPr>
          <a:xfrm>
            <a:off x="6409597" y="4737875"/>
            <a:ext cx="280858" cy="440486"/>
          </a:xfrm>
          <a:prstGeom prst="rect">
            <a:avLst/>
          </a:prstGeom>
        </p:spPr>
      </p:pic>
      <p:pic>
        <p:nvPicPr>
          <p:cNvPr id="272" name="Picture 271">
            <a:extLst>
              <a:ext uri="{FF2B5EF4-FFF2-40B4-BE49-F238E27FC236}">
                <a16:creationId xmlns:a16="http://schemas.microsoft.com/office/drawing/2014/main" id="{DFB0543E-240D-3840-AC87-1D34F88EA2B7}"/>
              </a:ext>
            </a:extLst>
          </p:cNvPr>
          <p:cNvPicPr>
            <a:picLocks noChangeAspect="1"/>
          </p:cNvPicPr>
          <p:nvPr/>
        </p:nvPicPr>
        <p:blipFill>
          <a:blip r:embed="rId6">
            <a:alphaModFix amt="56000"/>
          </a:blip>
          <a:stretch>
            <a:fillRect/>
          </a:stretch>
        </p:blipFill>
        <p:spPr>
          <a:xfrm>
            <a:off x="6232508" y="4898264"/>
            <a:ext cx="332990" cy="440486"/>
          </a:xfrm>
          <a:prstGeom prst="rect">
            <a:avLst/>
          </a:prstGeom>
        </p:spPr>
      </p:pic>
      <p:pic>
        <p:nvPicPr>
          <p:cNvPr id="273" name="Picture 272">
            <a:extLst>
              <a:ext uri="{FF2B5EF4-FFF2-40B4-BE49-F238E27FC236}">
                <a16:creationId xmlns:a16="http://schemas.microsoft.com/office/drawing/2014/main" id="{45DA4512-12CB-8942-8059-F80D77C5CE67}"/>
              </a:ext>
            </a:extLst>
          </p:cNvPr>
          <p:cNvPicPr>
            <a:picLocks noChangeAspect="1"/>
          </p:cNvPicPr>
          <p:nvPr/>
        </p:nvPicPr>
        <p:blipFill>
          <a:blip r:embed="rId6">
            <a:alphaModFix amt="56000"/>
          </a:blip>
          <a:stretch>
            <a:fillRect/>
          </a:stretch>
        </p:blipFill>
        <p:spPr>
          <a:xfrm>
            <a:off x="6154016" y="4792299"/>
            <a:ext cx="280858" cy="440486"/>
          </a:xfrm>
          <a:prstGeom prst="rect">
            <a:avLst/>
          </a:prstGeom>
        </p:spPr>
      </p:pic>
      <p:cxnSp>
        <p:nvCxnSpPr>
          <p:cNvPr id="274" name="Elbow Connector 273">
            <a:extLst>
              <a:ext uri="{FF2B5EF4-FFF2-40B4-BE49-F238E27FC236}">
                <a16:creationId xmlns:a16="http://schemas.microsoft.com/office/drawing/2014/main" id="{DD8A0ADE-235D-DA4B-A3BF-59C4525C468D}"/>
              </a:ext>
            </a:extLst>
          </p:cNvPr>
          <p:cNvCxnSpPr>
            <a:cxnSpLocks/>
            <a:endCxn id="303" idx="2"/>
          </p:cNvCxnSpPr>
          <p:nvPr/>
        </p:nvCxnSpPr>
        <p:spPr>
          <a:xfrm rot="5400000" flipH="1" flipV="1">
            <a:off x="3995131" y="3119417"/>
            <a:ext cx="55811" cy="4775911"/>
          </a:xfrm>
          <a:prstGeom prst="bentConnector3">
            <a:avLst>
              <a:gd name="adj1" fmla="val -819193"/>
            </a:avLst>
          </a:prstGeom>
          <a:ln w="6350">
            <a:solidFill>
              <a:srgbClr val="EE43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15" name="Group 314">
            <a:extLst>
              <a:ext uri="{FF2B5EF4-FFF2-40B4-BE49-F238E27FC236}">
                <a16:creationId xmlns:a16="http://schemas.microsoft.com/office/drawing/2014/main" id="{75684213-64B7-3D43-814C-33707C6DC6E8}"/>
              </a:ext>
            </a:extLst>
          </p:cNvPr>
          <p:cNvGrpSpPr/>
          <p:nvPr/>
        </p:nvGrpSpPr>
        <p:grpSpPr>
          <a:xfrm>
            <a:off x="9692879" y="186305"/>
            <a:ext cx="2327314" cy="638175"/>
            <a:chOff x="9692879" y="195449"/>
            <a:chExt cx="2327314" cy="638175"/>
          </a:xfrm>
        </p:grpSpPr>
        <p:sp>
          <p:nvSpPr>
            <p:cNvPr id="316" name="Text Box 114">
              <a:extLst>
                <a:ext uri="{FF2B5EF4-FFF2-40B4-BE49-F238E27FC236}">
                  <a16:creationId xmlns:a16="http://schemas.microsoft.com/office/drawing/2014/main" id="{64295373-C639-8C40-A36A-CB3E6C0275CE}"/>
                </a:ext>
              </a:extLst>
            </p:cNvPr>
            <p:cNvSpPr txBox="1">
              <a:spLocks noChangeArrowheads="1"/>
            </p:cNvSpPr>
            <p:nvPr/>
          </p:nvSpPr>
          <p:spPr bwMode="auto">
            <a:xfrm>
              <a:off x="9805593" y="292287"/>
              <a:ext cx="508000" cy="84137"/>
            </a:xfrm>
            <a:prstGeom prst="rect">
              <a:avLst/>
            </a:prstGeom>
            <a:solidFill>
              <a:srgbClr val="87CBD8">
                <a:alpha val="40000"/>
              </a:srgbClr>
            </a:solidFill>
            <a:ln w="12700">
              <a:solidFill>
                <a:srgbClr val="0067B7">
                  <a:alpha val="40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17" name="Text Box 115">
              <a:extLst>
                <a:ext uri="{FF2B5EF4-FFF2-40B4-BE49-F238E27FC236}">
                  <a16:creationId xmlns:a16="http://schemas.microsoft.com/office/drawing/2014/main" id="{ABABFD51-D8DB-7A42-BE82-0D31F591EC70}"/>
                </a:ext>
              </a:extLst>
            </p:cNvPr>
            <p:cNvSpPr txBox="1">
              <a:spLocks noChangeArrowheads="1"/>
            </p:cNvSpPr>
            <p:nvPr/>
          </p:nvSpPr>
          <p:spPr bwMode="auto">
            <a:xfrm>
              <a:off x="9810355" y="636774"/>
              <a:ext cx="501650" cy="88900"/>
            </a:xfrm>
            <a:prstGeom prst="rect">
              <a:avLst/>
            </a:prstGeom>
            <a:solidFill>
              <a:srgbClr val="C5277F">
                <a:alpha val="50000"/>
              </a:srgbClr>
            </a:solidFill>
            <a:ln w="12700">
              <a:solidFill>
                <a:srgbClr val="7C1A4D">
                  <a:alpha val="50000"/>
                </a:srgb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318" name="Text Box 117">
              <a:extLst>
                <a:ext uri="{FF2B5EF4-FFF2-40B4-BE49-F238E27FC236}">
                  <a16:creationId xmlns:a16="http://schemas.microsoft.com/office/drawing/2014/main" id="{8E1D6108-79F4-D841-826C-A68B906E86EE}"/>
                </a:ext>
              </a:extLst>
            </p:cNvPr>
            <p:cNvSpPr txBox="1">
              <a:spLocks noChangeArrowheads="1"/>
            </p:cNvSpPr>
            <p:nvPr/>
          </p:nvSpPr>
          <p:spPr bwMode="auto">
            <a:xfrm>
              <a:off x="10326293" y="224024"/>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a:solidFill>
                    <a:schemeClr val="tx1"/>
                  </a:solidFill>
                  <a:cs typeface="Arial" panose="020B0604020202020204" pitchFamily="34" charset="0"/>
                </a:rPr>
                <a:t>New </a:t>
              </a:r>
              <a:r>
                <a:rPr lang="es-ES" altLang="pt-BR" sz="900" b="0" dirty="0" err="1">
                  <a:solidFill>
                    <a:schemeClr val="tx1"/>
                  </a:solidFill>
                  <a:cs typeface="Arial" panose="020B0604020202020204" pitchFamily="34" charset="0"/>
                </a:rPr>
                <a:t>component</a:t>
              </a:r>
              <a:endParaRPr lang="es-ES" altLang="pt-BR" sz="900" b="0" dirty="0">
                <a:solidFill>
                  <a:schemeClr val="tx1"/>
                </a:solidFill>
                <a:cs typeface="Arial" panose="020B0604020202020204" pitchFamily="34" charset="0"/>
              </a:endParaRPr>
            </a:p>
          </p:txBody>
        </p:sp>
        <p:sp>
          <p:nvSpPr>
            <p:cNvPr id="319" name="Text Box 118">
              <a:extLst>
                <a:ext uri="{FF2B5EF4-FFF2-40B4-BE49-F238E27FC236}">
                  <a16:creationId xmlns:a16="http://schemas.microsoft.com/office/drawing/2014/main" id="{2146FE77-C0AB-5A43-A95B-12D2023E7E06}"/>
                </a:ext>
              </a:extLst>
            </p:cNvPr>
            <p:cNvSpPr txBox="1">
              <a:spLocks noChangeArrowheads="1"/>
            </p:cNvSpPr>
            <p:nvPr/>
          </p:nvSpPr>
          <p:spPr bwMode="auto">
            <a:xfrm>
              <a:off x="10322292" y="595118"/>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not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contemplated</a:t>
              </a:r>
              <a:endParaRPr lang="es-ES" altLang="pt-BR" sz="900" b="0" dirty="0">
                <a:solidFill>
                  <a:schemeClr val="tx1"/>
                </a:solidFill>
                <a:cs typeface="Arial" panose="020B0604020202020204" pitchFamily="34" charset="0"/>
              </a:endParaRPr>
            </a:p>
          </p:txBody>
        </p:sp>
        <p:sp>
          <p:nvSpPr>
            <p:cNvPr id="320" name="Rectangle 119">
              <a:extLst>
                <a:ext uri="{FF2B5EF4-FFF2-40B4-BE49-F238E27FC236}">
                  <a16:creationId xmlns:a16="http://schemas.microsoft.com/office/drawing/2014/main" id="{1274BAF1-5890-F54A-88F7-395C77CD126F}"/>
                </a:ext>
              </a:extLst>
            </p:cNvPr>
            <p:cNvSpPr>
              <a:spLocks noChangeArrowheads="1"/>
            </p:cNvSpPr>
            <p:nvPr/>
          </p:nvSpPr>
          <p:spPr bwMode="auto">
            <a:xfrm>
              <a:off x="9692879" y="195449"/>
              <a:ext cx="2327313"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321" name="Text Box 115">
              <a:extLst>
                <a:ext uri="{FF2B5EF4-FFF2-40B4-BE49-F238E27FC236}">
                  <a16:creationId xmlns:a16="http://schemas.microsoft.com/office/drawing/2014/main" id="{9C9C870D-A9AE-664A-9C24-DEB03B192462}"/>
                </a:ext>
              </a:extLst>
            </p:cNvPr>
            <p:cNvSpPr txBox="1">
              <a:spLocks noChangeArrowheads="1"/>
            </p:cNvSpPr>
            <p:nvPr/>
          </p:nvSpPr>
          <p:spPr bwMode="auto">
            <a:xfrm>
              <a:off x="9804005" y="470087"/>
              <a:ext cx="501650" cy="88900"/>
            </a:xfrm>
            <a:prstGeom prst="rect">
              <a:avLst/>
            </a:prstGeom>
            <a:solidFill>
              <a:srgbClr val="0067B7">
                <a:alpha val="70000"/>
              </a:srgbClr>
            </a:solidFill>
            <a:ln w="12700">
              <a:solidFill>
                <a:schemeClr val="tx1">
                  <a:alpha val="69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322" name="Text Box 117">
              <a:extLst>
                <a:ext uri="{FF2B5EF4-FFF2-40B4-BE49-F238E27FC236}">
                  <a16:creationId xmlns:a16="http://schemas.microsoft.com/office/drawing/2014/main" id="{0291E408-FC4C-C043-A283-59DFAA1CFC28}"/>
                </a:ext>
              </a:extLst>
            </p:cNvPr>
            <p:cNvSpPr txBox="1">
              <a:spLocks noChangeArrowheads="1"/>
            </p:cNvSpPr>
            <p:nvPr/>
          </p:nvSpPr>
          <p:spPr bwMode="auto">
            <a:xfrm>
              <a:off x="10324705" y="398649"/>
              <a:ext cx="1537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to be </a:t>
              </a:r>
              <a:r>
                <a:rPr lang="es-ES" altLang="pt-BR" sz="900" b="0" dirty="0" err="1">
                  <a:solidFill>
                    <a:schemeClr val="tx1"/>
                  </a:solidFill>
                  <a:cs typeface="Arial" panose="020B0604020202020204" pitchFamily="34" charset="0"/>
                </a:rPr>
                <a:t>modified</a:t>
              </a:r>
              <a:endParaRPr lang="es-ES" altLang="pt-BR" sz="900" b="0" dirty="0">
                <a:solidFill>
                  <a:schemeClr val="tx1"/>
                </a:solidFill>
                <a:cs typeface="Arial" panose="020B0604020202020204" pitchFamily="34" charset="0"/>
              </a:endParaRPr>
            </a:p>
          </p:txBody>
        </p:sp>
      </p:grpSp>
      <p:sp>
        <p:nvSpPr>
          <p:cNvPr id="72" name="TextBox 71">
            <a:extLst>
              <a:ext uri="{FF2B5EF4-FFF2-40B4-BE49-F238E27FC236}">
                <a16:creationId xmlns:a16="http://schemas.microsoft.com/office/drawing/2014/main" id="{BA8A5996-4B73-B648-8CDF-743E3CF76603}"/>
              </a:ext>
            </a:extLst>
          </p:cNvPr>
          <p:cNvSpPr txBox="1"/>
          <p:nvPr/>
        </p:nvSpPr>
        <p:spPr>
          <a:xfrm>
            <a:off x="7708362" y="3649238"/>
            <a:ext cx="594463" cy="214197"/>
          </a:xfrm>
          <a:prstGeom prst="rect">
            <a:avLst/>
          </a:prstGeom>
          <a:noFill/>
        </p:spPr>
        <p:txBody>
          <a:bodyPr wrap="square" rtlCol="0">
            <a:spAutoFit/>
          </a:bodyPr>
          <a:lstStyle/>
          <a:p>
            <a:pPr algn="ctr"/>
            <a:r>
              <a:rPr lang="en-US" sz="800" b="1" dirty="0">
                <a:solidFill>
                  <a:schemeClr val="accent4">
                    <a:lumMod val="75000"/>
                    <a:alpha val="84000"/>
                  </a:schemeClr>
                </a:solidFill>
                <a:latin typeface="Ink Free" panose="03080402000500000000" pitchFamily="66" charset="0"/>
                <a:ea typeface="Klee Medium" panose="02020600000000000000" pitchFamily="18" charset="-128"/>
              </a:rPr>
              <a:t>ODBC</a:t>
            </a:r>
          </a:p>
        </p:txBody>
      </p:sp>
      <p:cxnSp>
        <p:nvCxnSpPr>
          <p:cNvPr id="85" name="Elbow Connector 84">
            <a:extLst>
              <a:ext uri="{FF2B5EF4-FFF2-40B4-BE49-F238E27FC236}">
                <a16:creationId xmlns:a16="http://schemas.microsoft.com/office/drawing/2014/main" id="{CDE6D883-C178-CE48-B616-246E50683F4A}"/>
              </a:ext>
            </a:extLst>
          </p:cNvPr>
          <p:cNvCxnSpPr>
            <a:cxnSpLocks/>
            <a:endCxn id="248" idx="2"/>
          </p:cNvCxnSpPr>
          <p:nvPr/>
        </p:nvCxnSpPr>
        <p:spPr>
          <a:xfrm>
            <a:off x="2255179" y="5097983"/>
            <a:ext cx="2929667" cy="512805"/>
          </a:xfrm>
          <a:prstGeom prst="bentConnector4">
            <a:avLst>
              <a:gd name="adj1" fmla="val 10267"/>
              <a:gd name="adj2" fmla="val 144578"/>
            </a:avLst>
          </a:prstGeom>
          <a:ln w="6350">
            <a:solidFill>
              <a:srgbClr val="EE4328"/>
            </a:solidFill>
            <a:prstDash val="solid"/>
            <a:headEnd type="oval"/>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CB9B671E-8BFD-4F47-BF86-FFECE186D731}"/>
              </a:ext>
            </a:extLst>
          </p:cNvPr>
          <p:cNvGrpSpPr/>
          <p:nvPr/>
        </p:nvGrpSpPr>
        <p:grpSpPr>
          <a:xfrm rot="19530673">
            <a:off x="992367" y="4759588"/>
            <a:ext cx="301686" cy="265870"/>
            <a:chOff x="720866" y="1199338"/>
            <a:chExt cx="301686" cy="265870"/>
          </a:xfrm>
        </p:grpSpPr>
        <p:sp>
          <p:nvSpPr>
            <p:cNvPr id="94" name="Google Shape;431;p39">
              <a:extLst>
                <a:ext uri="{FF2B5EF4-FFF2-40B4-BE49-F238E27FC236}">
                  <a16:creationId xmlns:a16="http://schemas.microsoft.com/office/drawing/2014/main" id="{B8F8EA7F-F5F1-0D48-AE64-BF59D849AC7E}"/>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TextBox 97">
              <a:extLst>
                <a:ext uri="{FF2B5EF4-FFF2-40B4-BE49-F238E27FC236}">
                  <a16:creationId xmlns:a16="http://schemas.microsoft.com/office/drawing/2014/main" id="{2C8C0E1B-47EC-B746-8046-61511F5A677F}"/>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1.</a:t>
              </a:r>
            </a:p>
          </p:txBody>
        </p:sp>
      </p:grpSp>
      <p:grpSp>
        <p:nvGrpSpPr>
          <p:cNvPr id="100" name="Group 99">
            <a:extLst>
              <a:ext uri="{FF2B5EF4-FFF2-40B4-BE49-F238E27FC236}">
                <a16:creationId xmlns:a16="http://schemas.microsoft.com/office/drawing/2014/main" id="{4938229E-A944-FA49-9478-9AF61DA1E625}"/>
              </a:ext>
            </a:extLst>
          </p:cNvPr>
          <p:cNvGrpSpPr/>
          <p:nvPr/>
        </p:nvGrpSpPr>
        <p:grpSpPr>
          <a:xfrm rot="19530673">
            <a:off x="1030177" y="3855698"/>
            <a:ext cx="301686" cy="265870"/>
            <a:chOff x="720866" y="1199338"/>
            <a:chExt cx="301686" cy="265870"/>
          </a:xfrm>
        </p:grpSpPr>
        <p:sp>
          <p:nvSpPr>
            <p:cNvPr id="101" name="Google Shape;431;p39">
              <a:extLst>
                <a:ext uri="{FF2B5EF4-FFF2-40B4-BE49-F238E27FC236}">
                  <a16:creationId xmlns:a16="http://schemas.microsoft.com/office/drawing/2014/main" id="{04842B11-C301-3D47-93AB-FA7044A81C37}"/>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TextBox 101">
              <a:extLst>
                <a:ext uri="{FF2B5EF4-FFF2-40B4-BE49-F238E27FC236}">
                  <a16:creationId xmlns:a16="http://schemas.microsoft.com/office/drawing/2014/main" id="{8D2339B9-0CF2-D946-9DED-A785D69DB879}"/>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2.</a:t>
              </a:r>
            </a:p>
          </p:txBody>
        </p:sp>
      </p:grpSp>
      <p:grpSp>
        <p:nvGrpSpPr>
          <p:cNvPr id="103" name="Group 102">
            <a:extLst>
              <a:ext uri="{FF2B5EF4-FFF2-40B4-BE49-F238E27FC236}">
                <a16:creationId xmlns:a16="http://schemas.microsoft.com/office/drawing/2014/main" id="{797D33B4-C5D1-ED4F-961C-C670E5F02673}"/>
              </a:ext>
            </a:extLst>
          </p:cNvPr>
          <p:cNvGrpSpPr/>
          <p:nvPr/>
        </p:nvGrpSpPr>
        <p:grpSpPr>
          <a:xfrm rot="19530673">
            <a:off x="2703221" y="3042491"/>
            <a:ext cx="301686" cy="265870"/>
            <a:chOff x="720866" y="1199338"/>
            <a:chExt cx="301686" cy="265870"/>
          </a:xfrm>
        </p:grpSpPr>
        <p:sp>
          <p:nvSpPr>
            <p:cNvPr id="104" name="Google Shape;431;p39">
              <a:extLst>
                <a:ext uri="{FF2B5EF4-FFF2-40B4-BE49-F238E27FC236}">
                  <a16:creationId xmlns:a16="http://schemas.microsoft.com/office/drawing/2014/main" id="{40BD0A9D-9155-DB4B-B6BF-061C1BBAA12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TextBox 104">
              <a:extLst>
                <a:ext uri="{FF2B5EF4-FFF2-40B4-BE49-F238E27FC236}">
                  <a16:creationId xmlns:a16="http://schemas.microsoft.com/office/drawing/2014/main" id="{AE355199-C7F1-0B42-ABBE-80994A691A60}"/>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3.</a:t>
              </a:r>
            </a:p>
          </p:txBody>
        </p:sp>
      </p:grpSp>
      <p:grpSp>
        <p:nvGrpSpPr>
          <p:cNvPr id="106" name="Group 105">
            <a:extLst>
              <a:ext uri="{FF2B5EF4-FFF2-40B4-BE49-F238E27FC236}">
                <a16:creationId xmlns:a16="http://schemas.microsoft.com/office/drawing/2014/main" id="{63E2145B-83EE-1142-AB8A-3E44F022336E}"/>
              </a:ext>
            </a:extLst>
          </p:cNvPr>
          <p:cNvGrpSpPr/>
          <p:nvPr/>
        </p:nvGrpSpPr>
        <p:grpSpPr>
          <a:xfrm rot="19530673">
            <a:off x="4756396" y="4879607"/>
            <a:ext cx="301686" cy="265870"/>
            <a:chOff x="720866" y="1199338"/>
            <a:chExt cx="301686" cy="265870"/>
          </a:xfrm>
        </p:grpSpPr>
        <p:sp>
          <p:nvSpPr>
            <p:cNvPr id="107" name="Google Shape;431;p39">
              <a:extLst>
                <a:ext uri="{FF2B5EF4-FFF2-40B4-BE49-F238E27FC236}">
                  <a16:creationId xmlns:a16="http://schemas.microsoft.com/office/drawing/2014/main" id="{340CA2EB-EE03-6249-85EF-80571121EC2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TextBox 110">
              <a:extLst>
                <a:ext uri="{FF2B5EF4-FFF2-40B4-BE49-F238E27FC236}">
                  <a16:creationId xmlns:a16="http://schemas.microsoft.com/office/drawing/2014/main" id="{230841E1-107E-DD49-AB57-74C958509464}"/>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4.</a:t>
              </a:r>
            </a:p>
          </p:txBody>
        </p:sp>
      </p:grpSp>
      <p:grpSp>
        <p:nvGrpSpPr>
          <p:cNvPr id="112" name="Group 111">
            <a:extLst>
              <a:ext uri="{FF2B5EF4-FFF2-40B4-BE49-F238E27FC236}">
                <a16:creationId xmlns:a16="http://schemas.microsoft.com/office/drawing/2014/main" id="{3135856A-846A-AC42-828E-2016983F3704}"/>
              </a:ext>
            </a:extLst>
          </p:cNvPr>
          <p:cNvGrpSpPr/>
          <p:nvPr/>
        </p:nvGrpSpPr>
        <p:grpSpPr>
          <a:xfrm rot="19530673">
            <a:off x="8399086" y="4121498"/>
            <a:ext cx="301686" cy="265870"/>
            <a:chOff x="720866" y="1199338"/>
            <a:chExt cx="301686" cy="265870"/>
          </a:xfrm>
        </p:grpSpPr>
        <p:sp>
          <p:nvSpPr>
            <p:cNvPr id="113" name="Google Shape;431;p39">
              <a:extLst>
                <a:ext uri="{FF2B5EF4-FFF2-40B4-BE49-F238E27FC236}">
                  <a16:creationId xmlns:a16="http://schemas.microsoft.com/office/drawing/2014/main" id="{3C99ADAF-B035-F745-93CB-AEAF5FA40F30}"/>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TextBox 115">
              <a:extLst>
                <a:ext uri="{FF2B5EF4-FFF2-40B4-BE49-F238E27FC236}">
                  <a16:creationId xmlns:a16="http://schemas.microsoft.com/office/drawing/2014/main" id="{CCB751EB-E4AB-4643-A818-26E8B58C611B}"/>
                </a:ext>
              </a:extLst>
            </p:cNvPr>
            <p:cNvSpPr txBox="1"/>
            <p:nvPr/>
          </p:nvSpPr>
          <p:spPr>
            <a:xfrm>
              <a:off x="720866" y="1199338"/>
              <a:ext cx="301686" cy="261610"/>
            </a:xfrm>
            <a:prstGeom prst="rect">
              <a:avLst/>
            </a:prstGeom>
            <a:noFill/>
          </p:spPr>
          <p:txBody>
            <a:bodyPr wrap="square" rtlCol="0">
              <a:spAutoFit/>
            </a:bodyPr>
            <a:lstStyle/>
            <a:p>
              <a:r>
                <a:rPr lang="en-US" sz="1050" dirty="0">
                  <a:solidFill>
                    <a:srgbClr val="FF0000"/>
                  </a:solidFill>
                </a:rPr>
                <a:t>5.</a:t>
              </a:r>
            </a:p>
          </p:txBody>
        </p:sp>
      </p:grpSp>
      <p:sp>
        <p:nvSpPr>
          <p:cNvPr id="117" name="Text Box 114">
            <a:extLst>
              <a:ext uri="{FF2B5EF4-FFF2-40B4-BE49-F238E27FC236}">
                <a16:creationId xmlns:a16="http://schemas.microsoft.com/office/drawing/2014/main" id="{48BF6217-C0E9-4E47-B645-6883071655FC}"/>
              </a:ext>
            </a:extLst>
          </p:cNvPr>
          <p:cNvSpPr txBox="1">
            <a:spLocks noChangeArrowheads="1"/>
          </p:cNvSpPr>
          <p:nvPr/>
        </p:nvSpPr>
        <p:spPr bwMode="auto">
          <a:xfrm>
            <a:off x="975669" y="3790436"/>
            <a:ext cx="1267785" cy="734723"/>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19" name="Text Box 114">
            <a:extLst>
              <a:ext uri="{FF2B5EF4-FFF2-40B4-BE49-F238E27FC236}">
                <a16:creationId xmlns:a16="http://schemas.microsoft.com/office/drawing/2014/main" id="{A1645A8A-C7A9-854F-ACDA-6F77411EDD57}"/>
              </a:ext>
            </a:extLst>
          </p:cNvPr>
          <p:cNvSpPr txBox="1">
            <a:spLocks noChangeArrowheads="1"/>
          </p:cNvSpPr>
          <p:nvPr/>
        </p:nvSpPr>
        <p:spPr bwMode="auto">
          <a:xfrm>
            <a:off x="987394" y="4744744"/>
            <a:ext cx="1267785" cy="706477"/>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20" name="TextBox 119">
            <a:extLst>
              <a:ext uri="{FF2B5EF4-FFF2-40B4-BE49-F238E27FC236}">
                <a16:creationId xmlns:a16="http://schemas.microsoft.com/office/drawing/2014/main" id="{E4ED0343-CD7B-2E4A-AB48-ED6CF08C8D85}"/>
              </a:ext>
            </a:extLst>
          </p:cNvPr>
          <p:cNvSpPr txBox="1"/>
          <p:nvPr/>
        </p:nvSpPr>
        <p:spPr>
          <a:xfrm>
            <a:off x="9414722" y="2152462"/>
            <a:ext cx="2478071" cy="2292935"/>
          </a:xfrm>
          <a:prstGeom prst="rect">
            <a:avLst/>
          </a:prstGeom>
          <a:noFill/>
        </p:spPr>
        <p:txBody>
          <a:bodyPr wrap="square" rtlCol="0">
            <a:spAutoFit/>
          </a:bodyPr>
          <a:lstStyle>
            <a:defPPr>
              <a:defRPr lang="en-US"/>
            </a:defPPr>
            <a:lvl1pPr algn="ctr">
              <a:defRPr sz="800" b="1">
                <a:solidFill>
                  <a:schemeClr val="accent4">
                    <a:lumMod val="75000"/>
                    <a:alpha val="84000"/>
                  </a:schemeClr>
                </a:solidFill>
                <a:latin typeface="Ink Free" panose="03080402000500000000" pitchFamily="66" charset="0"/>
                <a:ea typeface="Klee Medium" panose="02020600000000000000" pitchFamily="18" charset="-128"/>
              </a:defRPr>
            </a:lvl1pPr>
          </a:lstStyle>
          <a:p>
            <a:pPr marL="228600" indent="-228600" algn="l">
              <a:buAutoNum type="arabicPeriod"/>
            </a:pPr>
            <a:r>
              <a:rPr lang="en-US" sz="1100" dirty="0">
                <a:solidFill>
                  <a:srgbClr val="0067B7">
                    <a:alpha val="84000"/>
                  </a:srgbClr>
                </a:solidFill>
              </a:rPr>
              <a:t>The </a:t>
            </a:r>
            <a:r>
              <a:rPr lang="en-US" sz="1100" dirty="0" err="1">
                <a:solidFill>
                  <a:srgbClr val="C5277F">
                    <a:alpha val="84000"/>
                  </a:srgbClr>
                </a:solidFill>
              </a:rPr>
              <a:t>citiFileWatcherEngine</a:t>
            </a:r>
            <a:r>
              <a:rPr lang="en-US" sz="1100" dirty="0">
                <a:solidFill>
                  <a:srgbClr val="0067B7">
                    <a:alpha val="84000"/>
                  </a:srgbClr>
                </a:solidFill>
              </a:rPr>
              <a:t> detects events in the log</a:t>
            </a:r>
          </a:p>
          <a:p>
            <a:pPr marL="228600" indent="-228600" algn="l">
              <a:buAutoNum type="arabicPeriod"/>
            </a:pPr>
            <a:r>
              <a:rPr lang="en-US" sz="1100" dirty="0">
                <a:solidFill>
                  <a:srgbClr val="0067B7">
                    <a:alpha val="84000"/>
                  </a:srgbClr>
                </a:solidFill>
              </a:rPr>
              <a:t>The </a:t>
            </a:r>
            <a:r>
              <a:rPr lang="en-US" sz="1100" dirty="0" err="1">
                <a:solidFill>
                  <a:srgbClr val="C5277F">
                    <a:alpha val="84000"/>
                  </a:srgbClr>
                </a:solidFill>
              </a:rPr>
              <a:t>citiFileWatcherEngine</a:t>
            </a:r>
            <a:r>
              <a:rPr lang="en-US" sz="1100" dirty="0">
                <a:solidFill>
                  <a:srgbClr val="0067B7">
                    <a:alpha val="84000"/>
                  </a:srgbClr>
                </a:solidFill>
              </a:rPr>
              <a:t> calls the </a:t>
            </a:r>
            <a:r>
              <a:rPr lang="en-US" sz="1100" dirty="0" err="1">
                <a:solidFill>
                  <a:srgbClr val="C5277F">
                    <a:alpha val="84000"/>
                  </a:srgbClr>
                </a:solidFill>
              </a:rPr>
              <a:t>citiStreamEngine</a:t>
            </a:r>
            <a:r>
              <a:rPr lang="en-US" sz="1100" dirty="0">
                <a:solidFill>
                  <a:srgbClr val="0067B7">
                    <a:alpha val="84000"/>
                  </a:srgbClr>
                </a:solidFill>
              </a:rPr>
              <a:t> to produce an event</a:t>
            </a:r>
          </a:p>
          <a:p>
            <a:pPr marL="228600" indent="-228600" algn="l">
              <a:buAutoNum type="arabicPeriod"/>
            </a:pPr>
            <a:r>
              <a:rPr lang="en-US" sz="1100" dirty="0">
                <a:solidFill>
                  <a:srgbClr val="0067B7">
                    <a:alpha val="84000"/>
                  </a:srgbClr>
                </a:solidFill>
              </a:rPr>
              <a:t>The </a:t>
            </a:r>
            <a:r>
              <a:rPr lang="en-US" sz="1100" dirty="0" err="1">
                <a:solidFill>
                  <a:srgbClr val="C5277F">
                    <a:alpha val="84000"/>
                  </a:srgbClr>
                </a:solidFill>
              </a:rPr>
              <a:t>citiStreamEngine</a:t>
            </a:r>
            <a:r>
              <a:rPr lang="en-US" sz="1100" dirty="0">
                <a:solidFill>
                  <a:srgbClr val="0067B7">
                    <a:alpha val="84000"/>
                  </a:srgbClr>
                </a:solidFill>
              </a:rPr>
              <a:t> processes the message</a:t>
            </a:r>
          </a:p>
          <a:p>
            <a:pPr marL="228600" indent="-228600" algn="l">
              <a:buAutoNum type="arabicPeriod"/>
            </a:pPr>
            <a:r>
              <a:rPr lang="en-US" sz="1100" dirty="0">
                <a:solidFill>
                  <a:srgbClr val="0067B7">
                    <a:alpha val="84000"/>
                  </a:srgbClr>
                </a:solidFill>
              </a:rPr>
              <a:t>Through the </a:t>
            </a:r>
            <a:r>
              <a:rPr lang="en-US" sz="1100" dirty="0" err="1">
                <a:solidFill>
                  <a:srgbClr val="C5277F">
                    <a:alpha val="84000"/>
                  </a:srgbClr>
                </a:solidFill>
              </a:rPr>
              <a:t>citiDataAccess</a:t>
            </a:r>
            <a:r>
              <a:rPr lang="en-US" sz="1100" dirty="0">
                <a:solidFill>
                  <a:srgbClr val="0067B7">
                    <a:alpha val="84000"/>
                  </a:srgbClr>
                </a:solidFill>
              </a:rPr>
              <a:t> the </a:t>
            </a:r>
            <a:r>
              <a:rPr lang="en-US" sz="1100" dirty="0" err="1">
                <a:solidFill>
                  <a:srgbClr val="C5277F">
                    <a:alpha val="84000"/>
                  </a:srgbClr>
                </a:solidFill>
              </a:rPr>
              <a:t>citiStreamEngine</a:t>
            </a:r>
            <a:r>
              <a:rPr lang="en-US" sz="1100" dirty="0">
                <a:solidFill>
                  <a:srgbClr val="0067B7">
                    <a:alpha val="84000"/>
                  </a:srgbClr>
                </a:solidFill>
              </a:rPr>
              <a:t> sends a processed event to </a:t>
            </a:r>
            <a:r>
              <a:rPr lang="en-US" sz="1100" dirty="0" err="1">
                <a:solidFill>
                  <a:srgbClr val="0067B7">
                    <a:alpha val="84000"/>
                  </a:srgbClr>
                </a:solidFill>
              </a:rPr>
              <a:t>Hbase</a:t>
            </a:r>
            <a:endParaRPr lang="en-US" sz="1100" dirty="0">
              <a:solidFill>
                <a:srgbClr val="0067B7">
                  <a:alpha val="84000"/>
                </a:srgbClr>
              </a:solidFill>
            </a:endParaRPr>
          </a:p>
          <a:p>
            <a:pPr marL="228600" indent="-228600" algn="l">
              <a:buAutoNum type="arabicPeriod"/>
            </a:pPr>
            <a:r>
              <a:rPr lang="en-US" sz="1100" dirty="0">
                <a:solidFill>
                  <a:srgbClr val="0067B7">
                    <a:alpha val="84000"/>
                  </a:srgbClr>
                </a:solidFill>
              </a:rPr>
              <a:t>The visualization tool is integrated with the </a:t>
            </a:r>
            <a:r>
              <a:rPr lang="en-US" sz="1100" dirty="0" err="1">
                <a:solidFill>
                  <a:srgbClr val="0067B7">
                    <a:alpha val="84000"/>
                  </a:srgbClr>
                </a:solidFill>
              </a:rPr>
              <a:t>Hbase</a:t>
            </a:r>
            <a:r>
              <a:rPr lang="en-US" sz="1100" dirty="0">
                <a:solidFill>
                  <a:srgbClr val="0067B7">
                    <a:alpha val="84000"/>
                  </a:srgbClr>
                </a:solidFill>
              </a:rPr>
              <a:t> table from Impala</a:t>
            </a:r>
          </a:p>
        </p:txBody>
      </p:sp>
    </p:spTree>
    <p:extLst>
      <p:ext uri="{BB962C8B-B14F-4D97-AF65-F5344CB8AC3E}">
        <p14:creationId xmlns:p14="http://schemas.microsoft.com/office/powerpoint/2010/main" val="373695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715063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Second proposal</a:t>
            </a:r>
          </a:p>
        </p:txBody>
      </p:sp>
      <p:grpSp>
        <p:nvGrpSpPr>
          <p:cNvPr id="13" name="Group 12">
            <a:extLst>
              <a:ext uri="{FF2B5EF4-FFF2-40B4-BE49-F238E27FC236}">
                <a16:creationId xmlns:a16="http://schemas.microsoft.com/office/drawing/2014/main" id="{626F1C0B-1167-734F-B9DE-E5597FA61DE6}"/>
              </a:ext>
            </a:extLst>
          </p:cNvPr>
          <p:cNvGrpSpPr/>
          <p:nvPr/>
        </p:nvGrpSpPr>
        <p:grpSpPr>
          <a:xfrm>
            <a:off x="9692879" y="186305"/>
            <a:ext cx="2327314" cy="638175"/>
            <a:chOff x="9692879" y="195449"/>
            <a:chExt cx="2327314" cy="638175"/>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9805593" y="292287"/>
              <a:ext cx="508000" cy="84137"/>
            </a:xfrm>
            <a:prstGeom prst="rect">
              <a:avLst/>
            </a:prstGeom>
            <a:solidFill>
              <a:srgbClr val="87CBD8">
                <a:alpha val="40000"/>
              </a:srgbClr>
            </a:solidFill>
            <a:ln w="12700">
              <a:solidFill>
                <a:srgbClr val="0067B7">
                  <a:alpha val="40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99" name="Text Box 115">
              <a:extLst>
                <a:ext uri="{FF2B5EF4-FFF2-40B4-BE49-F238E27FC236}">
                  <a16:creationId xmlns:a16="http://schemas.microsoft.com/office/drawing/2014/main" id="{FC71B91D-D4CE-0540-A4A0-406ABB86D14F}"/>
                </a:ext>
              </a:extLst>
            </p:cNvPr>
            <p:cNvSpPr txBox="1">
              <a:spLocks noChangeArrowheads="1"/>
            </p:cNvSpPr>
            <p:nvPr/>
          </p:nvSpPr>
          <p:spPr bwMode="auto">
            <a:xfrm>
              <a:off x="9810355" y="636774"/>
              <a:ext cx="501650" cy="88900"/>
            </a:xfrm>
            <a:prstGeom prst="rect">
              <a:avLst/>
            </a:prstGeom>
            <a:solidFill>
              <a:srgbClr val="C5277F">
                <a:alpha val="50000"/>
              </a:srgbClr>
            </a:solidFill>
            <a:ln w="12700">
              <a:solidFill>
                <a:srgbClr val="7C1A4D">
                  <a:alpha val="50000"/>
                </a:srgb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10326293" y="224024"/>
              <a:ext cx="11913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nuevo</a:t>
              </a:r>
            </a:p>
          </p:txBody>
        </p:sp>
        <p:sp>
          <p:nvSpPr>
            <p:cNvPr id="201" name="Text Box 118">
              <a:extLst>
                <a:ext uri="{FF2B5EF4-FFF2-40B4-BE49-F238E27FC236}">
                  <a16:creationId xmlns:a16="http://schemas.microsoft.com/office/drawing/2014/main" id="{D0D619D8-3ECB-254F-8082-E70DA802F87D}"/>
                </a:ext>
              </a:extLst>
            </p:cNvPr>
            <p:cNvSpPr txBox="1">
              <a:spLocks noChangeArrowheads="1"/>
            </p:cNvSpPr>
            <p:nvPr/>
          </p:nvSpPr>
          <p:spPr bwMode="auto">
            <a:xfrm>
              <a:off x="10322292" y="595118"/>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no contemplado</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9692879" y="195449"/>
              <a:ext cx="2327313"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9804005" y="470087"/>
              <a:ext cx="501650" cy="88900"/>
            </a:xfrm>
            <a:prstGeom prst="rect">
              <a:avLst/>
            </a:prstGeom>
            <a:solidFill>
              <a:srgbClr val="0067B7">
                <a:alpha val="55000"/>
              </a:srgbClr>
            </a:solidFill>
            <a:ln w="12700">
              <a:solidFill>
                <a:schemeClr val="tx1">
                  <a:alpha val="55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10324705" y="398649"/>
              <a:ext cx="14414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a:solidFill>
                    <a:schemeClr val="tx1"/>
                  </a:solidFill>
                  <a:cs typeface="Arial" panose="020B0604020202020204" pitchFamily="34" charset="0"/>
                </a:rPr>
                <a:t>Componente a modificar</a:t>
              </a:r>
            </a:p>
          </p:txBody>
        </p:sp>
      </p:grpSp>
      <p:pic>
        <p:nvPicPr>
          <p:cNvPr id="3" name="Picture 2">
            <a:extLst>
              <a:ext uri="{FF2B5EF4-FFF2-40B4-BE49-F238E27FC236}">
                <a16:creationId xmlns:a16="http://schemas.microsoft.com/office/drawing/2014/main" id="{068F2066-8D5C-1447-BB0B-0ADDDFF2DA14}"/>
              </a:ext>
            </a:extLst>
          </p:cNvPr>
          <p:cNvPicPr>
            <a:picLocks noChangeAspect="1"/>
          </p:cNvPicPr>
          <p:nvPr/>
        </p:nvPicPr>
        <p:blipFill>
          <a:blip r:embed="rId2"/>
          <a:stretch>
            <a:fillRect/>
          </a:stretch>
        </p:blipFill>
        <p:spPr>
          <a:xfrm>
            <a:off x="413951" y="1084830"/>
            <a:ext cx="11606242" cy="5145540"/>
          </a:xfrm>
          <a:prstGeom prst="rect">
            <a:avLst/>
          </a:prstGeom>
        </p:spPr>
      </p:pic>
      <p:sp>
        <p:nvSpPr>
          <p:cNvPr id="81" name="Text Box 114">
            <a:extLst>
              <a:ext uri="{FF2B5EF4-FFF2-40B4-BE49-F238E27FC236}">
                <a16:creationId xmlns:a16="http://schemas.microsoft.com/office/drawing/2014/main" id="{2CF61F55-0F3C-5541-8D1E-ABC83D312271}"/>
              </a:ext>
            </a:extLst>
          </p:cNvPr>
          <p:cNvSpPr txBox="1">
            <a:spLocks noChangeArrowheads="1"/>
          </p:cNvSpPr>
          <p:nvPr/>
        </p:nvSpPr>
        <p:spPr bwMode="auto">
          <a:xfrm>
            <a:off x="771732" y="1728056"/>
            <a:ext cx="1685140" cy="758835"/>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82" name="Text Box 114">
            <a:extLst>
              <a:ext uri="{FF2B5EF4-FFF2-40B4-BE49-F238E27FC236}">
                <a16:creationId xmlns:a16="http://schemas.microsoft.com/office/drawing/2014/main" id="{F4C27C0B-D737-FF4E-A0F1-48988549EFB6}"/>
              </a:ext>
            </a:extLst>
          </p:cNvPr>
          <p:cNvSpPr txBox="1">
            <a:spLocks noChangeArrowheads="1"/>
          </p:cNvSpPr>
          <p:nvPr/>
        </p:nvSpPr>
        <p:spPr bwMode="auto">
          <a:xfrm>
            <a:off x="1595201" y="3588674"/>
            <a:ext cx="1685140" cy="782436"/>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83" name="Text Box 114">
            <a:extLst>
              <a:ext uri="{FF2B5EF4-FFF2-40B4-BE49-F238E27FC236}">
                <a16:creationId xmlns:a16="http://schemas.microsoft.com/office/drawing/2014/main" id="{01C652C4-4A0F-9C4B-9A16-6340DCEDE3F8}"/>
              </a:ext>
            </a:extLst>
          </p:cNvPr>
          <p:cNvSpPr txBox="1">
            <a:spLocks noChangeArrowheads="1"/>
          </p:cNvSpPr>
          <p:nvPr/>
        </p:nvSpPr>
        <p:spPr bwMode="auto">
          <a:xfrm>
            <a:off x="3514934" y="3607146"/>
            <a:ext cx="1685140" cy="713162"/>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90" name="Text Box 115">
            <a:extLst>
              <a:ext uri="{FF2B5EF4-FFF2-40B4-BE49-F238E27FC236}">
                <a16:creationId xmlns:a16="http://schemas.microsoft.com/office/drawing/2014/main" id="{97CAB904-4621-FC46-A0F6-9DE91AE0F49B}"/>
              </a:ext>
            </a:extLst>
          </p:cNvPr>
          <p:cNvSpPr txBox="1">
            <a:spLocks noChangeArrowheads="1"/>
          </p:cNvSpPr>
          <p:nvPr/>
        </p:nvSpPr>
        <p:spPr bwMode="auto">
          <a:xfrm>
            <a:off x="3648666" y="5257130"/>
            <a:ext cx="1579116" cy="658367"/>
          </a:xfrm>
          <a:prstGeom prst="rect">
            <a:avLst/>
          </a:prstGeom>
          <a:solidFill>
            <a:srgbClr val="0067B7">
              <a:alpha val="55000"/>
            </a:srgbClr>
          </a:solidFill>
          <a:ln w="12700">
            <a:solidFill>
              <a:schemeClr val="tx1">
                <a:alpha val="55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2" name="Text Box 114">
            <a:extLst>
              <a:ext uri="{FF2B5EF4-FFF2-40B4-BE49-F238E27FC236}">
                <a16:creationId xmlns:a16="http://schemas.microsoft.com/office/drawing/2014/main" id="{6A2F0044-6F57-A74C-A6A5-849B50B91B13}"/>
              </a:ext>
            </a:extLst>
          </p:cNvPr>
          <p:cNvSpPr txBox="1">
            <a:spLocks noChangeArrowheads="1"/>
          </p:cNvSpPr>
          <p:nvPr/>
        </p:nvSpPr>
        <p:spPr bwMode="auto">
          <a:xfrm>
            <a:off x="3750460" y="1879440"/>
            <a:ext cx="1843478" cy="676725"/>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3" name="Text Box 114">
            <a:extLst>
              <a:ext uri="{FF2B5EF4-FFF2-40B4-BE49-F238E27FC236}">
                <a16:creationId xmlns:a16="http://schemas.microsoft.com/office/drawing/2014/main" id="{200EE3A0-7FD2-254E-9C67-3AF8D3E61433}"/>
              </a:ext>
            </a:extLst>
          </p:cNvPr>
          <p:cNvSpPr txBox="1">
            <a:spLocks noChangeArrowheads="1"/>
          </p:cNvSpPr>
          <p:nvPr/>
        </p:nvSpPr>
        <p:spPr bwMode="auto">
          <a:xfrm>
            <a:off x="5365265" y="3657600"/>
            <a:ext cx="1755971" cy="713162"/>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Tree>
    <p:extLst>
      <p:ext uri="{BB962C8B-B14F-4D97-AF65-F5344CB8AC3E}">
        <p14:creationId xmlns:p14="http://schemas.microsoft.com/office/powerpoint/2010/main" val="131441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6106922"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Definition of core components</a:t>
            </a:r>
          </a:p>
        </p:txBody>
      </p:sp>
      <p:grpSp>
        <p:nvGrpSpPr>
          <p:cNvPr id="67" name="Group 66">
            <a:extLst>
              <a:ext uri="{FF2B5EF4-FFF2-40B4-BE49-F238E27FC236}">
                <a16:creationId xmlns:a16="http://schemas.microsoft.com/office/drawing/2014/main" id="{943BCD92-77CD-5745-A1C9-D92F400C45B8}"/>
              </a:ext>
            </a:extLst>
          </p:cNvPr>
          <p:cNvGrpSpPr/>
          <p:nvPr/>
        </p:nvGrpSpPr>
        <p:grpSpPr>
          <a:xfrm>
            <a:off x="1598061" y="2016481"/>
            <a:ext cx="1195391" cy="643841"/>
            <a:chOff x="739042" y="5167007"/>
            <a:chExt cx="1195391" cy="643841"/>
          </a:xfrm>
        </p:grpSpPr>
        <p:grpSp>
          <p:nvGrpSpPr>
            <p:cNvPr id="68" name="Group 67">
              <a:extLst>
                <a:ext uri="{FF2B5EF4-FFF2-40B4-BE49-F238E27FC236}">
                  <a16:creationId xmlns:a16="http://schemas.microsoft.com/office/drawing/2014/main" id="{A6D3D699-1E23-BA48-B88E-4A871DBAB732}"/>
                </a:ext>
              </a:extLst>
            </p:cNvPr>
            <p:cNvGrpSpPr/>
            <p:nvPr/>
          </p:nvGrpSpPr>
          <p:grpSpPr>
            <a:xfrm>
              <a:off x="739042" y="5167007"/>
              <a:ext cx="1195391" cy="643841"/>
              <a:chOff x="653993" y="1562647"/>
              <a:chExt cx="1195391" cy="643841"/>
            </a:xfrm>
          </p:grpSpPr>
          <p:sp>
            <p:nvSpPr>
              <p:cNvPr id="70" name="TextBox 69">
                <a:extLst>
                  <a:ext uri="{FF2B5EF4-FFF2-40B4-BE49-F238E27FC236}">
                    <a16:creationId xmlns:a16="http://schemas.microsoft.com/office/drawing/2014/main" id="{DAFFCA1B-FD11-134B-8827-D72056ED7276}"/>
                  </a:ext>
                </a:extLst>
              </p:cNvPr>
              <p:cNvSpPr txBox="1"/>
              <p:nvPr/>
            </p:nvSpPr>
            <p:spPr>
              <a:xfrm>
                <a:off x="653993" y="1960267"/>
                <a:ext cx="1195391" cy="246221"/>
              </a:xfrm>
              <a:prstGeom prst="rect">
                <a:avLst/>
              </a:prstGeom>
              <a:noFill/>
            </p:spPr>
            <p:txBody>
              <a:bodyPr wrap="square" rtlCol="0">
                <a:spAutoFit/>
              </a:bodyPr>
              <a:lstStyle/>
              <a:p>
                <a:pPr algn="ctr"/>
                <a:r>
                  <a:rPr lang="en-US" sz="1000" dirty="0" err="1">
                    <a:solidFill>
                      <a:srgbClr val="EE4228"/>
                    </a:solidFill>
                    <a:latin typeface="Nanum Pen Script" panose="03040600000000000000" pitchFamily="66" charset="-127"/>
                    <a:ea typeface="Nanum Pen Script" panose="03040600000000000000" pitchFamily="66" charset="-127"/>
                  </a:rPr>
                  <a:t>cmpFileWatcherEngine</a:t>
                </a:r>
                <a:endParaRPr lang="en-US" sz="1000" dirty="0">
                  <a:solidFill>
                    <a:srgbClr val="EE4228"/>
                  </a:solidFill>
                  <a:latin typeface="Nanum Pen Script" panose="03040600000000000000" pitchFamily="66" charset="-127"/>
                  <a:ea typeface="Nanum Pen Script" panose="03040600000000000000" pitchFamily="66" charset="-127"/>
                </a:endParaRPr>
              </a:p>
            </p:txBody>
          </p:sp>
          <p:pic>
            <p:nvPicPr>
              <p:cNvPr id="71" name="Picture 70">
                <a:extLst>
                  <a:ext uri="{FF2B5EF4-FFF2-40B4-BE49-F238E27FC236}">
                    <a16:creationId xmlns:a16="http://schemas.microsoft.com/office/drawing/2014/main" id="{0B2EF88F-FEAE-8341-9C1F-7B6019D0DEBD}"/>
                  </a:ext>
                </a:extLst>
              </p:cNvPr>
              <p:cNvPicPr>
                <a:picLocks noChangeAspect="1"/>
              </p:cNvPicPr>
              <p:nvPr/>
            </p:nvPicPr>
            <p:blipFill>
              <a:blip r:embed="rId2">
                <a:alphaModFix amt="31000"/>
              </a:blip>
              <a:stretch>
                <a:fillRect/>
              </a:stretch>
            </p:blipFill>
            <p:spPr>
              <a:xfrm>
                <a:off x="984782" y="1562647"/>
                <a:ext cx="533814" cy="424781"/>
              </a:xfrm>
              <a:prstGeom prst="rect">
                <a:avLst/>
              </a:prstGeom>
            </p:spPr>
          </p:pic>
        </p:grpSp>
        <p:pic>
          <p:nvPicPr>
            <p:cNvPr id="69" name="Picture 68">
              <a:extLst>
                <a:ext uri="{FF2B5EF4-FFF2-40B4-BE49-F238E27FC236}">
                  <a16:creationId xmlns:a16="http://schemas.microsoft.com/office/drawing/2014/main" id="{BD64A9DA-62E0-B04F-AC8D-D1786473027C}"/>
                </a:ext>
              </a:extLst>
            </p:cNvPr>
            <p:cNvPicPr>
              <a:picLocks noChangeAspect="1"/>
            </p:cNvPicPr>
            <p:nvPr/>
          </p:nvPicPr>
          <p:blipFill>
            <a:blip r:embed="rId3">
              <a:alphaModFix amt="42000"/>
            </a:blip>
            <a:stretch>
              <a:fillRect/>
            </a:stretch>
          </p:blipFill>
          <p:spPr>
            <a:xfrm rot="19267707">
              <a:off x="1172885" y="5283331"/>
              <a:ext cx="310543" cy="206742"/>
            </a:xfrm>
            <a:prstGeom prst="rect">
              <a:avLst/>
            </a:prstGeom>
          </p:spPr>
        </p:pic>
      </p:grpSp>
      <p:sp>
        <p:nvSpPr>
          <p:cNvPr id="72" name="Text Box 114">
            <a:extLst>
              <a:ext uri="{FF2B5EF4-FFF2-40B4-BE49-F238E27FC236}">
                <a16:creationId xmlns:a16="http://schemas.microsoft.com/office/drawing/2014/main" id="{C79FC274-A99A-7D48-8269-96323138F25B}"/>
              </a:ext>
            </a:extLst>
          </p:cNvPr>
          <p:cNvSpPr txBox="1">
            <a:spLocks noChangeArrowheads="1"/>
          </p:cNvSpPr>
          <p:nvPr/>
        </p:nvSpPr>
        <p:spPr bwMode="auto">
          <a:xfrm>
            <a:off x="1598061" y="1901076"/>
            <a:ext cx="1195390" cy="874652"/>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82" name="Google Shape;61;p12">
            <a:extLst>
              <a:ext uri="{FF2B5EF4-FFF2-40B4-BE49-F238E27FC236}">
                <a16:creationId xmlns:a16="http://schemas.microsoft.com/office/drawing/2014/main" id="{13E6B13A-F354-3D41-A012-E9A8ADFD17C8}"/>
              </a:ext>
            </a:extLst>
          </p:cNvPr>
          <p:cNvSpPr txBox="1">
            <a:spLocks/>
          </p:cNvSpPr>
          <p:nvPr/>
        </p:nvSpPr>
        <p:spPr>
          <a:xfrm>
            <a:off x="3385165" y="2099605"/>
            <a:ext cx="6609227" cy="525119"/>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000"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citiFileWatchEngine</a:t>
            </a:r>
            <a:r>
              <a:rPr lang="en-US" sz="10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It is the component responsible for polling the status of the files under a root directory, verifying the file system and notifying the </a:t>
            </a:r>
            <a:r>
              <a:rPr lang="en-US" sz="1000" dirty="0" err="1">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citiStreamEngenie</a:t>
            </a:r>
            <a:r>
              <a:rPr lang="en-US" sz="10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 about events created, modified or deleted.</a:t>
            </a:r>
            <a:endParaRPr lang="en-US" sz="1000" dirty="0">
              <a:solidFill>
                <a:srgbClr val="C5277F"/>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endParaRPr>
          </a:p>
        </p:txBody>
      </p:sp>
      <p:grpSp>
        <p:nvGrpSpPr>
          <p:cNvPr id="83" name="Group 82">
            <a:extLst>
              <a:ext uri="{FF2B5EF4-FFF2-40B4-BE49-F238E27FC236}">
                <a16:creationId xmlns:a16="http://schemas.microsoft.com/office/drawing/2014/main" id="{77BC6DF9-0217-9147-B5BE-D9DB747E002C}"/>
              </a:ext>
            </a:extLst>
          </p:cNvPr>
          <p:cNvGrpSpPr/>
          <p:nvPr/>
        </p:nvGrpSpPr>
        <p:grpSpPr>
          <a:xfrm>
            <a:off x="9692879" y="186305"/>
            <a:ext cx="2327314" cy="638175"/>
            <a:chOff x="9692879" y="195449"/>
            <a:chExt cx="2327314" cy="638175"/>
          </a:xfrm>
        </p:grpSpPr>
        <p:sp>
          <p:nvSpPr>
            <p:cNvPr id="84" name="Text Box 114">
              <a:extLst>
                <a:ext uri="{FF2B5EF4-FFF2-40B4-BE49-F238E27FC236}">
                  <a16:creationId xmlns:a16="http://schemas.microsoft.com/office/drawing/2014/main" id="{DB100101-0585-584B-8956-F5624F6B4B76}"/>
                </a:ext>
              </a:extLst>
            </p:cNvPr>
            <p:cNvSpPr txBox="1">
              <a:spLocks noChangeArrowheads="1"/>
            </p:cNvSpPr>
            <p:nvPr/>
          </p:nvSpPr>
          <p:spPr bwMode="auto">
            <a:xfrm>
              <a:off x="9805593" y="292287"/>
              <a:ext cx="508000" cy="84137"/>
            </a:xfrm>
            <a:prstGeom prst="rect">
              <a:avLst/>
            </a:prstGeom>
            <a:solidFill>
              <a:srgbClr val="87CBD8">
                <a:alpha val="40000"/>
              </a:srgbClr>
            </a:solidFill>
            <a:ln w="12700">
              <a:solidFill>
                <a:srgbClr val="0067B7">
                  <a:alpha val="40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85" name="Text Box 115">
              <a:extLst>
                <a:ext uri="{FF2B5EF4-FFF2-40B4-BE49-F238E27FC236}">
                  <a16:creationId xmlns:a16="http://schemas.microsoft.com/office/drawing/2014/main" id="{3A5C86CF-8AD9-694B-9F0F-FFA7C83731E8}"/>
                </a:ext>
              </a:extLst>
            </p:cNvPr>
            <p:cNvSpPr txBox="1">
              <a:spLocks noChangeArrowheads="1"/>
            </p:cNvSpPr>
            <p:nvPr/>
          </p:nvSpPr>
          <p:spPr bwMode="auto">
            <a:xfrm>
              <a:off x="9810355" y="636774"/>
              <a:ext cx="501650" cy="88900"/>
            </a:xfrm>
            <a:prstGeom prst="rect">
              <a:avLst/>
            </a:prstGeom>
            <a:solidFill>
              <a:srgbClr val="C5277F">
                <a:alpha val="50000"/>
              </a:srgbClr>
            </a:solidFill>
            <a:ln w="12700">
              <a:solidFill>
                <a:srgbClr val="7C1A4D">
                  <a:alpha val="50000"/>
                </a:srgb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86" name="Text Box 117">
              <a:extLst>
                <a:ext uri="{FF2B5EF4-FFF2-40B4-BE49-F238E27FC236}">
                  <a16:creationId xmlns:a16="http://schemas.microsoft.com/office/drawing/2014/main" id="{876921E1-F167-E34C-B0B5-52ED2A28BDB1}"/>
                </a:ext>
              </a:extLst>
            </p:cNvPr>
            <p:cNvSpPr txBox="1">
              <a:spLocks noChangeArrowheads="1"/>
            </p:cNvSpPr>
            <p:nvPr/>
          </p:nvSpPr>
          <p:spPr bwMode="auto">
            <a:xfrm>
              <a:off x="10326293" y="224024"/>
              <a:ext cx="11913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nuevo</a:t>
              </a:r>
            </a:p>
          </p:txBody>
        </p:sp>
        <p:sp>
          <p:nvSpPr>
            <p:cNvPr id="89" name="Text Box 118">
              <a:extLst>
                <a:ext uri="{FF2B5EF4-FFF2-40B4-BE49-F238E27FC236}">
                  <a16:creationId xmlns:a16="http://schemas.microsoft.com/office/drawing/2014/main" id="{C295F7C6-28DD-3E4B-8838-D85ABEEE0F52}"/>
                </a:ext>
              </a:extLst>
            </p:cNvPr>
            <p:cNvSpPr txBox="1">
              <a:spLocks noChangeArrowheads="1"/>
            </p:cNvSpPr>
            <p:nvPr/>
          </p:nvSpPr>
          <p:spPr bwMode="auto">
            <a:xfrm>
              <a:off x="10322292" y="595118"/>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no contemplado</a:t>
              </a:r>
            </a:p>
          </p:txBody>
        </p:sp>
        <p:sp>
          <p:nvSpPr>
            <p:cNvPr id="90" name="Rectangle 119">
              <a:extLst>
                <a:ext uri="{FF2B5EF4-FFF2-40B4-BE49-F238E27FC236}">
                  <a16:creationId xmlns:a16="http://schemas.microsoft.com/office/drawing/2014/main" id="{265A8874-1A70-094C-81BA-F0657DA3B794}"/>
                </a:ext>
              </a:extLst>
            </p:cNvPr>
            <p:cNvSpPr>
              <a:spLocks noChangeArrowheads="1"/>
            </p:cNvSpPr>
            <p:nvPr/>
          </p:nvSpPr>
          <p:spPr bwMode="auto">
            <a:xfrm>
              <a:off x="9692879" y="195449"/>
              <a:ext cx="2327313"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91" name="Text Box 115">
              <a:extLst>
                <a:ext uri="{FF2B5EF4-FFF2-40B4-BE49-F238E27FC236}">
                  <a16:creationId xmlns:a16="http://schemas.microsoft.com/office/drawing/2014/main" id="{3B6E2C89-9D14-1644-B976-C1C3E13B126E}"/>
                </a:ext>
              </a:extLst>
            </p:cNvPr>
            <p:cNvSpPr txBox="1">
              <a:spLocks noChangeArrowheads="1"/>
            </p:cNvSpPr>
            <p:nvPr/>
          </p:nvSpPr>
          <p:spPr bwMode="auto">
            <a:xfrm>
              <a:off x="9804005" y="470087"/>
              <a:ext cx="501650" cy="88900"/>
            </a:xfrm>
            <a:prstGeom prst="rect">
              <a:avLst/>
            </a:prstGeom>
            <a:solidFill>
              <a:srgbClr val="0067B7">
                <a:alpha val="55000"/>
              </a:srgbClr>
            </a:solidFill>
            <a:ln w="12700">
              <a:solidFill>
                <a:schemeClr val="tx1">
                  <a:alpha val="55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92" name="Text Box 117">
              <a:extLst>
                <a:ext uri="{FF2B5EF4-FFF2-40B4-BE49-F238E27FC236}">
                  <a16:creationId xmlns:a16="http://schemas.microsoft.com/office/drawing/2014/main" id="{F6C124C3-A72E-FF41-8D1F-206E8D9179F0}"/>
                </a:ext>
              </a:extLst>
            </p:cNvPr>
            <p:cNvSpPr txBox="1">
              <a:spLocks noChangeArrowheads="1"/>
            </p:cNvSpPr>
            <p:nvPr/>
          </p:nvSpPr>
          <p:spPr bwMode="auto">
            <a:xfrm>
              <a:off x="10324705" y="398649"/>
              <a:ext cx="14414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a:solidFill>
                    <a:schemeClr val="tx1"/>
                  </a:solidFill>
                  <a:cs typeface="Arial" panose="020B0604020202020204" pitchFamily="34" charset="0"/>
                </a:rPr>
                <a:t>Componente a modificar</a:t>
              </a:r>
            </a:p>
          </p:txBody>
        </p:sp>
      </p:grpSp>
      <p:sp>
        <p:nvSpPr>
          <p:cNvPr id="25" name="Google Shape;61;p12">
            <a:extLst>
              <a:ext uri="{FF2B5EF4-FFF2-40B4-BE49-F238E27FC236}">
                <a16:creationId xmlns:a16="http://schemas.microsoft.com/office/drawing/2014/main" id="{9B8DE408-6A6B-334C-9111-214799E48CE6}"/>
              </a:ext>
            </a:extLst>
          </p:cNvPr>
          <p:cNvSpPr txBox="1">
            <a:spLocks/>
          </p:cNvSpPr>
          <p:nvPr/>
        </p:nvSpPr>
        <p:spPr>
          <a:xfrm>
            <a:off x="3385165" y="3231953"/>
            <a:ext cx="6609227" cy="515757"/>
          </a:xfrm>
          <a:prstGeom prst="rect">
            <a:avLst/>
          </a:prstGeom>
        </p:spPr>
        <p:txBody>
          <a:bodyPr spcFirstLastPara="1" vert="horz" wrap="square" lIns="91425" tIns="91425" rIns="91425" bIns="91425" rtlCol="0" anchor="ctr" anchorCtr="0">
            <a:noAutofit/>
          </a:bodyPr>
          <a:lstStyle>
            <a:defPPr>
              <a:defRPr lang="en-US"/>
            </a:defPPr>
            <a:lvl1pPr defTabSz="457200">
              <a:spcBef>
                <a:spcPts val="0"/>
              </a:spcBef>
              <a:buNone/>
              <a:defRPr sz="100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defRPr>
            </a:lvl1pPr>
          </a:lstStyle>
          <a:p>
            <a:r>
              <a:rPr lang="en-US" dirty="0" err="1">
                <a:solidFill>
                  <a:srgbClr val="C5277F"/>
                </a:solidFill>
              </a:rPr>
              <a:t>citiStreamEngine</a:t>
            </a:r>
            <a:r>
              <a:rPr lang="en-US" dirty="0"/>
              <a:t>: It is the component that is responsible for producing, consuming and processing events with the information of the logs,  it is integrated with the </a:t>
            </a:r>
            <a:r>
              <a:rPr lang="en-US" dirty="0" err="1">
                <a:solidFill>
                  <a:srgbClr val="C5277F"/>
                </a:solidFill>
              </a:rPr>
              <a:t>citiDataAccess</a:t>
            </a:r>
            <a:endParaRPr lang="en-US" dirty="0"/>
          </a:p>
        </p:txBody>
      </p:sp>
      <p:grpSp>
        <p:nvGrpSpPr>
          <p:cNvPr id="2" name="Group 1">
            <a:extLst>
              <a:ext uri="{FF2B5EF4-FFF2-40B4-BE49-F238E27FC236}">
                <a16:creationId xmlns:a16="http://schemas.microsoft.com/office/drawing/2014/main" id="{94D60F49-8C8E-E642-A881-658AF939B440}"/>
              </a:ext>
            </a:extLst>
          </p:cNvPr>
          <p:cNvGrpSpPr/>
          <p:nvPr/>
        </p:nvGrpSpPr>
        <p:grpSpPr>
          <a:xfrm>
            <a:off x="1598061" y="3001801"/>
            <a:ext cx="1195391" cy="874652"/>
            <a:chOff x="674517" y="2626897"/>
            <a:chExt cx="1195391" cy="874652"/>
          </a:xfrm>
        </p:grpSpPr>
        <p:grpSp>
          <p:nvGrpSpPr>
            <p:cNvPr id="20" name="Group 19">
              <a:extLst>
                <a:ext uri="{FF2B5EF4-FFF2-40B4-BE49-F238E27FC236}">
                  <a16:creationId xmlns:a16="http://schemas.microsoft.com/office/drawing/2014/main" id="{B7AE678C-EF77-0041-9871-52A322276F11}"/>
                </a:ext>
              </a:extLst>
            </p:cNvPr>
            <p:cNvGrpSpPr/>
            <p:nvPr/>
          </p:nvGrpSpPr>
          <p:grpSpPr>
            <a:xfrm>
              <a:off x="674517" y="2756673"/>
              <a:ext cx="1195391" cy="643841"/>
              <a:chOff x="653993" y="1562647"/>
              <a:chExt cx="1195391" cy="643841"/>
            </a:xfrm>
          </p:grpSpPr>
          <p:sp>
            <p:nvSpPr>
              <p:cNvPr id="22" name="TextBox 21">
                <a:extLst>
                  <a:ext uri="{FF2B5EF4-FFF2-40B4-BE49-F238E27FC236}">
                    <a16:creationId xmlns:a16="http://schemas.microsoft.com/office/drawing/2014/main" id="{744B7A30-B7A0-064D-BBA3-F2F6D932544D}"/>
                  </a:ext>
                </a:extLst>
              </p:cNvPr>
              <p:cNvSpPr txBox="1"/>
              <p:nvPr/>
            </p:nvSpPr>
            <p:spPr>
              <a:xfrm>
                <a:off x="653993" y="1960267"/>
                <a:ext cx="1195391" cy="246221"/>
              </a:xfrm>
              <a:prstGeom prst="rect">
                <a:avLst/>
              </a:prstGeom>
              <a:noFill/>
            </p:spPr>
            <p:txBody>
              <a:bodyPr wrap="square" rtlCol="0">
                <a:spAutoFit/>
              </a:bodyPr>
              <a:lstStyle/>
              <a:p>
                <a:pPr algn="ctr"/>
                <a:r>
                  <a:rPr lang="en-US" sz="1000" dirty="0" err="1">
                    <a:solidFill>
                      <a:srgbClr val="EE4228"/>
                    </a:solidFill>
                    <a:latin typeface="Nanum Pen Script" panose="03040600000000000000" pitchFamily="66" charset="-127"/>
                    <a:ea typeface="Nanum Pen Script" panose="03040600000000000000" pitchFamily="66" charset="-127"/>
                  </a:rPr>
                  <a:t>citiFileWatcherEngine</a:t>
                </a:r>
                <a:endParaRPr lang="en-US" sz="1000" dirty="0">
                  <a:solidFill>
                    <a:srgbClr val="EE4228"/>
                  </a:solidFill>
                  <a:latin typeface="Nanum Pen Script" panose="03040600000000000000" pitchFamily="66" charset="-127"/>
                  <a:ea typeface="Nanum Pen Script" panose="03040600000000000000" pitchFamily="66" charset="-127"/>
                </a:endParaRPr>
              </a:p>
            </p:txBody>
          </p:sp>
          <p:pic>
            <p:nvPicPr>
              <p:cNvPr id="23" name="Picture 22">
                <a:extLst>
                  <a:ext uri="{FF2B5EF4-FFF2-40B4-BE49-F238E27FC236}">
                    <a16:creationId xmlns:a16="http://schemas.microsoft.com/office/drawing/2014/main" id="{B5E2447F-B330-BD40-BA8C-C584E82B1F61}"/>
                  </a:ext>
                </a:extLst>
              </p:cNvPr>
              <p:cNvPicPr>
                <a:picLocks noChangeAspect="1"/>
              </p:cNvPicPr>
              <p:nvPr/>
            </p:nvPicPr>
            <p:blipFill>
              <a:blip r:embed="rId2">
                <a:alphaModFix amt="31000"/>
              </a:blip>
              <a:stretch>
                <a:fillRect/>
              </a:stretch>
            </p:blipFill>
            <p:spPr>
              <a:xfrm>
                <a:off x="984782" y="1562647"/>
                <a:ext cx="533814" cy="424781"/>
              </a:xfrm>
              <a:prstGeom prst="rect">
                <a:avLst/>
              </a:prstGeom>
            </p:spPr>
          </p:pic>
        </p:grpSp>
        <p:sp>
          <p:nvSpPr>
            <p:cNvPr id="27" name="Text Box 114">
              <a:extLst>
                <a:ext uri="{FF2B5EF4-FFF2-40B4-BE49-F238E27FC236}">
                  <a16:creationId xmlns:a16="http://schemas.microsoft.com/office/drawing/2014/main" id="{7A8C5E3D-FB15-A54F-961C-270070048DBA}"/>
                </a:ext>
              </a:extLst>
            </p:cNvPr>
            <p:cNvSpPr txBox="1">
              <a:spLocks noChangeArrowheads="1"/>
            </p:cNvSpPr>
            <p:nvPr/>
          </p:nvSpPr>
          <p:spPr bwMode="auto">
            <a:xfrm>
              <a:off x="674517" y="2626897"/>
              <a:ext cx="1195390" cy="874652"/>
            </a:xfrm>
            <a:prstGeom prst="rect">
              <a:avLst/>
            </a:prstGeom>
            <a:solidFill>
              <a:srgbClr val="87CBD8">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pic>
          <p:nvPicPr>
            <p:cNvPr id="29" name="Picture 28">
              <a:extLst>
                <a:ext uri="{FF2B5EF4-FFF2-40B4-BE49-F238E27FC236}">
                  <a16:creationId xmlns:a16="http://schemas.microsoft.com/office/drawing/2014/main" id="{89268E21-8DDA-7243-BEEA-CECD8AB2BA4E}"/>
                </a:ext>
              </a:extLst>
            </p:cNvPr>
            <p:cNvPicPr>
              <a:picLocks noChangeAspect="1"/>
            </p:cNvPicPr>
            <p:nvPr/>
          </p:nvPicPr>
          <p:blipFill>
            <a:blip r:embed="rId4">
              <a:alphaModFix amt="25000"/>
            </a:blip>
            <a:stretch>
              <a:fillRect/>
            </a:stretch>
          </p:blipFill>
          <p:spPr>
            <a:xfrm rot="19315324">
              <a:off x="1113181" y="2891939"/>
              <a:ext cx="300899" cy="154246"/>
            </a:xfrm>
            <a:prstGeom prst="rect">
              <a:avLst/>
            </a:prstGeom>
          </p:spPr>
        </p:pic>
      </p:grpSp>
      <p:grpSp>
        <p:nvGrpSpPr>
          <p:cNvPr id="3" name="Group 2">
            <a:extLst>
              <a:ext uri="{FF2B5EF4-FFF2-40B4-BE49-F238E27FC236}">
                <a16:creationId xmlns:a16="http://schemas.microsoft.com/office/drawing/2014/main" id="{AB43823B-3384-E746-B043-8AB692D1D06D}"/>
              </a:ext>
            </a:extLst>
          </p:cNvPr>
          <p:cNvGrpSpPr/>
          <p:nvPr/>
        </p:nvGrpSpPr>
        <p:grpSpPr>
          <a:xfrm>
            <a:off x="1598714" y="4053890"/>
            <a:ext cx="1195391" cy="874652"/>
            <a:chOff x="675170" y="3761282"/>
            <a:chExt cx="1195391" cy="874652"/>
          </a:xfrm>
        </p:grpSpPr>
        <p:grpSp>
          <p:nvGrpSpPr>
            <p:cNvPr id="32" name="Group 31">
              <a:extLst>
                <a:ext uri="{FF2B5EF4-FFF2-40B4-BE49-F238E27FC236}">
                  <a16:creationId xmlns:a16="http://schemas.microsoft.com/office/drawing/2014/main" id="{8231DB39-83DA-D845-9C8C-D8C2E313646F}"/>
                </a:ext>
              </a:extLst>
            </p:cNvPr>
            <p:cNvGrpSpPr/>
            <p:nvPr/>
          </p:nvGrpSpPr>
          <p:grpSpPr>
            <a:xfrm>
              <a:off x="675170" y="3900202"/>
              <a:ext cx="1195391" cy="643841"/>
              <a:chOff x="653993" y="1562647"/>
              <a:chExt cx="1195391" cy="643841"/>
            </a:xfrm>
          </p:grpSpPr>
          <p:sp>
            <p:nvSpPr>
              <p:cNvPr id="35" name="TextBox 34">
                <a:extLst>
                  <a:ext uri="{FF2B5EF4-FFF2-40B4-BE49-F238E27FC236}">
                    <a16:creationId xmlns:a16="http://schemas.microsoft.com/office/drawing/2014/main" id="{CC2A5B65-5021-164B-AD14-60F1034BEECB}"/>
                  </a:ext>
                </a:extLst>
              </p:cNvPr>
              <p:cNvSpPr txBox="1"/>
              <p:nvPr/>
            </p:nvSpPr>
            <p:spPr>
              <a:xfrm>
                <a:off x="653993" y="1960267"/>
                <a:ext cx="1195391" cy="246221"/>
              </a:xfrm>
              <a:prstGeom prst="rect">
                <a:avLst/>
              </a:prstGeom>
              <a:noFill/>
            </p:spPr>
            <p:txBody>
              <a:bodyPr wrap="square" rtlCol="0">
                <a:spAutoFit/>
              </a:bodyPr>
              <a:lstStyle/>
              <a:p>
                <a:pPr algn="ctr"/>
                <a:r>
                  <a:rPr lang="en-US" sz="1000" dirty="0" err="1">
                    <a:solidFill>
                      <a:srgbClr val="EE4228"/>
                    </a:solidFill>
                    <a:latin typeface="Nanum Pen Script" panose="03040600000000000000" pitchFamily="66" charset="-127"/>
                    <a:ea typeface="Nanum Pen Script" panose="03040600000000000000" pitchFamily="66" charset="-127"/>
                  </a:rPr>
                  <a:t>citiDataAccess</a:t>
                </a:r>
                <a:endParaRPr lang="en-US" sz="1000" dirty="0">
                  <a:solidFill>
                    <a:srgbClr val="EE4228"/>
                  </a:solidFill>
                  <a:latin typeface="Nanum Pen Script" panose="03040600000000000000" pitchFamily="66" charset="-127"/>
                  <a:ea typeface="Nanum Pen Script" panose="03040600000000000000" pitchFamily="66" charset="-127"/>
                </a:endParaRPr>
              </a:p>
            </p:txBody>
          </p:sp>
          <p:pic>
            <p:nvPicPr>
              <p:cNvPr id="36" name="Picture 35">
                <a:extLst>
                  <a:ext uri="{FF2B5EF4-FFF2-40B4-BE49-F238E27FC236}">
                    <a16:creationId xmlns:a16="http://schemas.microsoft.com/office/drawing/2014/main" id="{067749F0-5B3E-334E-8EE5-933A4C0EFA3B}"/>
                  </a:ext>
                </a:extLst>
              </p:cNvPr>
              <p:cNvPicPr>
                <a:picLocks noChangeAspect="1"/>
              </p:cNvPicPr>
              <p:nvPr/>
            </p:nvPicPr>
            <p:blipFill>
              <a:blip r:embed="rId2">
                <a:alphaModFix amt="31000"/>
              </a:blip>
              <a:stretch>
                <a:fillRect/>
              </a:stretch>
            </p:blipFill>
            <p:spPr>
              <a:xfrm>
                <a:off x="984782" y="1562647"/>
                <a:ext cx="533814" cy="424781"/>
              </a:xfrm>
              <a:prstGeom prst="rect">
                <a:avLst/>
              </a:prstGeom>
            </p:spPr>
          </p:pic>
        </p:grpSp>
        <p:pic>
          <p:nvPicPr>
            <p:cNvPr id="34" name="Picture 33">
              <a:extLst>
                <a:ext uri="{FF2B5EF4-FFF2-40B4-BE49-F238E27FC236}">
                  <a16:creationId xmlns:a16="http://schemas.microsoft.com/office/drawing/2014/main" id="{6ACD1ACD-2BD5-B049-802D-F7A80EAAA1B8}"/>
                </a:ext>
              </a:extLst>
            </p:cNvPr>
            <p:cNvPicPr>
              <a:picLocks noChangeAspect="1"/>
            </p:cNvPicPr>
            <p:nvPr/>
          </p:nvPicPr>
          <p:blipFill>
            <a:blip r:embed="rId4">
              <a:alphaModFix amt="25000"/>
            </a:blip>
            <a:stretch>
              <a:fillRect/>
            </a:stretch>
          </p:blipFill>
          <p:spPr>
            <a:xfrm rot="19315324">
              <a:off x="1113834" y="4035468"/>
              <a:ext cx="300899" cy="154246"/>
            </a:xfrm>
            <a:prstGeom prst="rect">
              <a:avLst/>
            </a:prstGeom>
          </p:spPr>
        </p:pic>
        <p:sp>
          <p:nvSpPr>
            <p:cNvPr id="37" name="Text Box 114">
              <a:extLst>
                <a:ext uri="{FF2B5EF4-FFF2-40B4-BE49-F238E27FC236}">
                  <a16:creationId xmlns:a16="http://schemas.microsoft.com/office/drawing/2014/main" id="{2A40431F-D0EA-3049-80D5-649CC17A0F2A}"/>
                </a:ext>
              </a:extLst>
            </p:cNvPr>
            <p:cNvSpPr txBox="1">
              <a:spLocks noChangeArrowheads="1"/>
            </p:cNvSpPr>
            <p:nvPr/>
          </p:nvSpPr>
          <p:spPr bwMode="auto">
            <a:xfrm>
              <a:off x="675170" y="3761282"/>
              <a:ext cx="1195390" cy="874652"/>
            </a:xfrm>
            <a:prstGeom prst="rect">
              <a:avLst/>
            </a:prstGeom>
            <a:solidFill>
              <a:srgbClr val="0067B7">
                <a:alpha val="31000"/>
              </a:srgbClr>
            </a:solidFill>
            <a:ln w="12700">
              <a:solidFill>
                <a:srgbClr val="0067B7">
                  <a:alpha val="23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sp>
        <p:nvSpPr>
          <p:cNvPr id="38" name="Google Shape;61;p12">
            <a:extLst>
              <a:ext uri="{FF2B5EF4-FFF2-40B4-BE49-F238E27FC236}">
                <a16:creationId xmlns:a16="http://schemas.microsoft.com/office/drawing/2014/main" id="{30401833-046C-E943-B787-4351C315E129}"/>
              </a:ext>
            </a:extLst>
          </p:cNvPr>
          <p:cNvSpPr txBox="1">
            <a:spLocks/>
          </p:cNvSpPr>
          <p:nvPr/>
        </p:nvSpPr>
        <p:spPr>
          <a:xfrm>
            <a:off x="3394400" y="4272459"/>
            <a:ext cx="6609227" cy="515757"/>
          </a:xfrm>
          <a:prstGeom prst="rect">
            <a:avLst/>
          </a:prstGeom>
        </p:spPr>
        <p:txBody>
          <a:bodyPr spcFirstLastPara="1" vert="horz" wrap="square" lIns="91425" tIns="91425" rIns="91425" bIns="91425" rtlCol="0" anchor="ctr" anchorCtr="0">
            <a:noAutofit/>
          </a:bodyPr>
          <a:lstStyle>
            <a:defPPr>
              <a:defRPr lang="en-US"/>
            </a:defPPr>
            <a:lvl1pPr defTabSz="457200">
              <a:spcBef>
                <a:spcPts val="0"/>
              </a:spcBef>
              <a:buNone/>
              <a:defRPr sz="100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defRPr>
            </a:lvl1pPr>
          </a:lstStyle>
          <a:p>
            <a:r>
              <a:rPr lang="en-US" dirty="0" err="1">
                <a:solidFill>
                  <a:srgbClr val="C5277F"/>
                </a:solidFill>
              </a:rPr>
              <a:t>citiDataAccess</a:t>
            </a:r>
            <a:r>
              <a:rPr lang="en-US" dirty="0"/>
              <a:t>: It is the component that separates integrations at the resource level (Teradata, Oracle, MongoDB, </a:t>
            </a:r>
            <a:r>
              <a:rPr lang="en-US" dirty="0" err="1"/>
              <a:t>Hbase</a:t>
            </a:r>
            <a:r>
              <a:rPr lang="en-US" dirty="0"/>
              <a:t>, Hive, etc.)</a:t>
            </a:r>
          </a:p>
        </p:txBody>
      </p:sp>
    </p:spTree>
    <p:extLst>
      <p:ext uri="{BB962C8B-B14F-4D97-AF65-F5344CB8AC3E}">
        <p14:creationId xmlns:p14="http://schemas.microsoft.com/office/powerpoint/2010/main" val="27578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2186170677"/>
              </p:ext>
            </p:extLst>
          </p:nvPr>
        </p:nvGraphicFramePr>
        <p:xfrm>
          <a:off x="1938528" y="581550"/>
          <a:ext cx="9729217" cy="3926442"/>
        </p:xfrm>
        <a:graphic>
          <a:graphicData uri="http://schemas.openxmlformats.org/drawingml/2006/table">
            <a:tbl>
              <a:tblPr/>
              <a:tblGrid>
                <a:gridCol w="1036112">
                  <a:extLst>
                    <a:ext uri="{9D8B030D-6E8A-4147-A177-3AD203B41FA5}">
                      <a16:colId xmlns:a16="http://schemas.microsoft.com/office/drawing/2014/main" val="20000"/>
                    </a:ext>
                  </a:extLst>
                </a:gridCol>
                <a:gridCol w="1172554">
                  <a:extLst>
                    <a:ext uri="{9D8B030D-6E8A-4147-A177-3AD203B41FA5}">
                      <a16:colId xmlns:a16="http://schemas.microsoft.com/office/drawing/2014/main" val="20001"/>
                    </a:ext>
                  </a:extLst>
                </a:gridCol>
                <a:gridCol w="4646094">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6AA2"/>
                          </a:solidFill>
                          <a:effectLst/>
                          <a:latin typeface="Arial" charset="0"/>
                        </a:rPr>
                        <a:t>1.0</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6AA2"/>
                          </a:solidFill>
                          <a:effectLst/>
                          <a:latin typeface="Arial" charset="0"/>
                        </a:rPr>
                        <a:t>28/06/2019</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6AA2"/>
                          </a:solidFill>
                          <a:effectLst/>
                          <a:latin typeface="Arial" charset="0"/>
                          <a:ea typeface="SimSun" pitchFamily="2" charset="-122"/>
                        </a:rPr>
                        <a:t>Creación del documento</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6AA2"/>
                          </a:solidFill>
                          <a:effectLst/>
                          <a:latin typeface="Arial" pitchFamily="34" charset="0"/>
                        </a:rPr>
                        <a:t>[Big Data Architecture]</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MX" sz="1200" b="0" i="0" u="none" strike="noStrike" cap="none" normalizeH="0" baseline="0" noProof="0" dirty="0">
                        <a:ln>
                          <a:noFill/>
                        </a:ln>
                        <a:solidFill>
                          <a:schemeClr val="bg2"/>
                        </a:solidFill>
                        <a:effectLst/>
                        <a:latin typeface="Arial" charset="0"/>
                        <a:ea typeface="SimSun" pitchFamily="2" charset="-122"/>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chemeClr val="bg2"/>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MX" sz="1200" b="0" i="0" u="none" strike="noStrike" cap="none" normalizeH="0" baseline="0" noProof="0" dirty="0">
                        <a:ln>
                          <a:noFill/>
                        </a:ln>
                        <a:solidFill>
                          <a:schemeClr val="bg2"/>
                        </a:solidFill>
                        <a:effectLst/>
                        <a:latin typeface="Arial" charset="0"/>
                        <a:ea typeface="SimSun" pitchFamily="2" charset="-122"/>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chemeClr val="bg2"/>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MX" sz="1200" b="0" i="0" u="none" strike="noStrike" cap="none" normalizeH="0" baseline="0" noProof="0" dirty="0">
                        <a:ln>
                          <a:noFill/>
                        </a:ln>
                        <a:solidFill>
                          <a:schemeClr val="bg2"/>
                        </a:solidFill>
                        <a:effectLst/>
                        <a:latin typeface="Arial" charset="0"/>
                        <a:ea typeface="SimSun" pitchFamily="2" charset="-122"/>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chemeClr val="bg2"/>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200" b="0" i="0" u="none" strike="noStrike" cap="none" normalizeH="0" baseline="0" noProof="0" dirty="0">
                        <a:ln>
                          <a:noFill/>
                        </a:ln>
                        <a:solidFill>
                          <a:schemeClr val="bg2"/>
                        </a:solidFill>
                        <a:effectLst/>
                        <a:latin typeface="Arial"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MX" sz="1200" b="0" i="0" u="none" strike="noStrike" cap="none" normalizeH="0" baseline="0" noProof="0" dirty="0">
                        <a:ln>
                          <a:noFill/>
                        </a:ln>
                        <a:solidFill>
                          <a:schemeClr val="bg2"/>
                        </a:solidFill>
                        <a:effectLst/>
                        <a:latin typeface="Arial" charset="0"/>
                        <a:ea typeface="SimSun" pitchFamily="2" charset="-122"/>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chemeClr val="bg2"/>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Second proposal – </a:t>
            </a:r>
            <a:r>
              <a:rPr lang="en-US" sz="1800" b="1" dirty="0">
                <a:solidFill>
                  <a:srgbClr val="EE4328"/>
                </a:solidFill>
              </a:rPr>
              <a:t>Locks</a:t>
            </a:r>
            <a:r>
              <a:rPr lang="en-US" sz="1800" b="1" dirty="0">
                <a:solidFill>
                  <a:srgbClr val="73C4EF"/>
                </a:solidFill>
              </a:rPr>
              <a:t> &amp; Activities to do </a:t>
            </a:r>
          </a:p>
        </p:txBody>
      </p:sp>
      <p:grpSp>
        <p:nvGrpSpPr>
          <p:cNvPr id="4" name="Group 3">
            <a:extLst>
              <a:ext uri="{FF2B5EF4-FFF2-40B4-BE49-F238E27FC236}">
                <a16:creationId xmlns:a16="http://schemas.microsoft.com/office/drawing/2014/main" id="{C7C623D0-1992-034B-BE43-B5A284BCEB77}"/>
              </a:ext>
            </a:extLst>
          </p:cNvPr>
          <p:cNvGrpSpPr/>
          <p:nvPr/>
        </p:nvGrpSpPr>
        <p:grpSpPr>
          <a:xfrm rot="5400000">
            <a:off x="8681062" y="1734164"/>
            <a:ext cx="432048" cy="421475"/>
            <a:chOff x="1852159" y="1083592"/>
            <a:chExt cx="432048" cy="421475"/>
          </a:xfrm>
        </p:grpSpPr>
        <p:sp>
          <p:nvSpPr>
            <p:cNvPr id="5" name="Oval 4">
              <a:extLst>
                <a:ext uri="{FF2B5EF4-FFF2-40B4-BE49-F238E27FC236}">
                  <a16:creationId xmlns:a16="http://schemas.microsoft.com/office/drawing/2014/main" id="{D5591E06-B305-8948-A2D4-3B20FEC5DE1C}"/>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E7CDB71-8544-1A4A-BE07-E92579DE59B8}"/>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F0F82533-FD11-7F45-86D6-2ED88C2BAAD7}"/>
              </a:ext>
            </a:extLst>
          </p:cNvPr>
          <p:cNvCxnSpPr>
            <a:cxnSpLocks/>
            <a:stCxn id="22" idx="4"/>
          </p:cNvCxnSpPr>
          <p:nvPr/>
        </p:nvCxnSpPr>
        <p:spPr>
          <a:xfrm flipH="1">
            <a:off x="2334544" y="2597043"/>
            <a:ext cx="4989364"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Google Shape;61;p12">
            <a:extLst>
              <a:ext uri="{FF2B5EF4-FFF2-40B4-BE49-F238E27FC236}">
                <a16:creationId xmlns:a16="http://schemas.microsoft.com/office/drawing/2014/main" id="{1BD0C990-EF80-614B-91CE-D4C494AA2410}"/>
              </a:ext>
            </a:extLst>
          </p:cNvPr>
          <p:cNvSpPr txBox="1">
            <a:spLocks/>
          </p:cNvSpPr>
          <p:nvPr/>
        </p:nvSpPr>
        <p:spPr>
          <a:xfrm>
            <a:off x="2340811" y="1952474"/>
            <a:ext cx="6297539"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It is required to have at least read permissions to the log folders of </a:t>
            </a:r>
            <a:r>
              <a:rPr lang="en-US" sz="1400" dirty="0" err="1">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 (/var/log/</a:t>
            </a:r>
            <a:r>
              <a:rPr lang="en-US" sz="1400" dirty="0" err="1">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t>
            </a:r>
          </a:p>
        </p:txBody>
      </p:sp>
      <p:cxnSp>
        <p:nvCxnSpPr>
          <p:cNvPr id="9" name="Straight Connector 8">
            <a:extLst>
              <a:ext uri="{FF2B5EF4-FFF2-40B4-BE49-F238E27FC236}">
                <a16:creationId xmlns:a16="http://schemas.microsoft.com/office/drawing/2014/main" id="{F9C20717-93EE-C941-B11A-8053CF009913}"/>
              </a:ext>
            </a:extLst>
          </p:cNvPr>
          <p:cNvCxnSpPr>
            <a:cxnSpLocks/>
          </p:cNvCxnSpPr>
          <p:nvPr/>
        </p:nvCxnSpPr>
        <p:spPr>
          <a:xfrm flipH="1">
            <a:off x="2320119" y="1756990"/>
            <a:ext cx="48039" cy="3134837"/>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Google Shape;61;p12">
            <a:extLst>
              <a:ext uri="{FF2B5EF4-FFF2-40B4-BE49-F238E27FC236}">
                <a16:creationId xmlns:a16="http://schemas.microsoft.com/office/drawing/2014/main" id="{EA8583A9-2B29-1A4C-9CF0-4C970DA5CC4D}"/>
              </a:ext>
            </a:extLst>
          </p:cNvPr>
          <p:cNvSpPr txBox="1">
            <a:spLocks/>
          </p:cNvSpPr>
          <p:nvPr/>
        </p:nvSpPr>
        <p:spPr>
          <a:xfrm>
            <a:off x="9107821" y="1824535"/>
            <a:ext cx="530605" cy="240731"/>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Start</a:t>
            </a:r>
          </a:p>
        </p:txBody>
      </p:sp>
      <p:cxnSp>
        <p:nvCxnSpPr>
          <p:cNvPr id="11" name="Straight Connector 10">
            <a:extLst>
              <a:ext uri="{FF2B5EF4-FFF2-40B4-BE49-F238E27FC236}">
                <a16:creationId xmlns:a16="http://schemas.microsoft.com/office/drawing/2014/main" id="{3BFE5390-ACFE-0548-8C56-5AFF2AFA657E}"/>
              </a:ext>
            </a:extLst>
          </p:cNvPr>
          <p:cNvCxnSpPr>
            <a:cxnSpLocks/>
            <a:stCxn id="6" idx="4"/>
          </p:cNvCxnSpPr>
          <p:nvPr/>
        </p:nvCxnSpPr>
        <p:spPr>
          <a:xfrm flipH="1">
            <a:off x="2359772" y="1944902"/>
            <a:ext cx="6326577" cy="7572"/>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CB52E33-8501-1E42-A480-B562484EA055}"/>
              </a:ext>
            </a:extLst>
          </p:cNvPr>
          <p:cNvCxnSpPr>
            <a:cxnSpLocks/>
            <a:stCxn id="26" idx="4"/>
          </p:cNvCxnSpPr>
          <p:nvPr/>
        </p:nvCxnSpPr>
        <p:spPr>
          <a:xfrm flipH="1">
            <a:off x="2347478" y="3473289"/>
            <a:ext cx="5003165"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Google Shape;61;p12">
            <a:extLst>
              <a:ext uri="{FF2B5EF4-FFF2-40B4-BE49-F238E27FC236}">
                <a16:creationId xmlns:a16="http://schemas.microsoft.com/office/drawing/2014/main" id="{76276033-981C-0144-B463-EBEE343325ED}"/>
              </a:ext>
            </a:extLst>
          </p:cNvPr>
          <p:cNvSpPr txBox="1">
            <a:spLocks/>
          </p:cNvSpPr>
          <p:nvPr/>
        </p:nvSpPr>
        <p:spPr>
          <a:xfrm>
            <a:off x="2347478" y="2626302"/>
            <a:ext cx="4157588"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Analysis and design (Internal structure of the components)</a:t>
            </a:r>
          </a:p>
        </p:txBody>
      </p:sp>
      <p:cxnSp>
        <p:nvCxnSpPr>
          <p:cNvPr id="14" name="Straight Connector 13">
            <a:extLst>
              <a:ext uri="{FF2B5EF4-FFF2-40B4-BE49-F238E27FC236}">
                <a16:creationId xmlns:a16="http://schemas.microsoft.com/office/drawing/2014/main" id="{B3856832-E8B3-4E4A-B534-A7EC456402AB}"/>
              </a:ext>
            </a:extLst>
          </p:cNvPr>
          <p:cNvCxnSpPr>
            <a:cxnSpLocks/>
            <a:stCxn id="31" idx="4"/>
          </p:cNvCxnSpPr>
          <p:nvPr/>
        </p:nvCxnSpPr>
        <p:spPr>
          <a:xfrm flipH="1">
            <a:off x="2347478" y="3849882"/>
            <a:ext cx="5007574"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Google Shape;61;p12">
            <a:extLst>
              <a:ext uri="{FF2B5EF4-FFF2-40B4-BE49-F238E27FC236}">
                <a16:creationId xmlns:a16="http://schemas.microsoft.com/office/drawing/2014/main" id="{B23BDB20-34EE-7747-9A5F-FE6E809049CF}"/>
              </a:ext>
            </a:extLst>
          </p:cNvPr>
          <p:cNvSpPr txBox="1">
            <a:spLocks/>
          </p:cNvSpPr>
          <p:nvPr/>
        </p:nvSpPr>
        <p:spPr>
          <a:xfrm>
            <a:off x="2353420" y="3510948"/>
            <a:ext cx="2077884"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Implementation</a:t>
            </a:r>
          </a:p>
        </p:txBody>
      </p:sp>
      <p:sp>
        <p:nvSpPr>
          <p:cNvPr id="16" name="Google Shape;61;p12">
            <a:extLst>
              <a:ext uri="{FF2B5EF4-FFF2-40B4-BE49-F238E27FC236}">
                <a16:creationId xmlns:a16="http://schemas.microsoft.com/office/drawing/2014/main" id="{2A842E39-CE54-CE45-AC51-8C7C16DA943A}"/>
              </a:ext>
            </a:extLst>
          </p:cNvPr>
          <p:cNvSpPr txBox="1">
            <a:spLocks/>
          </p:cNvSpPr>
          <p:nvPr/>
        </p:nvSpPr>
        <p:spPr>
          <a:xfrm>
            <a:off x="2329554" y="3900416"/>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Functional and Non-Functional Tests</a:t>
            </a:r>
          </a:p>
        </p:txBody>
      </p:sp>
      <p:grpSp>
        <p:nvGrpSpPr>
          <p:cNvPr id="17" name="Group 16">
            <a:extLst>
              <a:ext uri="{FF2B5EF4-FFF2-40B4-BE49-F238E27FC236}">
                <a16:creationId xmlns:a16="http://schemas.microsoft.com/office/drawing/2014/main" id="{174A4B5F-1FC5-0141-8989-CC5CBFF0DCE5}"/>
              </a:ext>
            </a:extLst>
          </p:cNvPr>
          <p:cNvGrpSpPr/>
          <p:nvPr/>
        </p:nvGrpSpPr>
        <p:grpSpPr>
          <a:xfrm rot="5400000">
            <a:off x="8681059" y="4491369"/>
            <a:ext cx="432048" cy="421475"/>
            <a:chOff x="1852159" y="1083592"/>
            <a:chExt cx="432048" cy="421475"/>
          </a:xfrm>
        </p:grpSpPr>
        <p:sp>
          <p:nvSpPr>
            <p:cNvPr id="18" name="Oval 17">
              <a:extLst>
                <a:ext uri="{FF2B5EF4-FFF2-40B4-BE49-F238E27FC236}">
                  <a16:creationId xmlns:a16="http://schemas.microsoft.com/office/drawing/2014/main" id="{5CF5A58F-DF15-074D-BA51-3016C9079996}"/>
                </a:ext>
              </a:extLst>
            </p:cNvPr>
            <p:cNvSpPr/>
            <p:nvPr/>
          </p:nvSpPr>
          <p:spPr>
            <a:xfrm>
              <a:off x="1907704" y="1131590"/>
              <a:ext cx="320958" cy="325481"/>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20AA081-0788-904C-B59A-C63B661D32FE}"/>
                </a:ext>
              </a:extLst>
            </p:cNvPr>
            <p:cNvSpPr/>
            <p:nvPr/>
          </p:nvSpPr>
          <p:spPr>
            <a:xfrm>
              <a:off x="1852159" y="1083592"/>
              <a:ext cx="432048" cy="421475"/>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3EF2350D-A484-C54A-B366-A91353DADD5F}"/>
              </a:ext>
            </a:extLst>
          </p:cNvPr>
          <p:cNvCxnSpPr>
            <a:cxnSpLocks/>
          </p:cNvCxnSpPr>
          <p:nvPr/>
        </p:nvCxnSpPr>
        <p:spPr>
          <a:xfrm flipH="1">
            <a:off x="2328505" y="4702107"/>
            <a:ext cx="6348697"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97A4A91-0B34-F143-851C-86BF5EBB5149}"/>
              </a:ext>
            </a:extLst>
          </p:cNvPr>
          <p:cNvGrpSpPr/>
          <p:nvPr/>
        </p:nvGrpSpPr>
        <p:grpSpPr>
          <a:xfrm>
            <a:off x="7323908" y="2458151"/>
            <a:ext cx="308190" cy="277784"/>
            <a:chOff x="7515007" y="2566336"/>
            <a:chExt cx="308190" cy="277784"/>
          </a:xfrm>
        </p:grpSpPr>
        <p:sp>
          <p:nvSpPr>
            <p:cNvPr id="22" name="Oval 21">
              <a:extLst>
                <a:ext uri="{FF2B5EF4-FFF2-40B4-BE49-F238E27FC236}">
                  <a16:creationId xmlns:a16="http://schemas.microsoft.com/office/drawing/2014/main" id="{9B893EF9-057B-B043-A562-CAD506FBAC05}"/>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5DCD614-656F-4A42-AF62-88A69CE21240}"/>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Google Shape;61;p12">
            <a:extLst>
              <a:ext uri="{FF2B5EF4-FFF2-40B4-BE49-F238E27FC236}">
                <a16:creationId xmlns:a16="http://schemas.microsoft.com/office/drawing/2014/main" id="{8D3AFF19-3BCB-B147-9568-795621A33B35}"/>
              </a:ext>
            </a:extLst>
          </p:cNvPr>
          <p:cNvSpPr txBox="1">
            <a:spLocks/>
          </p:cNvSpPr>
          <p:nvPr/>
        </p:nvSpPr>
        <p:spPr>
          <a:xfrm>
            <a:off x="7625597" y="2491355"/>
            <a:ext cx="1230692"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Refine Architecture</a:t>
            </a:r>
          </a:p>
        </p:txBody>
      </p:sp>
      <p:grpSp>
        <p:nvGrpSpPr>
          <p:cNvPr id="25" name="Group 24">
            <a:extLst>
              <a:ext uri="{FF2B5EF4-FFF2-40B4-BE49-F238E27FC236}">
                <a16:creationId xmlns:a16="http://schemas.microsoft.com/office/drawing/2014/main" id="{CFA3C93B-6F42-BF4F-9CB9-50A9E8C08774}"/>
              </a:ext>
            </a:extLst>
          </p:cNvPr>
          <p:cNvGrpSpPr/>
          <p:nvPr/>
        </p:nvGrpSpPr>
        <p:grpSpPr>
          <a:xfrm>
            <a:off x="7350643" y="3334397"/>
            <a:ext cx="308190" cy="277784"/>
            <a:chOff x="7515007" y="2566336"/>
            <a:chExt cx="308190" cy="277784"/>
          </a:xfrm>
        </p:grpSpPr>
        <p:sp>
          <p:nvSpPr>
            <p:cNvPr id="26" name="Oval 25">
              <a:extLst>
                <a:ext uri="{FF2B5EF4-FFF2-40B4-BE49-F238E27FC236}">
                  <a16:creationId xmlns:a16="http://schemas.microsoft.com/office/drawing/2014/main" id="{FE2E904E-1706-9E48-9D36-05737F9A6382}"/>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3FF159F-3F5A-B040-93E1-1B7CE593DA40}"/>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Google Shape;61;p12">
            <a:extLst>
              <a:ext uri="{FF2B5EF4-FFF2-40B4-BE49-F238E27FC236}">
                <a16:creationId xmlns:a16="http://schemas.microsoft.com/office/drawing/2014/main" id="{D7E63AA4-E5A7-A548-942C-1F0AFF1AFF43}"/>
              </a:ext>
            </a:extLst>
          </p:cNvPr>
          <p:cNvSpPr txBox="1">
            <a:spLocks/>
          </p:cNvSpPr>
          <p:nvPr/>
        </p:nvSpPr>
        <p:spPr>
          <a:xfrm>
            <a:off x="6274686" y="3347203"/>
            <a:ext cx="814527"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endParaRPr lang="en-US" sz="105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sp>
        <p:nvSpPr>
          <p:cNvPr id="29" name="Google Shape;61;p12">
            <a:extLst>
              <a:ext uri="{FF2B5EF4-FFF2-40B4-BE49-F238E27FC236}">
                <a16:creationId xmlns:a16="http://schemas.microsoft.com/office/drawing/2014/main" id="{480AB577-A857-CA4A-B432-4648E14CA1A3}"/>
              </a:ext>
            </a:extLst>
          </p:cNvPr>
          <p:cNvSpPr txBox="1">
            <a:spLocks/>
          </p:cNvSpPr>
          <p:nvPr/>
        </p:nvSpPr>
        <p:spPr>
          <a:xfrm>
            <a:off x="7632099" y="3371061"/>
            <a:ext cx="2077884"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the Architecture's fullness</a:t>
            </a:r>
          </a:p>
        </p:txBody>
      </p:sp>
      <p:grpSp>
        <p:nvGrpSpPr>
          <p:cNvPr id="30" name="Group 29">
            <a:extLst>
              <a:ext uri="{FF2B5EF4-FFF2-40B4-BE49-F238E27FC236}">
                <a16:creationId xmlns:a16="http://schemas.microsoft.com/office/drawing/2014/main" id="{85ECD81A-6A9C-CE4D-9273-12FFFAA102EF}"/>
              </a:ext>
            </a:extLst>
          </p:cNvPr>
          <p:cNvGrpSpPr/>
          <p:nvPr/>
        </p:nvGrpSpPr>
        <p:grpSpPr>
          <a:xfrm>
            <a:off x="7355052" y="3710990"/>
            <a:ext cx="308190" cy="277784"/>
            <a:chOff x="7515007" y="2566336"/>
            <a:chExt cx="308190" cy="277784"/>
          </a:xfrm>
        </p:grpSpPr>
        <p:sp>
          <p:nvSpPr>
            <p:cNvPr id="31" name="Oval 30">
              <a:extLst>
                <a:ext uri="{FF2B5EF4-FFF2-40B4-BE49-F238E27FC236}">
                  <a16:creationId xmlns:a16="http://schemas.microsoft.com/office/drawing/2014/main" id="{36B50723-547E-2B41-8568-0A2AA8C04061}"/>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8CD4412-38EF-B049-A419-D84F190EB54D}"/>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Google Shape;61;p12">
            <a:extLst>
              <a:ext uri="{FF2B5EF4-FFF2-40B4-BE49-F238E27FC236}">
                <a16:creationId xmlns:a16="http://schemas.microsoft.com/office/drawing/2014/main" id="{4DBA463B-FCBC-8F4E-9A9B-EFF850D33487}"/>
              </a:ext>
            </a:extLst>
          </p:cNvPr>
          <p:cNvSpPr txBox="1">
            <a:spLocks/>
          </p:cNvSpPr>
          <p:nvPr/>
        </p:nvSpPr>
        <p:spPr>
          <a:xfrm>
            <a:off x="7663192" y="3764553"/>
            <a:ext cx="1503455"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unit tests</a:t>
            </a:r>
          </a:p>
        </p:txBody>
      </p:sp>
      <p:sp>
        <p:nvSpPr>
          <p:cNvPr id="34" name="Google Shape;61;p12">
            <a:extLst>
              <a:ext uri="{FF2B5EF4-FFF2-40B4-BE49-F238E27FC236}">
                <a16:creationId xmlns:a16="http://schemas.microsoft.com/office/drawing/2014/main" id="{2948F098-74C6-314D-A956-9B61CE8314DA}"/>
              </a:ext>
            </a:extLst>
          </p:cNvPr>
          <p:cNvSpPr txBox="1">
            <a:spLocks/>
          </p:cNvSpPr>
          <p:nvPr/>
        </p:nvSpPr>
        <p:spPr>
          <a:xfrm>
            <a:off x="9166647" y="4615902"/>
            <a:ext cx="421476"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End</a:t>
            </a:r>
          </a:p>
        </p:txBody>
      </p:sp>
      <p:cxnSp>
        <p:nvCxnSpPr>
          <p:cNvPr id="35" name="Straight Connector 34">
            <a:extLst>
              <a:ext uri="{FF2B5EF4-FFF2-40B4-BE49-F238E27FC236}">
                <a16:creationId xmlns:a16="http://schemas.microsoft.com/office/drawing/2014/main" id="{73760348-FD87-8D4E-AF0E-D0FAF31DC939}"/>
              </a:ext>
            </a:extLst>
          </p:cNvPr>
          <p:cNvCxnSpPr>
            <a:cxnSpLocks/>
            <a:stCxn id="38" idx="4"/>
          </p:cNvCxnSpPr>
          <p:nvPr/>
        </p:nvCxnSpPr>
        <p:spPr>
          <a:xfrm flipH="1" flipV="1">
            <a:off x="2337649" y="4267033"/>
            <a:ext cx="5019741" cy="10016"/>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Google Shape;61;p12">
            <a:extLst>
              <a:ext uri="{FF2B5EF4-FFF2-40B4-BE49-F238E27FC236}">
                <a16:creationId xmlns:a16="http://schemas.microsoft.com/office/drawing/2014/main" id="{19259CC9-EFD8-0849-92A4-B02AA8FB6E0C}"/>
              </a:ext>
            </a:extLst>
          </p:cNvPr>
          <p:cNvSpPr txBox="1">
            <a:spLocks/>
          </p:cNvSpPr>
          <p:nvPr/>
        </p:nvSpPr>
        <p:spPr>
          <a:xfrm>
            <a:off x="2337649" y="4336652"/>
            <a:ext cx="3268767" cy="31309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400" dirty="0">
                <a:solidFill>
                  <a:srgbClr val="0070C0"/>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Deployment in different Environments</a:t>
            </a:r>
          </a:p>
        </p:txBody>
      </p:sp>
      <p:grpSp>
        <p:nvGrpSpPr>
          <p:cNvPr id="37" name="Group 36">
            <a:extLst>
              <a:ext uri="{FF2B5EF4-FFF2-40B4-BE49-F238E27FC236}">
                <a16:creationId xmlns:a16="http://schemas.microsoft.com/office/drawing/2014/main" id="{23BD328F-4DAD-D04B-9345-2CAFA0188AE9}"/>
              </a:ext>
            </a:extLst>
          </p:cNvPr>
          <p:cNvGrpSpPr/>
          <p:nvPr/>
        </p:nvGrpSpPr>
        <p:grpSpPr>
          <a:xfrm>
            <a:off x="7357390" y="4138157"/>
            <a:ext cx="308190" cy="277784"/>
            <a:chOff x="7515007" y="2566336"/>
            <a:chExt cx="308190" cy="277784"/>
          </a:xfrm>
        </p:grpSpPr>
        <p:sp>
          <p:nvSpPr>
            <p:cNvPr id="38" name="Oval 37">
              <a:extLst>
                <a:ext uri="{FF2B5EF4-FFF2-40B4-BE49-F238E27FC236}">
                  <a16:creationId xmlns:a16="http://schemas.microsoft.com/office/drawing/2014/main" id="{C7DFCB06-23BB-8947-B415-0004EFEAE62F}"/>
                </a:ext>
              </a:extLst>
            </p:cNvPr>
            <p:cNvSpPr/>
            <p:nvPr/>
          </p:nvSpPr>
          <p:spPr>
            <a:xfrm rot="5400000">
              <a:off x="7530210" y="2551133"/>
              <a:ext cx="277784" cy="308190"/>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940D1953-C52A-0245-B98E-A21E514FBFF3}"/>
                </a:ext>
              </a:extLst>
            </p:cNvPr>
            <p:cNvSpPr/>
            <p:nvPr/>
          </p:nvSpPr>
          <p:spPr>
            <a:xfrm rot="5400000">
              <a:off x="7569684" y="2597716"/>
              <a:ext cx="200093" cy="224613"/>
            </a:xfrm>
            <a:prstGeom prst="ellipse">
              <a:avLst/>
            </a:prstGeom>
            <a:solidFill>
              <a:srgbClr val="4093BE">
                <a:alpha val="47000"/>
              </a:srgbClr>
            </a:solidFill>
            <a:ln w="6350">
              <a:solidFill>
                <a:schemeClr val="bg1">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Google Shape;61;p12">
            <a:extLst>
              <a:ext uri="{FF2B5EF4-FFF2-40B4-BE49-F238E27FC236}">
                <a16:creationId xmlns:a16="http://schemas.microsoft.com/office/drawing/2014/main" id="{69DC746E-E85C-6447-80C5-3F02984CA674}"/>
              </a:ext>
            </a:extLst>
          </p:cNvPr>
          <p:cNvSpPr txBox="1">
            <a:spLocks/>
          </p:cNvSpPr>
          <p:nvPr/>
        </p:nvSpPr>
        <p:spPr>
          <a:xfrm>
            <a:off x="7690674" y="4180580"/>
            <a:ext cx="2213929" cy="264048"/>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n-US" sz="11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Validate in different environments</a:t>
            </a:r>
          </a:p>
        </p:txBody>
      </p:sp>
      <p:sp>
        <p:nvSpPr>
          <p:cNvPr id="41" name="Google Shape;61;p12">
            <a:extLst>
              <a:ext uri="{FF2B5EF4-FFF2-40B4-BE49-F238E27FC236}">
                <a16:creationId xmlns:a16="http://schemas.microsoft.com/office/drawing/2014/main" id="{7804DE14-7ACD-0747-BCA6-0B2046489D3D}"/>
              </a:ext>
            </a:extLst>
          </p:cNvPr>
          <p:cNvSpPr txBox="1">
            <a:spLocks/>
          </p:cNvSpPr>
          <p:nvPr/>
        </p:nvSpPr>
        <p:spPr>
          <a:xfrm>
            <a:off x="2382584" y="2182175"/>
            <a:ext cx="4624848" cy="365579"/>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400" dirty="0">
                <a:solidFill>
                  <a:srgbClr val="EE4328"/>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It is required to create a topic for log reading</a:t>
            </a:r>
          </a:p>
        </p:txBody>
      </p:sp>
      <p:sp>
        <p:nvSpPr>
          <p:cNvPr id="42" name="Google Shape;61;p12">
            <a:extLst>
              <a:ext uri="{FF2B5EF4-FFF2-40B4-BE49-F238E27FC236}">
                <a16:creationId xmlns:a16="http://schemas.microsoft.com/office/drawing/2014/main" id="{A561BAD4-B6A0-844C-AC05-03201283FEA2}"/>
              </a:ext>
            </a:extLst>
          </p:cNvPr>
          <p:cNvSpPr txBox="1">
            <a:spLocks/>
          </p:cNvSpPr>
          <p:nvPr/>
        </p:nvSpPr>
        <p:spPr>
          <a:xfrm>
            <a:off x="2321190" y="2831064"/>
            <a:ext cx="5953655" cy="595024"/>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marL="285750" indent="-285750" algn="l">
              <a:spcBef>
                <a:spcPts val="0"/>
              </a:spcBef>
              <a:buFont typeface="Arial" panose="020B0604020202020204" pitchFamily="34" charset="0"/>
              <a:buChar char="•"/>
            </a:pP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Prepare diagrams of the functional flow of each component</a:t>
            </a:r>
          </a:p>
          <a:p>
            <a:pPr marL="285750" indent="-285750" algn="l">
              <a:spcBef>
                <a:spcPts val="0"/>
              </a:spcBef>
              <a:buFont typeface="Arial" panose="020B0604020202020204" pitchFamily="34" charset="0"/>
              <a:buChar char="•"/>
            </a:pPr>
            <a:r>
              <a:rPr lang="en-US" sz="1400"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Define the internal structure of the component and elaborate graphic representation</a:t>
            </a:r>
          </a:p>
        </p:txBody>
      </p:sp>
    </p:spTree>
    <p:extLst>
      <p:ext uri="{BB962C8B-B14F-4D97-AF65-F5344CB8AC3E}">
        <p14:creationId xmlns:p14="http://schemas.microsoft.com/office/powerpoint/2010/main" val="196099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3085050831"/>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Ink Free" panose="03080402000500000000" pitchFamily="66" charset="0"/>
                          <a:ea typeface="Klee Medium" panose="02020600000000000000" pitchFamily="18" charset="-128"/>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Ink Free" panose="03080402000500000000" pitchFamily="66" charset="0"/>
                          <a:ea typeface="Klee Medium" panose="02020600000000000000" pitchFamily="18" charset="-128"/>
                        </a:rPr>
                        <a:t>Fecha</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Ink Free" panose="03080402000500000000" pitchFamily="66" charset="0"/>
                          <a:ea typeface="Klee Medium" panose="02020600000000000000" pitchFamily="18" charset="-128"/>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Ink Free" panose="03080402000500000000" pitchFamily="66" charset="0"/>
                          <a:ea typeface="Klee Medium" panose="02020600000000000000" pitchFamily="18" charset="-128"/>
                        </a:rPr>
                        <a:t>Rol/Departamento</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0067B7"/>
                          </a:solidFill>
                          <a:effectLst/>
                          <a:latin typeface="Ink Free" panose="03080402000500000000" pitchFamily="66" charset="0"/>
                          <a:hlinkClick r:id="rId2"/>
                        </a:rPr>
                        <a:t>https://github.com/cloudera/navigator-sdk/blob/master/examples/src/main/java/com/cloudera/nav/sdk/examples/extraction/IncrementalExtraction.java</a:t>
                      </a:r>
                      <a:endParaRPr kumimoji="0" lang="es-MX" sz="1100" b="0" i="0" u="none" strike="noStrike" cap="none" normalizeH="0" baseline="0" noProof="0" dirty="0">
                        <a:ln>
                          <a:noFill/>
                        </a:ln>
                        <a:solidFill>
                          <a:srgbClr val="0067B7"/>
                        </a:solidFill>
                        <a:effectLst/>
                        <a:latin typeface="Ink Free" panose="03080402000500000000" pitchFamily="66"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r>
                        <a:rPr lang="es-MX" sz="1200" b="0" kern="1200" noProof="0" dirty="0">
                          <a:solidFill>
                            <a:srgbClr val="0067B7"/>
                          </a:solidFill>
                          <a:effectLst/>
                          <a:latin typeface="Ink Free" panose="03080402000500000000" pitchFamily="66" charset="0"/>
                          <a:ea typeface="Times New Roman"/>
                          <a:cs typeface="Times New Roman"/>
                        </a:rPr>
                        <a:t>No 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spcBef>
                          <a:spcPts val="300"/>
                        </a:spcBef>
                        <a:spcAft>
                          <a:spcPts val="300"/>
                        </a:spcAft>
                      </a:pPr>
                      <a:r>
                        <a:rPr lang="es-MX" sz="1200" b="0" kern="1200" noProof="0" dirty="0">
                          <a:solidFill>
                            <a:srgbClr val="0067B7"/>
                          </a:solidFill>
                          <a:effectLst/>
                          <a:latin typeface="Ink Free" panose="03080402000500000000" pitchFamily="66" charset="0"/>
                          <a:ea typeface="Times New Roman"/>
                          <a:cs typeface="Times New Roman"/>
                        </a:rPr>
                        <a:t>Descripción y ejemplos para el uso de cloudera API Navegaitor</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lang="es-MX" sz="1200" b="0" kern="1200" noProof="0" dirty="0">
                          <a:solidFill>
                            <a:srgbClr val="0067B7"/>
                          </a:solidFill>
                          <a:effectLst/>
                          <a:latin typeface="Ink Free" panose="03080402000500000000" pitchFamily="66" charset="0"/>
                          <a:ea typeface="Times New Roman"/>
                          <a:cs typeface="Times New Roman"/>
                        </a:rPr>
                        <a:t>cloudera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cap="none" normalizeH="0" baseline="0" noProof="0" dirty="0">
                          <a:ln>
                            <a:noFill/>
                          </a:ln>
                          <a:solidFill>
                            <a:srgbClr val="0067B7"/>
                          </a:solidFill>
                          <a:effectLst/>
                          <a:latin typeface="Ink Free" panose="03080402000500000000" pitchFamily="66" charset="0"/>
                          <a:hlinkClick r:id="rId3"/>
                        </a:rPr>
                        <a:t>https://www.cloudera.com/documentation/enterprise/5-14-x/topics/cm_intro_api.html</a:t>
                      </a:r>
                      <a:endParaRPr kumimoji="0" lang="es-MX" sz="1100" b="0" i="0" u="none" strike="noStrike" cap="none" normalizeH="0" baseline="0" noProof="0" dirty="0">
                        <a:ln>
                          <a:noFill/>
                        </a:ln>
                        <a:solidFill>
                          <a:srgbClr val="0067B7"/>
                        </a:solidFill>
                        <a:effectLst/>
                        <a:latin typeface="Ink Free" panose="03080402000500000000" pitchFamily="66"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r>
                        <a:rPr lang="es-MX" sz="1200" b="0" kern="1200" noProof="0" dirty="0">
                          <a:solidFill>
                            <a:srgbClr val="0067B7"/>
                          </a:solidFill>
                          <a:effectLst/>
                          <a:latin typeface="Ink Free" panose="03080402000500000000" pitchFamily="66" charset="0"/>
                          <a:ea typeface="Times New Roman"/>
                          <a:cs typeface="Times New Roman"/>
                        </a:rPr>
                        <a:t>No aplica</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s-MX" sz="1200" kern="1200" noProof="0" dirty="0">
                          <a:solidFill>
                            <a:srgbClr val="0067B7"/>
                          </a:solidFill>
                          <a:effectLst/>
                          <a:latin typeface="Ink Free" panose="03080402000500000000" pitchFamily="66" charset="0"/>
                          <a:ea typeface="Times New Roman"/>
                          <a:cs typeface="Times New Roman"/>
                        </a:rPr>
                        <a:t>Documentación del cloudera API Manager</a:t>
                      </a: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lang="es-MX" sz="1200" b="0" kern="1200" noProof="0" dirty="0">
                          <a:solidFill>
                            <a:srgbClr val="0067B7"/>
                          </a:solidFill>
                          <a:effectLst/>
                          <a:latin typeface="Ink Free" panose="03080402000500000000" pitchFamily="66" charset="0"/>
                          <a:ea typeface="Times New Roman"/>
                          <a:cs typeface="Times New Roman"/>
                        </a:rPr>
                        <a:t>cloudera</a:t>
                      </a: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091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5" name="Rectángulo 4"/>
          <p:cNvSpPr/>
          <p:nvPr/>
        </p:nvSpPr>
        <p:spPr>
          <a:xfrm>
            <a:off x="2981315" y="1490012"/>
            <a:ext cx="4413388" cy="400110"/>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Table of Contents</a:t>
            </a:r>
            <a:endParaRPr lang="en-US" sz="2000" b="1" dirty="0">
              <a:solidFill>
                <a:srgbClr val="016AA2"/>
              </a:solidFill>
              <a:latin typeface="Arial"/>
              <a:ea typeface="Arial"/>
              <a:cs typeface="Arial"/>
            </a:endParaRPr>
          </a:p>
        </p:txBody>
      </p:sp>
      <p:sp>
        <p:nvSpPr>
          <p:cNvPr id="8" name="Rectángulo 4">
            <a:extLst>
              <a:ext uri="{FF2B5EF4-FFF2-40B4-BE49-F238E27FC236}">
                <a16:creationId xmlns:a16="http://schemas.microsoft.com/office/drawing/2014/main" id="{17B8FBC1-22F6-0147-8057-D46ADF1E5D33}"/>
              </a:ext>
            </a:extLst>
          </p:cNvPr>
          <p:cNvSpPr/>
          <p:nvPr/>
        </p:nvSpPr>
        <p:spPr>
          <a:xfrm>
            <a:off x="2981315" y="2117900"/>
            <a:ext cx="7113662" cy="1015659"/>
          </a:xfrm>
          <a:prstGeom prst="rect">
            <a:avLst/>
          </a:prstGeom>
          <a:ln w="12700">
            <a:miter lim="400000"/>
          </a:ln>
        </p:spPr>
        <p:txBody>
          <a:bodyPr wrap="square" lIns="45718" tIns="45718" rIns="45718" bIns="45718">
            <a:spAutoFit/>
          </a:bodyPr>
          <a:lstStyle/>
          <a:p>
            <a:pPr marL="342900" indent="-342900" defTabSz="914400">
              <a:buFont typeface="Wingdings" pitchFamily="2" charset="2"/>
              <a:buChar char="§"/>
            </a:pPr>
            <a:r>
              <a:rPr lang="en-US" sz="2000" b="1" dirty="0">
                <a:solidFill>
                  <a:srgbClr val="87CBD8"/>
                </a:solidFill>
                <a:ea typeface="Arial"/>
                <a:cs typeface="Arial"/>
              </a:rPr>
              <a:t>Purpose of the document</a:t>
            </a:r>
          </a:p>
          <a:p>
            <a:pPr marL="342900" indent="-342900" defTabSz="914400">
              <a:buFont typeface="Wingdings" pitchFamily="2" charset="2"/>
              <a:buChar char="§"/>
            </a:pPr>
            <a:r>
              <a:rPr lang="en-US" sz="2000" b="1" dirty="0">
                <a:solidFill>
                  <a:srgbClr val="87CBD8"/>
                </a:solidFill>
                <a:ea typeface="Arial"/>
                <a:cs typeface="Arial"/>
              </a:rPr>
              <a:t>Graphic Representation of Architecture</a:t>
            </a:r>
          </a:p>
          <a:p>
            <a:pPr marL="342900" indent="-342900" defTabSz="914400">
              <a:buFont typeface="Wingdings" pitchFamily="2" charset="2"/>
              <a:buChar char="§"/>
            </a:pPr>
            <a:r>
              <a:rPr lang="en-US" sz="2000" b="1" dirty="0">
                <a:solidFill>
                  <a:srgbClr val="87CBD8"/>
                </a:solidFill>
                <a:ea typeface="Arial"/>
                <a:cs typeface="Arial"/>
              </a:rPr>
              <a:t>General services</a:t>
            </a:r>
          </a:p>
        </p:txBody>
      </p:sp>
    </p:spTree>
    <p:extLst>
      <p:ext uri="{BB962C8B-B14F-4D97-AF65-F5344CB8AC3E}">
        <p14:creationId xmlns:p14="http://schemas.microsoft.com/office/powerpoint/2010/main" val="327863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8" y="237462"/>
            <a:ext cx="24371729"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Definición del documento</a:t>
            </a:r>
          </a:p>
        </p:txBody>
      </p:sp>
      <p:sp>
        <p:nvSpPr>
          <p:cNvPr id="88" name="Rectangle 3"/>
          <p:cNvSpPr txBox="1"/>
          <p:nvPr/>
        </p:nvSpPr>
        <p:spPr>
          <a:xfrm>
            <a:off x="505391" y="655855"/>
            <a:ext cx="44668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Purpose</a:t>
            </a:r>
            <a:endParaRPr kumimoji="0" lang="en-US" sz="1800" b="1" i="0" u="none" strike="noStrike" kern="1200" cap="none" spc="0" normalizeH="0" baseline="0" dirty="0">
              <a:ln>
                <a:noFill/>
              </a:ln>
              <a:solidFill>
                <a:srgbClr val="73C4EF"/>
              </a:solidFill>
              <a:effectLst/>
              <a:uLnTx/>
              <a:uFillTx/>
              <a:sym typeface="Arial"/>
            </a:endParaRPr>
          </a:p>
        </p:txBody>
      </p:sp>
      <p:sp>
        <p:nvSpPr>
          <p:cNvPr id="4" name="Rectangle 3">
            <a:extLst>
              <a:ext uri="{FF2B5EF4-FFF2-40B4-BE49-F238E27FC236}">
                <a16:creationId xmlns:a16="http://schemas.microsoft.com/office/drawing/2014/main" id="{834353EA-2C10-D644-8AF2-3956F5EE1932}"/>
              </a:ext>
            </a:extLst>
          </p:cNvPr>
          <p:cNvSpPr/>
          <p:nvPr/>
        </p:nvSpPr>
        <p:spPr>
          <a:xfrm>
            <a:off x="505394" y="1167880"/>
            <a:ext cx="11155776" cy="1600438"/>
          </a:xfrm>
          <a:prstGeom prst="rect">
            <a:avLst/>
          </a:prstGeom>
        </p:spPr>
        <p:txBody>
          <a:bodyPr wrap="square">
            <a:spAutoFit/>
          </a:bodyPr>
          <a:lstStyle/>
          <a:p>
            <a:r>
              <a:rPr lang="en-US" sz="1400" dirty="0">
                <a:solidFill>
                  <a:srgbClr val="0067B7"/>
                </a:solidFill>
              </a:rPr>
              <a:t>The following document has the purpose of presenting a solution alternative to cover the functionality of measuring and controlling:</a:t>
            </a:r>
          </a:p>
          <a:p>
            <a:endParaRPr lang="en-US" sz="1400" dirty="0">
              <a:solidFill>
                <a:srgbClr val="0067B7"/>
              </a:solidFill>
            </a:endParaRPr>
          </a:p>
          <a:p>
            <a:pPr marL="285750" indent="-285750">
              <a:buFont typeface="Arial" panose="020B0604020202020204" pitchFamily="34" charset="0"/>
              <a:buChar char="•"/>
            </a:pPr>
            <a:r>
              <a:rPr lang="en-US" sz="1400" dirty="0">
                <a:solidFill>
                  <a:srgbClr val="0067B7"/>
                </a:solidFill>
              </a:rPr>
              <a:t>Access to tables by data domain by area</a:t>
            </a:r>
          </a:p>
          <a:p>
            <a:pPr marL="285750" indent="-285750">
              <a:buFont typeface="Arial" panose="020B0604020202020204" pitchFamily="34" charset="0"/>
              <a:buChar char="•"/>
            </a:pPr>
            <a:r>
              <a:rPr lang="en-US" sz="1400" dirty="0">
                <a:solidFill>
                  <a:srgbClr val="0067B7"/>
                </a:solidFill>
              </a:rPr>
              <a:t>History Ingest</a:t>
            </a:r>
          </a:p>
          <a:p>
            <a:pPr marL="285750" indent="-285750">
              <a:buFont typeface="Arial" panose="020B0604020202020204" pitchFamily="34" charset="0"/>
              <a:buChar char="•"/>
            </a:pPr>
            <a:r>
              <a:rPr lang="en-US" sz="1400" dirty="0">
                <a:solidFill>
                  <a:srgbClr val="0067B7"/>
                </a:solidFill>
              </a:rPr>
              <a:t>Users by domain</a:t>
            </a:r>
          </a:p>
          <a:p>
            <a:pPr marL="285750" indent="-285750">
              <a:buFont typeface="Arial" panose="020B0604020202020204" pitchFamily="34" charset="0"/>
              <a:buChar char="•"/>
            </a:pPr>
            <a:r>
              <a:rPr lang="en-US" sz="1400" dirty="0">
                <a:solidFill>
                  <a:srgbClr val="0067B7"/>
                </a:solidFill>
              </a:rPr>
              <a:t>Target Consulting</a:t>
            </a:r>
          </a:p>
          <a:p>
            <a:pPr marL="285750" indent="-285750">
              <a:buFont typeface="Arial" panose="020B0604020202020204" pitchFamily="34" charset="0"/>
              <a:buChar char="•"/>
            </a:pPr>
            <a:r>
              <a:rPr lang="en-US" sz="1400" dirty="0">
                <a:solidFill>
                  <a:srgbClr val="0067B7"/>
                </a:solidFill>
              </a:rPr>
              <a:t>Type of query in target</a:t>
            </a:r>
          </a:p>
        </p:txBody>
      </p:sp>
      <p:sp>
        <p:nvSpPr>
          <p:cNvPr id="6" name="Rectangle 3">
            <a:extLst>
              <a:ext uri="{FF2B5EF4-FFF2-40B4-BE49-F238E27FC236}">
                <a16:creationId xmlns:a16="http://schemas.microsoft.com/office/drawing/2014/main" id="{5AD34433-A7E7-E043-B4AC-361A08F95A84}"/>
              </a:ext>
            </a:extLst>
          </p:cNvPr>
          <p:cNvSpPr txBox="1"/>
          <p:nvPr/>
        </p:nvSpPr>
        <p:spPr>
          <a:xfrm>
            <a:off x="505391" y="3655904"/>
            <a:ext cx="44668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Scope</a:t>
            </a:r>
            <a:endParaRPr kumimoji="0" lang="en-US" sz="1800" b="1" i="0" u="none" strike="noStrike" kern="1200" cap="none" spc="0" normalizeH="0" baseline="0" dirty="0">
              <a:ln>
                <a:noFill/>
              </a:ln>
              <a:solidFill>
                <a:srgbClr val="73C4EF"/>
              </a:solidFill>
              <a:effectLst/>
              <a:uLnTx/>
              <a:uFillTx/>
              <a:sym typeface="Arial"/>
            </a:endParaRPr>
          </a:p>
        </p:txBody>
      </p:sp>
      <p:sp>
        <p:nvSpPr>
          <p:cNvPr id="7" name="Rectangle 6">
            <a:extLst>
              <a:ext uri="{FF2B5EF4-FFF2-40B4-BE49-F238E27FC236}">
                <a16:creationId xmlns:a16="http://schemas.microsoft.com/office/drawing/2014/main" id="{551B0547-8759-6344-A5FC-E84CBF62CD13}"/>
              </a:ext>
            </a:extLst>
          </p:cNvPr>
          <p:cNvSpPr/>
          <p:nvPr/>
        </p:nvSpPr>
        <p:spPr>
          <a:xfrm>
            <a:off x="505394" y="4167929"/>
            <a:ext cx="11155776" cy="307777"/>
          </a:xfrm>
          <a:prstGeom prst="rect">
            <a:avLst/>
          </a:prstGeom>
        </p:spPr>
        <p:txBody>
          <a:bodyPr wrap="square">
            <a:spAutoFit/>
          </a:bodyPr>
          <a:lstStyle/>
          <a:p>
            <a:r>
              <a:rPr lang="en-US" sz="1400" dirty="0">
                <a:solidFill>
                  <a:srgbClr val="0067B7"/>
                </a:solidFill>
              </a:rPr>
              <a:t>Define a common structure, projecting a solution as a service.</a:t>
            </a:r>
            <a:endParaRPr lang="es-MX" sz="1400" dirty="0">
              <a:solidFill>
                <a:srgbClr val="0067B7"/>
              </a:solidFill>
            </a:endParaRPr>
          </a:p>
        </p:txBody>
      </p:sp>
    </p:spTree>
    <p:extLst>
      <p:ext uri="{BB962C8B-B14F-4D97-AF65-F5344CB8AC3E}">
        <p14:creationId xmlns:p14="http://schemas.microsoft.com/office/powerpoint/2010/main" val="289517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First proposal</a:t>
            </a:r>
          </a:p>
        </p:txBody>
      </p:sp>
      <p:sp>
        <p:nvSpPr>
          <p:cNvPr id="2" name="Left Brace 1">
            <a:extLst>
              <a:ext uri="{FF2B5EF4-FFF2-40B4-BE49-F238E27FC236}">
                <a16:creationId xmlns:a16="http://schemas.microsoft.com/office/drawing/2014/main" id="{CCDA8E77-A520-3448-AA4A-04BF64689D44}"/>
              </a:ext>
            </a:extLst>
          </p:cNvPr>
          <p:cNvSpPr/>
          <p:nvPr/>
        </p:nvSpPr>
        <p:spPr>
          <a:xfrm>
            <a:off x="3419601" y="2282699"/>
            <a:ext cx="318000" cy="2325180"/>
          </a:xfrm>
          <a:prstGeom prst="leftBrace">
            <a:avLst>
              <a:gd name="adj1" fmla="val 8333"/>
              <a:gd name="adj2" fmla="val 47628"/>
            </a:avLst>
          </a:prstGeom>
          <a:ln>
            <a:solidFill>
              <a:srgbClr val="C5277F">
                <a:alpha val="4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Google Shape;61;p12">
            <a:extLst>
              <a:ext uri="{FF2B5EF4-FFF2-40B4-BE49-F238E27FC236}">
                <a16:creationId xmlns:a16="http://schemas.microsoft.com/office/drawing/2014/main" id="{568C5063-E778-F044-A610-C957DCD22117}"/>
              </a:ext>
            </a:extLst>
          </p:cNvPr>
          <p:cNvSpPr txBox="1">
            <a:spLocks/>
          </p:cNvSpPr>
          <p:nvPr/>
        </p:nvSpPr>
        <p:spPr>
          <a:xfrm>
            <a:off x="1361423" y="2384029"/>
            <a:ext cx="2172902" cy="2172037"/>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lgn="l">
              <a:spcBef>
                <a:spcPts val="0"/>
              </a:spcBef>
            </a:pP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Principios de Arquitectura:</a:t>
            </a:r>
          </a:p>
          <a:p>
            <a:pPr algn="l">
              <a:spcBef>
                <a:spcPts val="0"/>
              </a:spcBef>
            </a:pPr>
            <a:endPar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Separación de Responsabilidades</a:t>
            </a:r>
          </a:p>
          <a:p>
            <a:pPr algn="l">
              <a:spcBef>
                <a:spcPts val="0"/>
              </a:spcBef>
            </a:pPr>
            <a:endPar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lgn="l">
              <a:spcBef>
                <a:spcPts val="0"/>
              </a:spcBef>
            </a:pPr>
            <a:r>
              <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Requerimientos no funcionales:</a:t>
            </a:r>
          </a:p>
          <a:p>
            <a:pPr algn="l">
              <a:spcBef>
                <a:spcPts val="0"/>
              </a:spcBef>
            </a:pPr>
            <a:endParaRPr lang="es-ES_tradnl"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Usabilidad</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Eficiencia</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Disponibilidad</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Escalabilidad</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Flexibilidad</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Reusabilidad</a:t>
            </a:r>
          </a:p>
          <a:p>
            <a:pPr marL="171450" indent="-171450" algn="l">
              <a:spcBef>
                <a:spcPts val="0"/>
              </a:spcBef>
              <a:buFont typeface="Arial" panose="020B0604020202020204" pitchFamily="34" charset="0"/>
              <a:buChar char="•"/>
            </a:pPr>
            <a:r>
              <a:rPr lang="es-ES_tradnl" sz="1100" b="1"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Mantenibilidad</a:t>
            </a:r>
          </a:p>
        </p:txBody>
      </p:sp>
      <p:grpSp>
        <p:nvGrpSpPr>
          <p:cNvPr id="59" name="Group 58">
            <a:extLst>
              <a:ext uri="{FF2B5EF4-FFF2-40B4-BE49-F238E27FC236}">
                <a16:creationId xmlns:a16="http://schemas.microsoft.com/office/drawing/2014/main" id="{D17C01C6-25ED-E04F-B56E-A6D2439581A0}"/>
              </a:ext>
            </a:extLst>
          </p:cNvPr>
          <p:cNvGrpSpPr/>
          <p:nvPr/>
        </p:nvGrpSpPr>
        <p:grpSpPr>
          <a:xfrm>
            <a:off x="5367044" y="3225043"/>
            <a:ext cx="1673808" cy="407913"/>
            <a:chOff x="3211574" y="2335474"/>
            <a:chExt cx="1382052" cy="663758"/>
          </a:xfrm>
        </p:grpSpPr>
        <p:sp>
          <p:nvSpPr>
            <p:cNvPr id="60" name="Rectangle 59">
              <a:extLst>
                <a:ext uri="{FF2B5EF4-FFF2-40B4-BE49-F238E27FC236}">
                  <a16:creationId xmlns:a16="http://schemas.microsoft.com/office/drawing/2014/main" id="{A76F8178-81FA-D640-9859-D2D97C069110}"/>
                </a:ext>
              </a:extLst>
            </p:cNvPr>
            <p:cNvSpPr/>
            <p:nvPr/>
          </p:nvSpPr>
          <p:spPr>
            <a:xfrm>
              <a:off x="3338853"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8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Klee Medium" panose="02020600000000000000" pitchFamily="18" charset="-128"/>
                </a:rPr>
                <a:t>citiMetricsEngine</a:t>
              </a:r>
              <a:endParaRPr lang="en-US" sz="8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Klee Medium" panose="02020600000000000000" pitchFamily="18" charset="-128"/>
              </a:endParaRPr>
            </a:p>
          </p:txBody>
        </p:sp>
        <p:cxnSp>
          <p:nvCxnSpPr>
            <p:cNvPr id="61" name="Straight Connector 60">
              <a:extLst>
                <a:ext uri="{FF2B5EF4-FFF2-40B4-BE49-F238E27FC236}">
                  <a16:creationId xmlns:a16="http://schemas.microsoft.com/office/drawing/2014/main" id="{3BB83D36-CA34-824E-9DBA-2A19F29A4B0F}"/>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E74196B3-1BD2-8F4F-8FE4-FF19B668E2D2}"/>
                </a:ext>
              </a:extLst>
            </p:cNvPr>
            <p:cNvCxnSpPr/>
            <p:nvPr/>
          </p:nvCxnSpPr>
          <p:spPr>
            <a:xfrm>
              <a:off x="3211574"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63" name="Group 62">
            <a:extLst>
              <a:ext uri="{FF2B5EF4-FFF2-40B4-BE49-F238E27FC236}">
                <a16:creationId xmlns:a16="http://schemas.microsoft.com/office/drawing/2014/main" id="{B2986F37-6F2A-CC4E-8E6E-B35214EB2BDD}"/>
              </a:ext>
            </a:extLst>
          </p:cNvPr>
          <p:cNvGrpSpPr/>
          <p:nvPr/>
        </p:nvGrpSpPr>
        <p:grpSpPr>
          <a:xfrm>
            <a:off x="5374390" y="2495012"/>
            <a:ext cx="1675337" cy="399932"/>
            <a:chOff x="3211574" y="2335474"/>
            <a:chExt cx="1382052" cy="663758"/>
          </a:xfrm>
        </p:grpSpPr>
        <p:sp>
          <p:nvSpPr>
            <p:cNvPr id="64" name="Rectangle 63">
              <a:extLst>
                <a:ext uri="{FF2B5EF4-FFF2-40B4-BE49-F238E27FC236}">
                  <a16:creationId xmlns:a16="http://schemas.microsoft.com/office/drawing/2014/main" id="{1F500B14-25CA-CC45-A3FB-4EEDF54982EA}"/>
                </a:ext>
              </a:extLst>
            </p:cNvPr>
            <p:cNvSpPr/>
            <p:nvPr/>
          </p:nvSpPr>
          <p:spPr>
            <a:xfrm>
              <a:off x="3338853"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800" dirty="0" err="1">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Klee Medium" panose="02020600000000000000" pitchFamily="18" charset="-128"/>
                </a:rPr>
                <a:t>MetricsService</a:t>
              </a:r>
              <a:endParaRPr lang="en-US" sz="8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Klee Medium" panose="02020600000000000000" pitchFamily="18" charset="-128"/>
              </a:endParaRPr>
            </a:p>
          </p:txBody>
        </p:sp>
        <p:cxnSp>
          <p:nvCxnSpPr>
            <p:cNvPr id="65" name="Straight Connector 64">
              <a:extLst>
                <a:ext uri="{FF2B5EF4-FFF2-40B4-BE49-F238E27FC236}">
                  <a16:creationId xmlns:a16="http://schemas.microsoft.com/office/drawing/2014/main" id="{5E549C35-0731-A149-9A5C-56E778CB3172}"/>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217C0C63-3B71-624F-8A63-33D4D64A823E}"/>
                </a:ext>
              </a:extLst>
            </p:cNvPr>
            <p:cNvCxnSpPr/>
            <p:nvPr/>
          </p:nvCxnSpPr>
          <p:spPr>
            <a:xfrm>
              <a:off x="3211574"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cxnSp>
        <p:nvCxnSpPr>
          <p:cNvPr id="67" name="Straight Connector 66">
            <a:extLst>
              <a:ext uri="{FF2B5EF4-FFF2-40B4-BE49-F238E27FC236}">
                <a16:creationId xmlns:a16="http://schemas.microsoft.com/office/drawing/2014/main" id="{5E77B545-318D-9149-943D-C888D93F76AA}"/>
              </a:ext>
            </a:extLst>
          </p:cNvPr>
          <p:cNvCxnSpPr>
            <a:cxnSpLocks/>
            <a:stCxn id="64" idx="2"/>
            <a:endCxn id="60" idx="0"/>
          </p:cNvCxnSpPr>
          <p:nvPr/>
        </p:nvCxnSpPr>
        <p:spPr>
          <a:xfrm flipH="1">
            <a:off x="6281022" y="2894944"/>
            <a:ext cx="8181" cy="330099"/>
          </a:xfrm>
          <a:prstGeom prst="line">
            <a:avLst/>
          </a:prstGeom>
          <a:ln>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F79BC470-9F09-514D-8124-62BF770CAE49}"/>
              </a:ext>
            </a:extLst>
          </p:cNvPr>
          <p:cNvGrpSpPr/>
          <p:nvPr/>
        </p:nvGrpSpPr>
        <p:grpSpPr>
          <a:xfrm>
            <a:off x="7598264" y="2230753"/>
            <a:ext cx="2304689" cy="923709"/>
            <a:chOff x="7610175" y="4155414"/>
            <a:chExt cx="523467" cy="663758"/>
          </a:xfrm>
        </p:grpSpPr>
        <p:grpSp>
          <p:nvGrpSpPr>
            <p:cNvPr id="74" name="Group 73">
              <a:extLst>
                <a:ext uri="{FF2B5EF4-FFF2-40B4-BE49-F238E27FC236}">
                  <a16:creationId xmlns:a16="http://schemas.microsoft.com/office/drawing/2014/main" id="{D1E16ABA-CF2A-3A48-9925-AFD1CE196AA2}"/>
                </a:ext>
              </a:extLst>
            </p:cNvPr>
            <p:cNvGrpSpPr/>
            <p:nvPr/>
          </p:nvGrpSpPr>
          <p:grpSpPr>
            <a:xfrm>
              <a:off x="7610175" y="4155414"/>
              <a:ext cx="523467" cy="663758"/>
              <a:chOff x="3421805" y="2335474"/>
              <a:chExt cx="523467" cy="663758"/>
            </a:xfrm>
          </p:grpSpPr>
          <p:sp>
            <p:nvSpPr>
              <p:cNvPr id="76" name="Rectangle 75">
                <a:extLst>
                  <a:ext uri="{FF2B5EF4-FFF2-40B4-BE49-F238E27FC236}">
                    <a16:creationId xmlns:a16="http://schemas.microsoft.com/office/drawing/2014/main" id="{6E21ECA7-B5E2-8C4D-BDB3-84A84FA2FACD}"/>
                  </a:ext>
                </a:extLst>
              </p:cNvPr>
              <p:cNvSpPr/>
              <p:nvPr/>
            </p:nvSpPr>
            <p:spPr>
              <a:xfrm>
                <a:off x="3463888" y="2335474"/>
                <a:ext cx="446692"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b="1" dirty="0">
                  <a:solidFill>
                    <a:srgbClr val="002D72"/>
                  </a:solidFill>
                  <a:latin typeface="Arial" pitchFamily="34" charset="0"/>
                  <a:cs typeface="Arial" pitchFamily="34" charset="0"/>
                </a:endParaRPr>
              </a:p>
            </p:txBody>
          </p:sp>
          <p:cxnSp>
            <p:nvCxnSpPr>
              <p:cNvPr id="77" name="Straight Connector 76">
                <a:extLst>
                  <a:ext uri="{FF2B5EF4-FFF2-40B4-BE49-F238E27FC236}">
                    <a16:creationId xmlns:a16="http://schemas.microsoft.com/office/drawing/2014/main" id="{43490EDB-412E-BC42-BAAD-64C5ADBE03BE}"/>
                  </a:ext>
                </a:extLst>
              </p:cNvPr>
              <p:cNvCxnSpPr>
                <a:cxnSpLocks/>
              </p:cNvCxnSpPr>
              <p:nvPr/>
            </p:nvCxnSpPr>
            <p:spPr>
              <a:xfrm>
                <a:off x="3463888" y="2335474"/>
                <a:ext cx="481384"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A1B4BE8-F189-9941-830E-5C4F14242D72}"/>
                  </a:ext>
                </a:extLst>
              </p:cNvPr>
              <p:cNvCxnSpPr>
                <a:cxnSpLocks/>
              </p:cNvCxnSpPr>
              <p:nvPr/>
            </p:nvCxnSpPr>
            <p:spPr>
              <a:xfrm>
                <a:off x="3421805" y="2999232"/>
                <a:ext cx="490678"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75" name="Google Shape;61;p12">
              <a:extLst>
                <a:ext uri="{FF2B5EF4-FFF2-40B4-BE49-F238E27FC236}">
                  <a16:creationId xmlns:a16="http://schemas.microsoft.com/office/drawing/2014/main" id="{4731DF8C-F16B-3744-BEDB-E8434CE209C0}"/>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Display Tools</a:t>
              </a:r>
            </a:p>
            <a:p>
              <a:pPr>
                <a:spcBef>
                  <a:spcPts val="0"/>
                </a:spcBef>
              </a:pPr>
              <a:endPar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spcBef>
                  <a:spcPts val="0"/>
                </a:spcBef>
              </a:pPr>
              <a:endPar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spcBef>
                  <a:spcPts val="0"/>
                </a:spcBef>
              </a:pPr>
              <a:endPar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a:p>
              <a:pPr>
                <a:spcBef>
                  <a:spcPts val="0"/>
                </a:spcBef>
              </a:pPr>
              <a:endPar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cxnSp>
        <p:nvCxnSpPr>
          <p:cNvPr id="79" name="Straight Connector 78">
            <a:extLst>
              <a:ext uri="{FF2B5EF4-FFF2-40B4-BE49-F238E27FC236}">
                <a16:creationId xmlns:a16="http://schemas.microsoft.com/office/drawing/2014/main" id="{DBE9EA09-4984-4F4D-90C6-7078010803D0}"/>
              </a:ext>
            </a:extLst>
          </p:cNvPr>
          <p:cNvCxnSpPr>
            <a:cxnSpLocks/>
            <a:stCxn id="64" idx="3"/>
            <a:endCxn id="76" idx="1"/>
          </p:cNvCxnSpPr>
          <p:nvPr/>
        </p:nvCxnSpPr>
        <p:spPr>
          <a:xfrm flipV="1">
            <a:off x="7049727" y="2692608"/>
            <a:ext cx="733817" cy="2370"/>
          </a:xfrm>
          <a:prstGeom prst="line">
            <a:avLst/>
          </a:prstGeom>
          <a:ln>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AF187C44-9A39-434E-9C43-2CFC1486A26B}"/>
              </a:ext>
            </a:extLst>
          </p:cNvPr>
          <p:cNvGrpSpPr/>
          <p:nvPr/>
        </p:nvGrpSpPr>
        <p:grpSpPr>
          <a:xfrm>
            <a:off x="4258790" y="4199967"/>
            <a:ext cx="1775812" cy="407914"/>
            <a:chOff x="7536207" y="4155414"/>
            <a:chExt cx="600095" cy="663758"/>
          </a:xfrm>
        </p:grpSpPr>
        <p:grpSp>
          <p:nvGrpSpPr>
            <p:cNvPr id="81" name="Group 80">
              <a:extLst>
                <a:ext uri="{FF2B5EF4-FFF2-40B4-BE49-F238E27FC236}">
                  <a16:creationId xmlns:a16="http://schemas.microsoft.com/office/drawing/2014/main" id="{39EED59D-FEF1-B842-884B-08C6F0EF3D81}"/>
                </a:ext>
              </a:extLst>
            </p:cNvPr>
            <p:cNvGrpSpPr/>
            <p:nvPr/>
          </p:nvGrpSpPr>
          <p:grpSpPr>
            <a:xfrm>
              <a:off x="7536207" y="4155414"/>
              <a:ext cx="600095" cy="663758"/>
              <a:chOff x="3347837" y="2335474"/>
              <a:chExt cx="600095" cy="663758"/>
            </a:xfrm>
          </p:grpSpPr>
          <p:sp>
            <p:nvSpPr>
              <p:cNvPr id="83" name="Rectangle 82">
                <a:extLst>
                  <a:ext uri="{FF2B5EF4-FFF2-40B4-BE49-F238E27FC236}">
                    <a16:creationId xmlns:a16="http://schemas.microsoft.com/office/drawing/2014/main" id="{D52D4DC6-C312-1544-A2F4-95F9A1225265}"/>
                  </a:ext>
                </a:extLst>
              </p:cNvPr>
              <p:cNvSpPr/>
              <p:nvPr/>
            </p:nvSpPr>
            <p:spPr>
              <a:xfrm>
                <a:off x="3408572" y="2335474"/>
                <a:ext cx="539359"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b="1" dirty="0">
                  <a:solidFill>
                    <a:srgbClr val="002D72"/>
                  </a:solidFill>
                  <a:latin typeface="Arial" pitchFamily="34" charset="0"/>
                  <a:cs typeface="Arial" pitchFamily="34" charset="0"/>
                </a:endParaRPr>
              </a:p>
            </p:txBody>
          </p:sp>
          <p:cxnSp>
            <p:nvCxnSpPr>
              <p:cNvPr id="84" name="Straight Connector 83">
                <a:extLst>
                  <a:ext uri="{FF2B5EF4-FFF2-40B4-BE49-F238E27FC236}">
                    <a16:creationId xmlns:a16="http://schemas.microsoft.com/office/drawing/2014/main" id="{DFF78160-FF6E-D740-A45B-C3E8B453E3CC}"/>
                  </a:ext>
                </a:extLst>
              </p:cNvPr>
              <p:cNvCxnSpPr>
                <a:cxnSpLocks/>
              </p:cNvCxnSpPr>
              <p:nvPr/>
            </p:nvCxnSpPr>
            <p:spPr>
              <a:xfrm>
                <a:off x="3347837" y="2999232"/>
                <a:ext cx="600095"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82" name="Google Shape;61;p12">
              <a:extLst>
                <a:ext uri="{FF2B5EF4-FFF2-40B4-BE49-F238E27FC236}">
                  <a16:creationId xmlns:a16="http://schemas.microsoft.com/office/drawing/2014/main" id="{F51F80BA-B232-0C4F-900C-750F1EE9DD46}"/>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 Manager API</a:t>
              </a:r>
            </a:p>
          </p:txBody>
        </p:sp>
      </p:grpSp>
      <p:grpSp>
        <p:nvGrpSpPr>
          <p:cNvPr id="86" name="Group 85">
            <a:extLst>
              <a:ext uri="{FF2B5EF4-FFF2-40B4-BE49-F238E27FC236}">
                <a16:creationId xmlns:a16="http://schemas.microsoft.com/office/drawing/2014/main" id="{DC1004EF-9BD2-6845-B365-77D062F0F55D}"/>
              </a:ext>
            </a:extLst>
          </p:cNvPr>
          <p:cNvGrpSpPr/>
          <p:nvPr/>
        </p:nvGrpSpPr>
        <p:grpSpPr>
          <a:xfrm>
            <a:off x="7858979" y="2513232"/>
            <a:ext cx="1675337" cy="399932"/>
            <a:chOff x="3211574" y="2335474"/>
            <a:chExt cx="1382052" cy="663758"/>
          </a:xfrm>
        </p:grpSpPr>
        <p:sp>
          <p:nvSpPr>
            <p:cNvPr id="89" name="Rectangle 88">
              <a:extLst>
                <a:ext uri="{FF2B5EF4-FFF2-40B4-BE49-F238E27FC236}">
                  <a16:creationId xmlns:a16="http://schemas.microsoft.com/office/drawing/2014/main" id="{B1A90752-321B-2B42-A615-B745F957BC67}"/>
                </a:ext>
              </a:extLst>
            </p:cNvPr>
            <p:cNvSpPr/>
            <p:nvPr/>
          </p:nvSpPr>
          <p:spPr>
            <a:xfrm>
              <a:off x="3338853" y="2335474"/>
              <a:ext cx="1254773" cy="663758"/>
            </a:xfrm>
            <a:prstGeom prst="rect">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800" dirty="0">
                  <a:solidFill>
                    <a:srgbClr val="0067B7"/>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Klee Medium" panose="02020600000000000000" pitchFamily="18" charset="-128"/>
                </a:rPr>
                <a:t>Dashboard</a:t>
              </a:r>
            </a:p>
          </p:txBody>
        </p:sp>
        <p:cxnSp>
          <p:nvCxnSpPr>
            <p:cNvPr id="90" name="Straight Connector 89">
              <a:extLst>
                <a:ext uri="{FF2B5EF4-FFF2-40B4-BE49-F238E27FC236}">
                  <a16:creationId xmlns:a16="http://schemas.microsoft.com/office/drawing/2014/main" id="{086060BD-C483-DB40-BD46-0ABA66FE9E0C}"/>
                </a:ext>
              </a:extLst>
            </p:cNvPr>
            <p:cNvCxnSpPr/>
            <p:nvPr/>
          </p:nvCxnSpPr>
          <p:spPr>
            <a:xfrm>
              <a:off x="3696207" y="2335474"/>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901A85A5-768C-9E41-AACB-04B3087A92B5}"/>
                </a:ext>
              </a:extLst>
            </p:cNvPr>
            <p:cNvCxnSpPr/>
            <p:nvPr/>
          </p:nvCxnSpPr>
          <p:spPr>
            <a:xfrm>
              <a:off x="3211574" y="2999232"/>
              <a:ext cx="875794" cy="0"/>
            </a:xfrm>
            <a:prstGeom prst="line">
              <a:avLst/>
            </a:prstGeom>
            <a:solidFill>
              <a:srgbClr val="87CBD8"/>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92" name="Group 91">
            <a:extLst>
              <a:ext uri="{FF2B5EF4-FFF2-40B4-BE49-F238E27FC236}">
                <a16:creationId xmlns:a16="http://schemas.microsoft.com/office/drawing/2014/main" id="{8E26061D-161F-634D-BDE7-136DBF36E9B3}"/>
              </a:ext>
            </a:extLst>
          </p:cNvPr>
          <p:cNvGrpSpPr/>
          <p:nvPr/>
        </p:nvGrpSpPr>
        <p:grpSpPr>
          <a:xfrm>
            <a:off x="5313239" y="1662473"/>
            <a:ext cx="1775812" cy="407914"/>
            <a:chOff x="7536207" y="4155414"/>
            <a:chExt cx="600095" cy="663758"/>
          </a:xfrm>
        </p:grpSpPr>
        <p:grpSp>
          <p:nvGrpSpPr>
            <p:cNvPr id="93" name="Group 92">
              <a:extLst>
                <a:ext uri="{FF2B5EF4-FFF2-40B4-BE49-F238E27FC236}">
                  <a16:creationId xmlns:a16="http://schemas.microsoft.com/office/drawing/2014/main" id="{62DA63EE-B160-3142-908F-BCAEFE4B1B5C}"/>
                </a:ext>
              </a:extLst>
            </p:cNvPr>
            <p:cNvGrpSpPr/>
            <p:nvPr/>
          </p:nvGrpSpPr>
          <p:grpSpPr>
            <a:xfrm>
              <a:off x="7536207" y="4155414"/>
              <a:ext cx="600095" cy="663758"/>
              <a:chOff x="3347837" y="2335474"/>
              <a:chExt cx="600095" cy="663758"/>
            </a:xfrm>
          </p:grpSpPr>
          <p:sp>
            <p:nvSpPr>
              <p:cNvPr id="95" name="Rectangle 94">
                <a:extLst>
                  <a:ext uri="{FF2B5EF4-FFF2-40B4-BE49-F238E27FC236}">
                    <a16:creationId xmlns:a16="http://schemas.microsoft.com/office/drawing/2014/main" id="{3CED5C5D-36DA-8244-B275-23D66A3AA787}"/>
                  </a:ext>
                </a:extLst>
              </p:cNvPr>
              <p:cNvSpPr/>
              <p:nvPr/>
            </p:nvSpPr>
            <p:spPr>
              <a:xfrm>
                <a:off x="3408572" y="2335474"/>
                <a:ext cx="539359" cy="663758"/>
              </a:xfrm>
              <a:prstGeom prst="rect">
                <a:avLst/>
              </a:prstGeom>
              <a:solidFill>
                <a:srgbClr val="C5277F"/>
              </a:solidFill>
              <a:ln w="9525">
                <a:solidFill>
                  <a:schemeClr val="tx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b="1" dirty="0">
                  <a:solidFill>
                    <a:srgbClr val="002D72"/>
                  </a:solidFill>
                  <a:latin typeface="Arial" pitchFamily="34" charset="0"/>
                  <a:cs typeface="Arial" pitchFamily="34" charset="0"/>
                </a:endParaRPr>
              </a:p>
            </p:txBody>
          </p:sp>
          <p:cxnSp>
            <p:nvCxnSpPr>
              <p:cNvPr id="96" name="Straight Connector 95">
                <a:extLst>
                  <a:ext uri="{FF2B5EF4-FFF2-40B4-BE49-F238E27FC236}">
                    <a16:creationId xmlns:a16="http://schemas.microsoft.com/office/drawing/2014/main" id="{A8B8964C-6B61-6D42-BB48-227D8A6A7E61}"/>
                  </a:ext>
                </a:extLst>
              </p:cNvPr>
              <p:cNvCxnSpPr>
                <a:cxnSpLocks/>
              </p:cNvCxnSpPr>
              <p:nvPr/>
            </p:nvCxnSpPr>
            <p:spPr>
              <a:xfrm>
                <a:off x="3347837" y="2999232"/>
                <a:ext cx="60009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4" name="Google Shape;61;p12">
              <a:extLst>
                <a:ext uri="{FF2B5EF4-FFF2-40B4-BE49-F238E27FC236}">
                  <a16:creationId xmlns:a16="http://schemas.microsoft.com/office/drawing/2014/main" id="{D7EAE172-EFAC-9B49-B617-21D8DF20F37C}"/>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Client</a:t>
              </a:r>
            </a:p>
          </p:txBody>
        </p:sp>
      </p:grpSp>
      <p:cxnSp>
        <p:nvCxnSpPr>
          <p:cNvPr id="97" name="Straight Connector 96">
            <a:extLst>
              <a:ext uri="{FF2B5EF4-FFF2-40B4-BE49-F238E27FC236}">
                <a16:creationId xmlns:a16="http://schemas.microsoft.com/office/drawing/2014/main" id="{1E2458E8-1367-FE4D-9784-C893A6E82EA3}"/>
              </a:ext>
            </a:extLst>
          </p:cNvPr>
          <p:cNvCxnSpPr>
            <a:cxnSpLocks/>
            <a:stCxn id="95" idx="2"/>
            <a:endCxn id="64" idx="0"/>
          </p:cNvCxnSpPr>
          <p:nvPr/>
        </p:nvCxnSpPr>
        <p:spPr>
          <a:xfrm flipH="1">
            <a:off x="6289203" y="2070387"/>
            <a:ext cx="1805" cy="424625"/>
          </a:xfrm>
          <a:prstGeom prst="line">
            <a:avLst/>
          </a:prstGeom>
          <a:ln>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36008328-25EF-6745-AC0C-1CD9FCD33326}"/>
              </a:ext>
            </a:extLst>
          </p:cNvPr>
          <p:cNvGrpSpPr/>
          <p:nvPr/>
        </p:nvGrpSpPr>
        <p:grpSpPr>
          <a:xfrm>
            <a:off x="9692879" y="186305"/>
            <a:ext cx="2327314" cy="638175"/>
            <a:chOff x="9692879" y="195449"/>
            <a:chExt cx="2327314" cy="638175"/>
          </a:xfrm>
        </p:grpSpPr>
        <p:sp>
          <p:nvSpPr>
            <p:cNvPr id="100" name="Text Box 114">
              <a:extLst>
                <a:ext uri="{FF2B5EF4-FFF2-40B4-BE49-F238E27FC236}">
                  <a16:creationId xmlns:a16="http://schemas.microsoft.com/office/drawing/2014/main" id="{C702311E-6200-8B4B-BEBD-01AD7DC7C572}"/>
                </a:ext>
              </a:extLst>
            </p:cNvPr>
            <p:cNvSpPr txBox="1">
              <a:spLocks noChangeArrowheads="1"/>
            </p:cNvSpPr>
            <p:nvPr/>
          </p:nvSpPr>
          <p:spPr bwMode="auto">
            <a:xfrm>
              <a:off x="9805593" y="292287"/>
              <a:ext cx="508000" cy="84137"/>
            </a:xfrm>
            <a:prstGeom prst="rect">
              <a:avLst/>
            </a:prstGeom>
            <a:solidFill>
              <a:srgbClr val="87CBD8"/>
            </a:solidFill>
            <a:ln w="12700">
              <a:solidFill>
                <a:srgbClr val="0067B7">
                  <a:alpha val="40000"/>
                </a:srgbClr>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01" name="Text Box 115">
              <a:extLst>
                <a:ext uri="{FF2B5EF4-FFF2-40B4-BE49-F238E27FC236}">
                  <a16:creationId xmlns:a16="http://schemas.microsoft.com/office/drawing/2014/main" id="{4D109205-324F-3744-BE63-20E84D8E9EDA}"/>
                </a:ext>
              </a:extLst>
            </p:cNvPr>
            <p:cNvSpPr txBox="1">
              <a:spLocks noChangeArrowheads="1"/>
            </p:cNvSpPr>
            <p:nvPr/>
          </p:nvSpPr>
          <p:spPr bwMode="auto">
            <a:xfrm>
              <a:off x="9810355" y="636774"/>
              <a:ext cx="501650" cy="88900"/>
            </a:xfrm>
            <a:prstGeom prst="rect">
              <a:avLst/>
            </a:prstGeom>
            <a:solidFill>
              <a:srgbClr val="C5277F"/>
            </a:solidFill>
            <a:ln w="12700">
              <a:solidFill>
                <a:srgbClr val="7C1A4D">
                  <a:alpha val="50000"/>
                </a:srgb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02" name="Text Box 117">
              <a:extLst>
                <a:ext uri="{FF2B5EF4-FFF2-40B4-BE49-F238E27FC236}">
                  <a16:creationId xmlns:a16="http://schemas.microsoft.com/office/drawing/2014/main" id="{660DC2A4-B73C-0B49-BFA4-C0F8C11735B1}"/>
                </a:ext>
              </a:extLst>
            </p:cNvPr>
            <p:cNvSpPr txBox="1">
              <a:spLocks noChangeArrowheads="1"/>
            </p:cNvSpPr>
            <p:nvPr/>
          </p:nvSpPr>
          <p:spPr bwMode="auto">
            <a:xfrm>
              <a:off x="10326293" y="224024"/>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a:solidFill>
                    <a:schemeClr val="tx1"/>
                  </a:solidFill>
                  <a:cs typeface="Arial" panose="020B0604020202020204" pitchFamily="34" charset="0"/>
                </a:rPr>
                <a:t>New </a:t>
              </a:r>
              <a:r>
                <a:rPr lang="es-ES" altLang="pt-BR" sz="900" b="0" dirty="0" err="1">
                  <a:solidFill>
                    <a:schemeClr val="tx1"/>
                  </a:solidFill>
                  <a:cs typeface="Arial" panose="020B0604020202020204" pitchFamily="34" charset="0"/>
                </a:rPr>
                <a:t>component</a:t>
              </a:r>
              <a:endParaRPr lang="es-ES" altLang="pt-BR" sz="900" b="0" dirty="0">
                <a:solidFill>
                  <a:schemeClr val="tx1"/>
                </a:solidFill>
                <a:cs typeface="Arial" panose="020B0604020202020204" pitchFamily="34" charset="0"/>
              </a:endParaRPr>
            </a:p>
          </p:txBody>
        </p:sp>
        <p:sp>
          <p:nvSpPr>
            <p:cNvPr id="103" name="Text Box 118">
              <a:extLst>
                <a:ext uri="{FF2B5EF4-FFF2-40B4-BE49-F238E27FC236}">
                  <a16:creationId xmlns:a16="http://schemas.microsoft.com/office/drawing/2014/main" id="{C893F2B8-4D4C-BC4C-88C9-078188BDD170}"/>
                </a:ext>
              </a:extLst>
            </p:cNvPr>
            <p:cNvSpPr txBox="1">
              <a:spLocks noChangeArrowheads="1"/>
            </p:cNvSpPr>
            <p:nvPr/>
          </p:nvSpPr>
          <p:spPr bwMode="auto">
            <a:xfrm>
              <a:off x="10322292" y="595118"/>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not</a:t>
              </a:r>
              <a:r>
                <a:rPr lang="es-ES" altLang="pt-BR" sz="900" b="0" dirty="0">
                  <a:solidFill>
                    <a:schemeClr val="tx1"/>
                  </a:solidFill>
                  <a:cs typeface="Arial" panose="020B0604020202020204" pitchFamily="34" charset="0"/>
                </a:rPr>
                <a:t> </a:t>
              </a:r>
              <a:r>
                <a:rPr lang="es-ES" altLang="pt-BR" sz="900" b="0" dirty="0" err="1">
                  <a:solidFill>
                    <a:schemeClr val="tx1"/>
                  </a:solidFill>
                  <a:cs typeface="Arial" panose="020B0604020202020204" pitchFamily="34" charset="0"/>
                </a:rPr>
                <a:t>contemplated</a:t>
              </a:r>
              <a:endParaRPr lang="es-ES" altLang="pt-BR" sz="900" b="0" dirty="0">
                <a:solidFill>
                  <a:schemeClr val="tx1"/>
                </a:solidFill>
                <a:cs typeface="Arial" panose="020B0604020202020204" pitchFamily="34" charset="0"/>
              </a:endParaRPr>
            </a:p>
          </p:txBody>
        </p:sp>
        <p:sp>
          <p:nvSpPr>
            <p:cNvPr id="104" name="Rectangle 119">
              <a:extLst>
                <a:ext uri="{FF2B5EF4-FFF2-40B4-BE49-F238E27FC236}">
                  <a16:creationId xmlns:a16="http://schemas.microsoft.com/office/drawing/2014/main" id="{3762ACD1-356D-3041-8CCD-E28AD34A93F6}"/>
                </a:ext>
              </a:extLst>
            </p:cNvPr>
            <p:cNvSpPr>
              <a:spLocks noChangeArrowheads="1"/>
            </p:cNvSpPr>
            <p:nvPr/>
          </p:nvSpPr>
          <p:spPr bwMode="auto">
            <a:xfrm>
              <a:off x="9692879" y="195449"/>
              <a:ext cx="2327313"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105" name="Text Box 115">
              <a:extLst>
                <a:ext uri="{FF2B5EF4-FFF2-40B4-BE49-F238E27FC236}">
                  <a16:creationId xmlns:a16="http://schemas.microsoft.com/office/drawing/2014/main" id="{59E73DE0-13D2-3B40-AB4A-1F880F865655}"/>
                </a:ext>
              </a:extLst>
            </p:cNvPr>
            <p:cNvSpPr txBox="1">
              <a:spLocks noChangeArrowheads="1"/>
            </p:cNvSpPr>
            <p:nvPr/>
          </p:nvSpPr>
          <p:spPr bwMode="auto">
            <a:xfrm>
              <a:off x="9804005" y="470087"/>
              <a:ext cx="501650" cy="88900"/>
            </a:xfrm>
            <a:prstGeom prst="rect">
              <a:avLst/>
            </a:prstGeom>
            <a:solidFill>
              <a:srgbClr val="0067B7"/>
            </a:solidFill>
            <a:ln w="12700">
              <a:solidFill>
                <a:schemeClr val="tx1">
                  <a:alpha val="69000"/>
                </a:schemeClr>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106" name="Text Box 117">
              <a:extLst>
                <a:ext uri="{FF2B5EF4-FFF2-40B4-BE49-F238E27FC236}">
                  <a16:creationId xmlns:a16="http://schemas.microsoft.com/office/drawing/2014/main" id="{D810A90B-BCDC-4C47-AFB1-AAF537D9DA0A}"/>
                </a:ext>
              </a:extLst>
            </p:cNvPr>
            <p:cNvSpPr txBox="1">
              <a:spLocks noChangeArrowheads="1"/>
            </p:cNvSpPr>
            <p:nvPr/>
          </p:nvSpPr>
          <p:spPr bwMode="auto">
            <a:xfrm>
              <a:off x="10324705" y="398649"/>
              <a:ext cx="1537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s-ES" altLang="pt-BR" sz="900" b="0" dirty="0" err="1">
                  <a:solidFill>
                    <a:schemeClr val="tx1"/>
                  </a:solidFill>
                  <a:cs typeface="Arial" panose="020B0604020202020204" pitchFamily="34" charset="0"/>
                </a:rPr>
                <a:t>Component</a:t>
              </a:r>
              <a:r>
                <a:rPr lang="es-ES" altLang="pt-BR" sz="900" b="0" dirty="0">
                  <a:solidFill>
                    <a:schemeClr val="tx1"/>
                  </a:solidFill>
                  <a:cs typeface="Arial" panose="020B0604020202020204" pitchFamily="34" charset="0"/>
                </a:rPr>
                <a:t> to be </a:t>
              </a:r>
              <a:r>
                <a:rPr lang="es-ES" altLang="pt-BR" sz="900" b="0" dirty="0" err="1">
                  <a:solidFill>
                    <a:schemeClr val="tx1"/>
                  </a:solidFill>
                  <a:cs typeface="Arial" panose="020B0604020202020204" pitchFamily="34" charset="0"/>
                </a:rPr>
                <a:t>modified</a:t>
              </a:r>
              <a:endParaRPr lang="es-ES" altLang="pt-BR" sz="900" b="0" dirty="0">
                <a:solidFill>
                  <a:schemeClr val="tx1"/>
                </a:solidFill>
                <a:cs typeface="Arial" panose="020B0604020202020204" pitchFamily="34" charset="0"/>
              </a:endParaRPr>
            </a:p>
          </p:txBody>
        </p:sp>
      </p:grpSp>
      <p:grpSp>
        <p:nvGrpSpPr>
          <p:cNvPr id="107" name="Group 106">
            <a:extLst>
              <a:ext uri="{FF2B5EF4-FFF2-40B4-BE49-F238E27FC236}">
                <a16:creationId xmlns:a16="http://schemas.microsoft.com/office/drawing/2014/main" id="{87EF3142-8032-E84D-9C2E-65F8115D04B5}"/>
              </a:ext>
            </a:extLst>
          </p:cNvPr>
          <p:cNvGrpSpPr/>
          <p:nvPr/>
        </p:nvGrpSpPr>
        <p:grpSpPr>
          <a:xfrm>
            <a:off x="6457704" y="4199967"/>
            <a:ext cx="1775812" cy="407914"/>
            <a:chOff x="7536207" y="4155414"/>
            <a:chExt cx="600095" cy="663758"/>
          </a:xfrm>
        </p:grpSpPr>
        <p:grpSp>
          <p:nvGrpSpPr>
            <p:cNvPr id="108" name="Group 107">
              <a:extLst>
                <a:ext uri="{FF2B5EF4-FFF2-40B4-BE49-F238E27FC236}">
                  <a16:creationId xmlns:a16="http://schemas.microsoft.com/office/drawing/2014/main" id="{3D121368-A435-444C-A7CB-4D818B12DF42}"/>
                </a:ext>
              </a:extLst>
            </p:cNvPr>
            <p:cNvGrpSpPr/>
            <p:nvPr/>
          </p:nvGrpSpPr>
          <p:grpSpPr>
            <a:xfrm>
              <a:off x="7536207" y="4155414"/>
              <a:ext cx="600095" cy="663758"/>
              <a:chOff x="3347837" y="2335474"/>
              <a:chExt cx="600095" cy="663758"/>
            </a:xfrm>
          </p:grpSpPr>
          <p:sp>
            <p:nvSpPr>
              <p:cNvPr id="110" name="Rectangle 109">
                <a:extLst>
                  <a:ext uri="{FF2B5EF4-FFF2-40B4-BE49-F238E27FC236}">
                    <a16:creationId xmlns:a16="http://schemas.microsoft.com/office/drawing/2014/main" id="{07CEA133-B8D7-024B-A9C8-F744F7EC9281}"/>
                  </a:ext>
                </a:extLst>
              </p:cNvPr>
              <p:cNvSpPr/>
              <p:nvPr/>
            </p:nvSpPr>
            <p:spPr>
              <a:xfrm>
                <a:off x="3408572" y="2335474"/>
                <a:ext cx="539359" cy="663758"/>
              </a:xfrm>
              <a:prstGeom prst="rect">
                <a:avLst/>
              </a:prstGeom>
              <a:solidFill>
                <a:schemeClr val="bg1"/>
              </a:solidFill>
              <a:ln w="9525">
                <a:solidFill>
                  <a:srgbClr val="0067B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100" b="1" dirty="0">
                  <a:solidFill>
                    <a:srgbClr val="002D72"/>
                  </a:solidFill>
                  <a:latin typeface="Arial" pitchFamily="34" charset="0"/>
                  <a:cs typeface="Arial" pitchFamily="34" charset="0"/>
                </a:endParaRPr>
              </a:p>
            </p:txBody>
          </p:sp>
          <p:cxnSp>
            <p:nvCxnSpPr>
              <p:cNvPr id="111" name="Straight Connector 110">
                <a:extLst>
                  <a:ext uri="{FF2B5EF4-FFF2-40B4-BE49-F238E27FC236}">
                    <a16:creationId xmlns:a16="http://schemas.microsoft.com/office/drawing/2014/main" id="{27E76590-B707-4549-82B2-06992C451B6B}"/>
                  </a:ext>
                </a:extLst>
              </p:cNvPr>
              <p:cNvCxnSpPr>
                <a:cxnSpLocks/>
              </p:cNvCxnSpPr>
              <p:nvPr/>
            </p:nvCxnSpPr>
            <p:spPr>
              <a:xfrm>
                <a:off x="3347837" y="2999232"/>
                <a:ext cx="600095" cy="0"/>
              </a:xfrm>
              <a:prstGeom prst="line">
                <a:avLst/>
              </a:prstGeom>
              <a:ln>
                <a:solidFill>
                  <a:srgbClr val="0067B7"/>
                </a:solidFill>
              </a:ln>
            </p:spPr>
            <p:style>
              <a:lnRef idx="1">
                <a:schemeClr val="accent1"/>
              </a:lnRef>
              <a:fillRef idx="0">
                <a:schemeClr val="accent1"/>
              </a:fillRef>
              <a:effectRef idx="0">
                <a:schemeClr val="accent1"/>
              </a:effectRef>
              <a:fontRef idx="minor">
                <a:schemeClr val="tx1"/>
              </a:fontRef>
            </p:style>
          </p:cxnSp>
        </p:grpSp>
        <p:sp>
          <p:nvSpPr>
            <p:cNvPr id="109" name="Google Shape;61;p12">
              <a:extLst>
                <a:ext uri="{FF2B5EF4-FFF2-40B4-BE49-F238E27FC236}">
                  <a16:creationId xmlns:a16="http://schemas.microsoft.com/office/drawing/2014/main" id="{33219027-836E-7843-A68D-38A80B732177}"/>
                </a:ext>
              </a:extLst>
            </p:cNvPr>
            <p:cNvSpPr txBox="1">
              <a:spLocks/>
            </p:cNvSpPr>
            <p:nvPr/>
          </p:nvSpPr>
          <p:spPr>
            <a:xfrm>
              <a:off x="7635579" y="4265555"/>
              <a:ext cx="465274" cy="425603"/>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 Navigator API</a:t>
              </a:r>
            </a:p>
          </p:txBody>
        </p:sp>
      </p:grpSp>
      <p:cxnSp>
        <p:nvCxnSpPr>
          <p:cNvPr id="5" name="Elbow Connector 4">
            <a:extLst>
              <a:ext uri="{FF2B5EF4-FFF2-40B4-BE49-F238E27FC236}">
                <a16:creationId xmlns:a16="http://schemas.microsoft.com/office/drawing/2014/main" id="{2D03096F-B156-E245-ADA1-CEB36A56AF47}"/>
              </a:ext>
            </a:extLst>
          </p:cNvPr>
          <p:cNvCxnSpPr>
            <a:cxnSpLocks/>
            <a:stCxn id="60" idx="2"/>
            <a:endCxn id="110" idx="0"/>
          </p:cNvCxnSpPr>
          <p:nvPr/>
        </p:nvCxnSpPr>
        <p:spPr>
          <a:xfrm rot="16200000" flipH="1">
            <a:off x="6574742" y="3339235"/>
            <a:ext cx="567011" cy="1154451"/>
          </a:xfrm>
          <a:prstGeom prst="bentConnector3">
            <a:avLst>
              <a:gd name="adj1" fmla="val 50000"/>
            </a:avLst>
          </a:prstGeom>
          <a:ln>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972F4B90-36E8-7245-99AA-F013227720D1}"/>
              </a:ext>
            </a:extLst>
          </p:cNvPr>
          <p:cNvCxnSpPr>
            <a:cxnSpLocks/>
            <a:stCxn id="83" idx="0"/>
            <a:endCxn id="60" idx="2"/>
          </p:cNvCxnSpPr>
          <p:nvPr/>
        </p:nvCxnSpPr>
        <p:spPr>
          <a:xfrm rot="5400000" flipH="1" flipV="1">
            <a:off x="5475285" y="3394231"/>
            <a:ext cx="567011" cy="1044463"/>
          </a:xfrm>
          <a:prstGeom prst="bentConnector3">
            <a:avLst>
              <a:gd name="adj1" fmla="val 50000"/>
            </a:avLst>
          </a:prstGeom>
          <a:ln>
            <a:solidFill>
              <a:srgbClr val="7030A0"/>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24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690124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Customized metrics on a board</a:t>
            </a:r>
          </a:p>
        </p:txBody>
      </p:sp>
      <p:pic>
        <p:nvPicPr>
          <p:cNvPr id="6" name="Picture 5">
            <a:extLst>
              <a:ext uri="{FF2B5EF4-FFF2-40B4-BE49-F238E27FC236}">
                <a16:creationId xmlns:a16="http://schemas.microsoft.com/office/drawing/2014/main" id="{3B100957-D674-E74C-BAC5-5FE8FA211923}"/>
              </a:ext>
            </a:extLst>
          </p:cNvPr>
          <p:cNvPicPr>
            <a:picLocks noChangeAspect="1"/>
          </p:cNvPicPr>
          <p:nvPr/>
        </p:nvPicPr>
        <p:blipFill>
          <a:blip r:embed="rId2"/>
          <a:stretch>
            <a:fillRect/>
          </a:stretch>
        </p:blipFill>
        <p:spPr>
          <a:xfrm>
            <a:off x="2029968" y="2048256"/>
            <a:ext cx="3099816" cy="2523744"/>
          </a:xfrm>
          <a:prstGeom prst="rect">
            <a:avLst/>
          </a:prstGeom>
        </p:spPr>
      </p:pic>
      <p:pic>
        <p:nvPicPr>
          <p:cNvPr id="8" name="Picture 7">
            <a:extLst>
              <a:ext uri="{FF2B5EF4-FFF2-40B4-BE49-F238E27FC236}">
                <a16:creationId xmlns:a16="http://schemas.microsoft.com/office/drawing/2014/main" id="{10EBD43E-3F54-0F4D-98BB-212DBA591A4A}"/>
              </a:ext>
            </a:extLst>
          </p:cNvPr>
          <p:cNvPicPr>
            <a:picLocks noChangeAspect="1"/>
          </p:cNvPicPr>
          <p:nvPr/>
        </p:nvPicPr>
        <p:blipFill>
          <a:blip r:embed="rId3"/>
          <a:stretch>
            <a:fillRect/>
          </a:stretch>
        </p:blipFill>
        <p:spPr>
          <a:xfrm>
            <a:off x="6342888" y="2044688"/>
            <a:ext cx="3099816" cy="2451545"/>
          </a:xfrm>
          <a:prstGeom prst="rect">
            <a:avLst/>
          </a:prstGeom>
        </p:spPr>
      </p:pic>
      <p:sp>
        <p:nvSpPr>
          <p:cNvPr id="66" name="Google Shape;61;p12">
            <a:extLst>
              <a:ext uri="{FF2B5EF4-FFF2-40B4-BE49-F238E27FC236}">
                <a16:creationId xmlns:a16="http://schemas.microsoft.com/office/drawing/2014/main" id="{C3CE7465-A9CE-CF48-81C6-7B22DCE096CA}"/>
              </a:ext>
            </a:extLst>
          </p:cNvPr>
          <p:cNvSpPr txBox="1">
            <a:spLocks/>
          </p:cNvSpPr>
          <p:nvPr/>
        </p:nvSpPr>
        <p:spPr>
          <a:xfrm>
            <a:off x="4857149" y="5012985"/>
            <a:ext cx="2092291" cy="483511"/>
          </a:xfrm>
          <a:prstGeom prst="rect">
            <a:avLst/>
          </a:prstGeom>
        </p:spPr>
        <p:txBody>
          <a:bodyPr spcFirstLastPara="1" vert="horz" wrap="square" lIns="91425" tIns="91425" rIns="91425" bIns="91425" rtlCol="0" anchor="ctr"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b="1" dirty="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1. Image. Example dashboard</a:t>
            </a:r>
          </a:p>
        </p:txBody>
      </p:sp>
    </p:spTree>
    <p:extLst>
      <p:ext uri="{BB962C8B-B14F-4D97-AF65-F5344CB8AC3E}">
        <p14:creationId xmlns:p14="http://schemas.microsoft.com/office/powerpoint/2010/main" val="35116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First proposal</a:t>
            </a:r>
          </a:p>
        </p:txBody>
      </p:sp>
      <p:sp>
        <p:nvSpPr>
          <p:cNvPr id="52" name="Rectangle 51">
            <a:extLst>
              <a:ext uri="{FF2B5EF4-FFF2-40B4-BE49-F238E27FC236}">
                <a16:creationId xmlns:a16="http://schemas.microsoft.com/office/drawing/2014/main" id="{AD218BD6-2BA8-3A46-9388-ADD66076E761}"/>
              </a:ext>
            </a:extLst>
          </p:cNvPr>
          <p:cNvSpPr/>
          <p:nvPr/>
        </p:nvSpPr>
        <p:spPr>
          <a:xfrm>
            <a:off x="505394" y="1167880"/>
            <a:ext cx="11155776" cy="4832092"/>
          </a:xfrm>
          <a:prstGeom prst="rect">
            <a:avLst/>
          </a:prstGeom>
        </p:spPr>
        <p:txBody>
          <a:bodyPr wrap="square">
            <a:spAutoFit/>
          </a:bodyPr>
          <a:lstStyle/>
          <a:p>
            <a:r>
              <a:rPr lang="en-US" sz="1400" dirty="0">
                <a:solidFill>
                  <a:srgbClr val="0067B7"/>
                </a:solidFill>
              </a:rPr>
              <a:t>The API also provides access to management functions:</a:t>
            </a:r>
          </a:p>
          <a:p>
            <a:endParaRPr lang="en-US" sz="1400" dirty="0">
              <a:solidFill>
                <a:srgbClr val="0067B7"/>
              </a:solidFill>
            </a:endParaRPr>
          </a:p>
          <a:p>
            <a:pPr marL="285750" indent="-285750">
              <a:buFont typeface="Arial" panose="020B0604020202020204" pitchFamily="34" charset="0"/>
              <a:buChar char="•"/>
            </a:pPr>
            <a:r>
              <a:rPr lang="en-US" sz="1400" dirty="0">
                <a:solidFill>
                  <a:srgbClr val="0067B7"/>
                </a:solidFill>
              </a:rPr>
              <a:t>Obtaining logs and monitoring the system</a:t>
            </a:r>
          </a:p>
          <a:p>
            <a:pPr marL="285750" indent="-285750">
              <a:buFont typeface="Arial" panose="020B0604020202020204" pitchFamily="34" charset="0"/>
              <a:buChar char="•"/>
            </a:pPr>
            <a:r>
              <a:rPr lang="en-US" sz="1400" dirty="0">
                <a:solidFill>
                  <a:srgbClr val="0067B7"/>
                </a:solidFill>
              </a:rPr>
              <a:t>Starting and stopping services</a:t>
            </a:r>
          </a:p>
          <a:p>
            <a:pPr marL="285750" indent="-285750">
              <a:buFont typeface="Arial" panose="020B0604020202020204" pitchFamily="34" charset="0"/>
              <a:buChar char="•"/>
            </a:pPr>
            <a:r>
              <a:rPr lang="en-US" sz="1400" dirty="0">
                <a:solidFill>
                  <a:srgbClr val="0067B7"/>
                </a:solidFill>
              </a:rPr>
              <a:t>Polling cluster events</a:t>
            </a:r>
          </a:p>
          <a:p>
            <a:pPr marL="285750" indent="-285750">
              <a:buFont typeface="Arial" panose="020B0604020202020204" pitchFamily="34" charset="0"/>
              <a:buChar char="•"/>
            </a:pPr>
            <a:r>
              <a:rPr lang="en-US" sz="1400" dirty="0">
                <a:solidFill>
                  <a:srgbClr val="0067B7"/>
                </a:solidFill>
              </a:rPr>
              <a:t>Creating a disaster recovery replication schedule</a:t>
            </a:r>
          </a:p>
          <a:p>
            <a:endParaRPr lang="en-US" sz="1400" dirty="0">
              <a:solidFill>
                <a:srgbClr val="0067B7"/>
              </a:solidFill>
            </a:endParaRPr>
          </a:p>
          <a:p>
            <a:r>
              <a:rPr lang="en-US" sz="1400" dirty="0">
                <a:solidFill>
                  <a:srgbClr val="0067B7"/>
                </a:solidFill>
              </a:rPr>
              <a:t>The API also provides access to management functions:</a:t>
            </a:r>
          </a:p>
          <a:p>
            <a:endParaRPr lang="en-US" sz="1400" dirty="0">
              <a:solidFill>
                <a:srgbClr val="0067B7"/>
              </a:solidFill>
            </a:endParaRPr>
          </a:p>
          <a:p>
            <a:pPr marL="285750" indent="-285750">
              <a:buFont typeface="Arial" panose="020B0604020202020204" pitchFamily="34" charset="0"/>
              <a:buChar char="•"/>
            </a:pPr>
            <a:r>
              <a:rPr lang="en-US" sz="1400" dirty="0">
                <a:solidFill>
                  <a:srgbClr val="0067B7"/>
                </a:solidFill>
              </a:rPr>
              <a:t>OEM and hardware partners that deliver Hadoop-in-a-box appliances using the API to set up CDH and Cloudera Manager on bare metal in the factory.</a:t>
            </a:r>
          </a:p>
          <a:p>
            <a:pPr marL="285750" indent="-285750">
              <a:buFont typeface="Arial" panose="020B0604020202020204" pitchFamily="34" charset="0"/>
              <a:buChar char="•"/>
            </a:pPr>
            <a:r>
              <a:rPr lang="en-US" sz="1400" dirty="0">
                <a:solidFill>
                  <a:srgbClr val="0067B7"/>
                </a:solidFill>
              </a:rPr>
              <a:t>Automated deployment of new clusters, using a combination of Puppet and the Cloudera Manager API. Puppet does the OS-level provisioning and installs the software. The Cloudera Manager API sets up the Hadoop services and configures the cluster.</a:t>
            </a:r>
          </a:p>
          <a:p>
            <a:pPr marL="285750" indent="-285750">
              <a:buFont typeface="Arial" panose="020B0604020202020204" pitchFamily="34" charset="0"/>
              <a:buChar char="•"/>
            </a:pPr>
            <a:r>
              <a:rPr lang="en-US" sz="1400" dirty="0">
                <a:solidFill>
                  <a:srgbClr val="0067B7"/>
                </a:solidFill>
              </a:rPr>
              <a:t>Integrating the API with reporting and alerting infrastructure. An external script can poll the API for health and metrics information, as well as the stream of events and alerts, to feed into a custom dashboard.</a:t>
            </a:r>
          </a:p>
          <a:p>
            <a:pPr marL="285750" indent="-285750">
              <a:buFont typeface="Arial" panose="020B0604020202020204" pitchFamily="34" charset="0"/>
              <a:buChar char="•"/>
            </a:pPr>
            <a:endParaRPr lang="en-US" sz="1400" dirty="0">
              <a:solidFill>
                <a:srgbClr val="0067B7"/>
              </a:solidFill>
            </a:endParaRPr>
          </a:p>
          <a:p>
            <a:r>
              <a:rPr lang="en-US" sz="1400" dirty="0">
                <a:solidFill>
                  <a:srgbClr val="0067B7"/>
                </a:solidFill>
              </a:rPr>
              <a:t>REST Resources</a:t>
            </a:r>
          </a:p>
          <a:p>
            <a:endParaRPr lang="en-US" sz="1400" dirty="0">
              <a:solidFill>
                <a:srgbClr val="0067B7"/>
              </a:solidFill>
            </a:endParaRPr>
          </a:p>
          <a:p>
            <a:r>
              <a:rPr lang="en-US" sz="1400" dirty="0">
                <a:solidFill>
                  <a:srgbClr val="0067B7"/>
                </a:solidFill>
              </a:rPr>
              <a:t>This API supports a Representational State Transfer (REST) model for accessing a set of resources through a fixed set of operations. The following resources are accessible through the RESTful model: </a:t>
            </a:r>
          </a:p>
          <a:p>
            <a:pPr marL="285750" indent="-285750">
              <a:buFont typeface="Arial" panose="020B0604020202020204" pitchFamily="34" charset="0"/>
              <a:buChar char="•"/>
            </a:pPr>
            <a:endParaRPr lang="en-US" sz="1400" dirty="0">
              <a:solidFill>
                <a:srgbClr val="0067B7"/>
              </a:solidFill>
            </a:endParaRPr>
          </a:p>
          <a:p>
            <a:pPr marL="285750" indent="-285750">
              <a:buFont typeface="Arial" panose="020B0604020202020204" pitchFamily="34" charset="0"/>
              <a:buChar char="•"/>
            </a:pPr>
            <a:endParaRPr lang="en-US" sz="1400" dirty="0">
              <a:solidFill>
                <a:srgbClr val="0067B7"/>
              </a:solidFill>
            </a:endParaRPr>
          </a:p>
        </p:txBody>
      </p:sp>
    </p:spTree>
    <p:extLst>
      <p:ext uri="{BB962C8B-B14F-4D97-AF65-F5344CB8AC3E}">
        <p14:creationId xmlns:p14="http://schemas.microsoft.com/office/powerpoint/2010/main" val="322956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First proposal</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692880" y="187034"/>
            <a:ext cx="2327313" cy="638175"/>
            <a:chOff x="6746875" y="1552575"/>
            <a:chExt cx="2327313" cy="638175"/>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99" name="Text Box 115">
              <a:extLst>
                <a:ext uri="{FF2B5EF4-FFF2-40B4-BE49-F238E27FC236}">
                  <a16:creationId xmlns:a16="http://schemas.microsoft.com/office/drawing/2014/main" id="{FC71B91D-D4CE-0540-A4A0-406ABB86D14F}"/>
                </a:ext>
              </a:extLst>
            </p:cNvPr>
            <p:cNvSpPr txBox="1">
              <a:spLocks noChangeArrowheads="1"/>
            </p:cNvSpPr>
            <p:nvPr/>
          </p:nvSpPr>
          <p:spPr bwMode="auto">
            <a:xfrm>
              <a:off x="6864350" y="1993900"/>
              <a:ext cx="501650" cy="88900"/>
            </a:xfrm>
            <a:prstGeom prst="rect">
              <a:avLst/>
            </a:prstGeom>
            <a:solidFill>
              <a:srgbClr val="C5277F"/>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19135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nuevo</a:t>
              </a:r>
            </a:p>
          </p:txBody>
        </p:sp>
        <p:sp>
          <p:nvSpPr>
            <p:cNvPr id="201" name="Text Box 118">
              <a:extLst>
                <a:ext uri="{FF2B5EF4-FFF2-40B4-BE49-F238E27FC236}">
                  <a16:creationId xmlns:a16="http://schemas.microsoft.com/office/drawing/2014/main" id="{D0D619D8-3ECB-254F-8082-E70DA802F87D}"/>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dirty="0">
                  <a:solidFill>
                    <a:schemeClr val="tx1"/>
                  </a:solidFill>
                  <a:cs typeface="Arial" panose="020B0604020202020204" pitchFamily="34" charset="0"/>
                </a:rPr>
                <a:t>Componente no contemplado</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5"/>
              <a:ext cx="224790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78700" y="1755775"/>
              <a:ext cx="14414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r>
                <a:rPr lang="es-ES" altLang="pt-BR" sz="900" b="0">
                  <a:solidFill>
                    <a:schemeClr val="tx1"/>
                  </a:solidFill>
                  <a:cs typeface="Arial" panose="020B0604020202020204" pitchFamily="34" charset="0"/>
                </a:rPr>
                <a:t>Componente a modificar</a:t>
              </a:r>
            </a:p>
          </p:txBody>
        </p:sp>
      </p:grpSp>
      <p:sp>
        <p:nvSpPr>
          <p:cNvPr id="13" name="Rectangle 12">
            <a:extLst>
              <a:ext uri="{FF2B5EF4-FFF2-40B4-BE49-F238E27FC236}">
                <a16:creationId xmlns:a16="http://schemas.microsoft.com/office/drawing/2014/main" id="{632364DF-B611-DA46-9CA4-4ED456897F73}"/>
              </a:ext>
            </a:extLst>
          </p:cNvPr>
          <p:cNvSpPr/>
          <p:nvPr/>
        </p:nvSpPr>
        <p:spPr>
          <a:xfrm>
            <a:off x="505394" y="1167880"/>
            <a:ext cx="11155776" cy="4832092"/>
          </a:xfrm>
          <a:prstGeom prst="rect">
            <a:avLst/>
          </a:prstGeom>
        </p:spPr>
        <p:txBody>
          <a:bodyPr wrap="square">
            <a:spAutoFit/>
          </a:bodyPr>
          <a:lstStyle/>
          <a:p>
            <a:r>
              <a:rPr lang="en-US" sz="1400" dirty="0">
                <a:solidFill>
                  <a:srgbClr val="0067B7"/>
                </a:solidFill>
              </a:rPr>
              <a:t>The API also provides access to management functions:</a:t>
            </a:r>
          </a:p>
          <a:p>
            <a:endParaRPr lang="en-US" sz="1400" dirty="0">
              <a:solidFill>
                <a:srgbClr val="0067B7"/>
              </a:solidFill>
            </a:endParaRPr>
          </a:p>
          <a:p>
            <a:pPr marL="285750" indent="-285750">
              <a:buFont typeface="Arial" panose="020B0604020202020204" pitchFamily="34" charset="0"/>
              <a:buChar char="•"/>
            </a:pPr>
            <a:r>
              <a:rPr lang="en-US" sz="1400" dirty="0">
                <a:solidFill>
                  <a:srgbClr val="0067B7"/>
                </a:solidFill>
              </a:rPr>
              <a:t>Obtaining logs and monitoring the system</a:t>
            </a:r>
          </a:p>
          <a:p>
            <a:pPr marL="285750" indent="-285750">
              <a:buFont typeface="Arial" panose="020B0604020202020204" pitchFamily="34" charset="0"/>
              <a:buChar char="•"/>
            </a:pPr>
            <a:r>
              <a:rPr lang="en-US" sz="1400" dirty="0">
                <a:solidFill>
                  <a:srgbClr val="0067B7"/>
                </a:solidFill>
              </a:rPr>
              <a:t>Starting and stopping services</a:t>
            </a:r>
          </a:p>
          <a:p>
            <a:pPr marL="285750" indent="-285750">
              <a:buFont typeface="Arial" panose="020B0604020202020204" pitchFamily="34" charset="0"/>
              <a:buChar char="•"/>
            </a:pPr>
            <a:r>
              <a:rPr lang="en-US" sz="1400" dirty="0">
                <a:solidFill>
                  <a:srgbClr val="0067B7"/>
                </a:solidFill>
              </a:rPr>
              <a:t>Polling cluster events</a:t>
            </a:r>
          </a:p>
          <a:p>
            <a:pPr marL="285750" indent="-285750">
              <a:buFont typeface="Arial" panose="020B0604020202020204" pitchFamily="34" charset="0"/>
              <a:buChar char="•"/>
            </a:pPr>
            <a:r>
              <a:rPr lang="en-US" sz="1400" dirty="0">
                <a:solidFill>
                  <a:srgbClr val="0067B7"/>
                </a:solidFill>
              </a:rPr>
              <a:t>Creating a disaster recovery replication schedule</a:t>
            </a:r>
          </a:p>
          <a:p>
            <a:endParaRPr lang="en-US" sz="1400" dirty="0">
              <a:solidFill>
                <a:srgbClr val="0067B7"/>
              </a:solidFill>
            </a:endParaRPr>
          </a:p>
          <a:p>
            <a:r>
              <a:rPr lang="en-US" sz="1400" dirty="0">
                <a:solidFill>
                  <a:srgbClr val="0067B7"/>
                </a:solidFill>
              </a:rPr>
              <a:t>The API also provides access to management functions:</a:t>
            </a:r>
          </a:p>
          <a:p>
            <a:endParaRPr lang="en-US" sz="1400" dirty="0">
              <a:solidFill>
                <a:srgbClr val="0067B7"/>
              </a:solidFill>
            </a:endParaRPr>
          </a:p>
          <a:p>
            <a:pPr marL="285750" indent="-285750">
              <a:buFont typeface="Arial" panose="020B0604020202020204" pitchFamily="34" charset="0"/>
              <a:buChar char="•"/>
            </a:pPr>
            <a:r>
              <a:rPr lang="en-US" sz="1400" dirty="0">
                <a:solidFill>
                  <a:srgbClr val="0067B7"/>
                </a:solidFill>
              </a:rPr>
              <a:t>OEM and hardware partners that deliver Hadoop-in-a-box appliances using the API to set up CDH and Cloudera Manager on bare metal in the factory.</a:t>
            </a:r>
          </a:p>
          <a:p>
            <a:pPr marL="285750" indent="-285750">
              <a:buFont typeface="Arial" panose="020B0604020202020204" pitchFamily="34" charset="0"/>
              <a:buChar char="•"/>
            </a:pPr>
            <a:r>
              <a:rPr lang="en-US" sz="1400" dirty="0">
                <a:solidFill>
                  <a:srgbClr val="0067B7"/>
                </a:solidFill>
              </a:rPr>
              <a:t>Automated deployment of new clusters, using a combination of Puppet and the Cloudera Manager API. Puppet does the OS-level provisioning and installs the software. The Cloudera Manager API sets up the Hadoop services and configures the cluster.</a:t>
            </a:r>
          </a:p>
          <a:p>
            <a:pPr marL="285750" indent="-285750">
              <a:buFont typeface="Arial" panose="020B0604020202020204" pitchFamily="34" charset="0"/>
              <a:buChar char="•"/>
            </a:pPr>
            <a:r>
              <a:rPr lang="en-US" sz="1400" dirty="0">
                <a:solidFill>
                  <a:srgbClr val="0067B7"/>
                </a:solidFill>
              </a:rPr>
              <a:t>Integrating the API with reporting and alerting infrastructure. An external script can poll the API for health and metrics information, as well as the stream of events and alerts, to feed into a custom dashboard.</a:t>
            </a:r>
          </a:p>
          <a:p>
            <a:pPr marL="285750" indent="-285750">
              <a:buFont typeface="Arial" panose="020B0604020202020204" pitchFamily="34" charset="0"/>
              <a:buChar char="•"/>
            </a:pPr>
            <a:endParaRPr lang="en-US" sz="1400" dirty="0">
              <a:solidFill>
                <a:srgbClr val="0067B7"/>
              </a:solidFill>
            </a:endParaRPr>
          </a:p>
          <a:p>
            <a:r>
              <a:rPr lang="en-US" sz="1400" dirty="0">
                <a:solidFill>
                  <a:srgbClr val="0067B7"/>
                </a:solidFill>
              </a:rPr>
              <a:t>REST Resources</a:t>
            </a:r>
          </a:p>
          <a:p>
            <a:endParaRPr lang="en-US" sz="1400" dirty="0">
              <a:solidFill>
                <a:srgbClr val="0067B7"/>
              </a:solidFill>
            </a:endParaRPr>
          </a:p>
          <a:p>
            <a:r>
              <a:rPr lang="en-US" sz="1400" dirty="0">
                <a:solidFill>
                  <a:srgbClr val="0067B7"/>
                </a:solidFill>
              </a:rPr>
              <a:t>This API supports a Representational State Transfer (REST) model for accessing a set of resources through a fixed set of operations. The following resources are accessible through the RESTful model: </a:t>
            </a:r>
          </a:p>
          <a:p>
            <a:pPr marL="285750" indent="-285750">
              <a:buFont typeface="Arial" panose="020B0604020202020204" pitchFamily="34" charset="0"/>
              <a:buChar char="•"/>
            </a:pPr>
            <a:endParaRPr lang="en-US" sz="1400" dirty="0">
              <a:solidFill>
                <a:srgbClr val="0067B7"/>
              </a:solidFill>
            </a:endParaRPr>
          </a:p>
          <a:p>
            <a:pPr marL="285750" indent="-285750">
              <a:buFont typeface="Arial" panose="020B0604020202020204" pitchFamily="34" charset="0"/>
              <a:buChar char="•"/>
            </a:pPr>
            <a:endParaRPr lang="en-US" sz="1400" dirty="0">
              <a:solidFill>
                <a:srgbClr val="0067B7"/>
              </a:solidFill>
            </a:endParaRPr>
          </a:p>
        </p:txBody>
      </p:sp>
    </p:spTree>
    <p:extLst>
      <p:ext uri="{BB962C8B-B14F-4D97-AF65-F5344CB8AC3E}">
        <p14:creationId xmlns:p14="http://schemas.microsoft.com/office/powerpoint/2010/main" val="80327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258591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Service Metrics</a:t>
            </a:r>
          </a:p>
        </p:txBody>
      </p:sp>
      <p:sp>
        <p:nvSpPr>
          <p:cNvPr id="88" name="Rectangle 3"/>
          <p:cNvSpPr txBox="1"/>
          <p:nvPr/>
        </p:nvSpPr>
        <p:spPr>
          <a:xfrm>
            <a:off x="413951" y="637567"/>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Global Architecture - First proposal</a:t>
            </a:r>
          </a:p>
        </p:txBody>
      </p:sp>
      <p:sp>
        <p:nvSpPr>
          <p:cNvPr id="12" name="Rectangle 11">
            <a:extLst>
              <a:ext uri="{FF2B5EF4-FFF2-40B4-BE49-F238E27FC236}">
                <a16:creationId xmlns:a16="http://schemas.microsoft.com/office/drawing/2014/main" id="{C1AAD5F4-3360-8C43-9702-5574B061D9B7}"/>
              </a:ext>
            </a:extLst>
          </p:cNvPr>
          <p:cNvSpPr/>
          <p:nvPr/>
        </p:nvSpPr>
        <p:spPr>
          <a:xfrm>
            <a:off x="322510" y="1086960"/>
            <a:ext cx="2226726" cy="461665"/>
          </a:xfrm>
          <a:prstGeom prst="rect">
            <a:avLst/>
          </a:prstGeom>
        </p:spPr>
        <p:txBody>
          <a:bodyPr wrap="square">
            <a:spAutoFit/>
          </a:bodyPr>
          <a:lstStyle/>
          <a:p>
            <a:r>
              <a:rPr lang="en-US" sz="1400" dirty="0">
                <a:solidFill>
                  <a:srgbClr val="0067B7"/>
                </a:solidFill>
              </a:rPr>
              <a:t>Cloudera Manager API</a:t>
            </a:r>
            <a:endParaRPr lang="en-US" sz="1000" dirty="0">
              <a:solidFill>
                <a:srgbClr val="0067B7"/>
              </a:solidFill>
            </a:endParaRPr>
          </a:p>
          <a:p>
            <a:endParaRPr lang="en-US" sz="1000" dirty="0">
              <a:solidFill>
                <a:srgbClr val="0067B7"/>
              </a:solidFill>
            </a:endParaRPr>
          </a:p>
        </p:txBody>
      </p:sp>
      <p:graphicFrame>
        <p:nvGraphicFramePr>
          <p:cNvPr id="2" name="Table 1">
            <a:extLst>
              <a:ext uri="{FF2B5EF4-FFF2-40B4-BE49-F238E27FC236}">
                <a16:creationId xmlns:a16="http://schemas.microsoft.com/office/drawing/2014/main" id="{7E3B8D21-6866-0F49-B0D9-0A0C80073A87}"/>
              </a:ext>
            </a:extLst>
          </p:cNvPr>
          <p:cNvGraphicFramePr>
            <a:graphicFrameLocks noGrp="1"/>
          </p:cNvGraphicFramePr>
          <p:nvPr>
            <p:extLst>
              <p:ext uri="{D42A27DB-BD31-4B8C-83A1-F6EECF244321}">
                <p14:modId xmlns:p14="http://schemas.microsoft.com/office/powerpoint/2010/main" val="1353884934"/>
              </p:ext>
            </p:extLst>
          </p:nvPr>
        </p:nvGraphicFramePr>
        <p:xfrm>
          <a:off x="2429472" y="1646664"/>
          <a:ext cx="7360920" cy="3855720"/>
        </p:xfrm>
        <a:graphic>
          <a:graphicData uri="http://schemas.openxmlformats.org/drawingml/2006/table">
            <a:tbl>
              <a:tblPr firstRow="1" bandRow="1">
                <a:tableStyleId>{5C22544A-7EE6-4342-B048-85BDC9FD1C3A}</a:tableStyleId>
              </a:tblPr>
              <a:tblGrid>
                <a:gridCol w="2170962">
                  <a:extLst>
                    <a:ext uri="{9D8B030D-6E8A-4147-A177-3AD203B41FA5}">
                      <a16:colId xmlns:a16="http://schemas.microsoft.com/office/drawing/2014/main" val="558186136"/>
                    </a:ext>
                  </a:extLst>
                </a:gridCol>
                <a:gridCol w="3012405">
                  <a:extLst>
                    <a:ext uri="{9D8B030D-6E8A-4147-A177-3AD203B41FA5}">
                      <a16:colId xmlns:a16="http://schemas.microsoft.com/office/drawing/2014/main" val="4223129295"/>
                    </a:ext>
                  </a:extLst>
                </a:gridCol>
                <a:gridCol w="2177553">
                  <a:extLst>
                    <a:ext uri="{9D8B030D-6E8A-4147-A177-3AD203B41FA5}">
                      <a16:colId xmlns:a16="http://schemas.microsoft.com/office/drawing/2014/main" val="2367070505"/>
                    </a:ext>
                  </a:extLst>
                </a:gridCol>
              </a:tblGrid>
              <a:tr h="0">
                <a:tc gridSpan="3">
                  <a:txBody>
                    <a:bodyPr/>
                    <a:lstStyle/>
                    <a:p>
                      <a:pPr algn="ctr"/>
                      <a:r>
                        <a:rPr lang="en-US" sz="1100" b="1" dirty="0">
                          <a:solidFill>
                            <a:schemeClr val="bg1"/>
                          </a:solidFill>
                          <a:latin typeface="Ink Free" panose="03080402000500000000" pitchFamily="66" charset="0"/>
                        </a:rPr>
                        <a:t>Functionalities</a:t>
                      </a: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tc hMerge="1">
                  <a:txBody>
                    <a:bodyPr/>
                    <a:lstStyle/>
                    <a:p>
                      <a:pPr algn="ctr"/>
                      <a:endParaRPr lang="en-US" sz="1100" b="1" dirty="0">
                        <a:solidFill>
                          <a:schemeClr val="bg1"/>
                        </a:solidFill>
                        <a:latin typeface="Ink Free" panose="03080402000500000000" pitchFamily="66" charset="0"/>
                      </a:endParaRPr>
                    </a:p>
                  </a:txBody>
                  <a:tcPr>
                    <a:solidFill>
                      <a:srgbClr val="0067B7"/>
                    </a:solidFill>
                  </a:tcPr>
                </a:tc>
                <a:extLst>
                  <a:ext uri="{0D108BD9-81ED-4DB2-BD59-A6C34878D82A}">
                    <a16:rowId xmlns:a16="http://schemas.microsoft.com/office/drawing/2014/main" val="1637676845"/>
                  </a:ext>
                </a:extLst>
              </a:tr>
              <a:tr h="0">
                <a:tc>
                  <a:txBody>
                    <a:bodyPr/>
                    <a:lstStyle/>
                    <a:p>
                      <a:pPr algn="ctr"/>
                      <a:r>
                        <a:rPr lang="en-US" sz="1100" b="1" dirty="0">
                          <a:solidFill>
                            <a:schemeClr val="bg1"/>
                          </a:solidFill>
                          <a:latin typeface="Ink Free" panose="03080402000500000000" pitchFamily="66" charset="0"/>
                        </a:rPr>
                        <a:t>Metric Name</a:t>
                      </a:r>
                    </a:p>
                  </a:txBody>
                  <a:tcPr>
                    <a:solidFill>
                      <a:srgbClr val="0067B7"/>
                    </a:solidFill>
                  </a:tcPr>
                </a:tc>
                <a:tc>
                  <a:txBody>
                    <a:bodyPr/>
                    <a:lstStyle/>
                    <a:p>
                      <a:pPr algn="ctr"/>
                      <a:r>
                        <a:rPr lang="en-US" sz="1100" b="1" dirty="0">
                          <a:solidFill>
                            <a:schemeClr val="bg1"/>
                          </a:solidFill>
                          <a:latin typeface="Ink Free" panose="03080402000500000000" pitchFamily="66" charset="0"/>
                        </a:rPr>
                        <a:t>Description</a:t>
                      </a:r>
                    </a:p>
                  </a:txBody>
                  <a:tcPr>
                    <a:solidFill>
                      <a:srgbClr val="0067B7"/>
                    </a:solidFill>
                  </a:tcPr>
                </a:tc>
                <a:tc>
                  <a:txBody>
                    <a:bodyPr/>
                    <a:lstStyle/>
                    <a:p>
                      <a:pPr algn="ctr"/>
                      <a:r>
                        <a:rPr lang="en-US" sz="1100" b="1" dirty="0">
                          <a:solidFill>
                            <a:schemeClr val="bg1"/>
                          </a:solidFill>
                          <a:latin typeface="Ink Free" panose="03080402000500000000" pitchFamily="66" charset="0"/>
                        </a:rPr>
                        <a:t>Unit</a:t>
                      </a:r>
                    </a:p>
                  </a:txBody>
                  <a:tcPr>
                    <a:solidFill>
                      <a:srgbClr val="0067B7"/>
                    </a:solidFill>
                  </a:tcPr>
                </a:tc>
                <a:extLst>
                  <a:ext uri="{0D108BD9-81ED-4DB2-BD59-A6C34878D82A}">
                    <a16:rowId xmlns:a16="http://schemas.microsoft.com/office/drawing/2014/main" val="3039621101"/>
                  </a:ext>
                </a:extLst>
              </a:tr>
              <a:tr h="370840">
                <a:tc>
                  <a:txBody>
                    <a:bodyPr/>
                    <a:lstStyle/>
                    <a:p>
                      <a:r>
                        <a:rPr lang="en-US" sz="1050" b="1">
                          <a:latin typeface="Ink Free" panose="03080402000500000000" pitchFamily="66" charset="0"/>
                        </a:rPr>
                        <a:t>alerts_rate</a:t>
                      </a:r>
                    </a:p>
                  </a:txBody>
                  <a:tcPr>
                    <a:solidFill>
                      <a:srgbClr val="87CBD8"/>
                    </a:solidFill>
                  </a:tcPr>
                </a:tc>
                <a:tc>
                  <a:txBody>
                    <a:bodyPr/>
                    <a:lstStyle/>
                    <a:p>
                      <a:r>
                        <a:rPr lang="en-US" sz="1050" b="1" dirty="0">
                          <a:latin typeface="Ink Free" panose="03080402000500000000" pitchFamily="66" charset="0"/>
                        </a:rPr>
                        <a:t>The number of alerts.</a:t>
                      </a:r>
                    </a:p>
                  </a:txBody>
                  <a:tcPr>
                    <a:solidFill>
                      <a:srgbClr val="87CBD8"/>
                    </a:solidFill>
                  </a:tcPr>
                </a:tc>
                <a:tc>
                  <a:txBody>
                    <a:bodyPr/>
                    <a:lstStyle/>
                    <a:p>
                      <a:r>
                        <a:rPr lang="en-US" sz="1050" b="1" dirty="0">
                          <a:latin typeface="Ink Free" panose="03080402000500000000" pitchFamily="66" charset="0"/>
                        </a:rPr>
                        <a:t>events per second</a:t>
                      </a:r>
                    </a:p>
                  </a:txBody>
                  <a:tcPr>
                    <a:solidFill>
                      <a:srgbClr val="87CBD8"/>
                    </a:solidFill>
                  </a:tcPr>
                </a:tc>
                <a:extLst>
                  <a:ext uri="{0D108BD9-81ED-4DB2-BD59-A6C34878D82A}">
                    <a16:rowId xmlns:a16="http://schemas.microsoft.com/office/drawing/2014/main" val="29354126"/>
                  </a:ext>
                </a:extLst>
              </a:tr>
              <a:tr h="370840">
                <a:tc>
                  <a:txBody>
                    <a:bodyPr/>
                    <a:lstStyle/>
                    <a:p>
                      <a:r>
                        <a:rPr lang="en-US" sz="1050" b="1">
                          <a:latin typeface="Ink Free" panose="03080402000500000000" pitchFamily="66" charset="0"/>
                        </a:rPr>
                        <a:t>events_critical_rate</a:t>
                      </a:r>
                    </a:p>
                  </a:txBody>
                  <a:tcPr>
                    <a:solidFill>
                      <a:srgbClr val="87CBD8"/>
                    </a:solidFill>
                  </a:tcPr>
                </a:tc>
                <a:tc>
                  <a:txBody>
                    <a:bodyPr/>
                    <a:lstStyle/>
                    <a:p>
                      <a:r>
                        <a:rPr lang="en-US" sz="1050" b="1">
                          <a:latin typeface="Ink Free" panose="03080402000500000000" pitchFamily="66" charset="0"/>
                        </a:rPr>
                        <a:t>The number of critical events.</a:t>
                      </a:r>
                    </a:p>
                  </a:txBody>
                  <a:tcPr>
                    <a:solidFill>
                      <a:srgbClr val="87CBD8"/>
                    </a:solidFill>
                  </a:tcPr>
                </a:tc>
                <a:tc>
                  <a:txBody>
                    <a:bodyPr/>
                    <a:lstStyle/>
                    <a:p>
                      <a:r>
                        <a:rPr lang="en-US" sz="1050" b="1" dirty="0">
                          <a:latin typeface="Ink Free" panose="03080402000500000000" pitchFamily="66" charset="0"/>
                        </a:rPr>
                        <a:t>events per second</a:t>
                      </a:r>
                    </a:p>
                  </a:txBody>
                  <a:tcPr>
                    <a:solidFill>
                      <a:srgbClr val="87CBD8"/>
                    </a:solidFill>
                  </a:tcPr>
                </a:tc>
                <a:extLst>
                  <a:ext uri="{0D108BD9-81ED-4DB2-BD59-A6C34878D82A}">
                    <a16:rowId xmlns:a16="http://schemas.microsoft.com/office/drawing/2014/main" val="3772766864"/>
                  </a:ext>
                </a:extLst>
              </a:tr>
              <a:tr h="370840">
                <a:tc>
                  <a:txBody>
                    <a:bodyPr/>
                    <a:lstStyle/>
                    <a:p>
                      <a:r>
                        <a:rPr lang="en-US" sz="1050" b="1">
                          <a:latin typeface="Ink Free" panose="03080402000500000000" pitchFamily="66" charset="0"/>
                        </a:rPr>
                        <a:t>events_important_rate</a:t>
                      </a:r>
                    </a:p>
                  </a:txBody>
                  <a:tcPr>
                    <a:solidFill>
                      <a:srgbClr val="87CBD8"/>
                    </a:solidFill>
                  </a:tcPr>
                </a:tc>
                <a:tc>
                  <a:txBody>
                    <a:bodyPr/>
                    <a:lstStyle/>
                    <a:p>
                      <a:r>
                        <a:rPr lang="en-US" sz="1050" b="1" dirty="0">
                          <a:latin typeface="Ink Free" panose="03080402000500000000" pitchFamily="66" charset="0"/>
                        </a:rPr>
                        <a:t>The number of important events.</a:t>
                      </a:r>
                    </a:p>
                  </a:txBody>
                  <a:tcPr>
                    <a:solidFill>
                      <a:srgbClr val="87CBD8"/>
                    </a:solidFill>
                  </a:tcPr>
                </a:tc>
                <a:tc>
                  <a:txBody>
                    <a:bodyPr/>
                    <a:lstStyle/>
                    <a:p>
                      <a:r>
                        <a:rPr lang="en-US" sz="1050" b="1" dirty="0">
                          <a:latin typeface="Ink Free" panose="03080402000500000000" pitchFamily="66" charset="0"/>
                        </a:rPr>
                        <a:t>events per second</a:t>
                      </a:r>
                    </a:p>
                  </a:txBody>
                  <a:tcPr>
                    <a:solidFill>
                      <a:srgbClr val="87CBD8"/>
                    </a:solidFill>
                  </a:tcPr>
                </a:tc>
                <a:extLst>
                  <a:ext uri="{0D108BD9-81ED-4DB2-BD59-A6C34878D82A}">
                    <a16:rowId xmlns:a16="http://schemas.microsoft.com/office/drawing/2014/main" val="2310698213"/>
                  </a:ext>
                </a:extLst>
              </a:tr>
              <a:tr h="370840">
                <a:tc>
                  <a:txBody>
                    <a:bodyPr/>
                    <a:lstStyle/>
                    <a:p>
                      <a:r>
                        <a:rPr lang="en-US" sz="1050" b="1">
                          <a:latin typeface="Ink Free" panose="03080402000500000000" pitchFamily="66" charset="0"/>
                        </a:rPr>
                        <a:t>events_informational_rate</a:t>
                      </a:r>
                    </a:p>
                  </a:txBody>
                  <a:tcPr>
                    <a:solidFill>
                      <a:srgbClr val="87CBD8"/>
                    </a:solidFill>
                  </a:tcPr>
                </a:tc>
                <a:tc>
                  <a:txBody>
                    <a:bodyPr/>
                    <a:lstStyle/>
                    <a:p>
                      <a:r>
                        <a:rPr lang="en-US" sz="1050" b="1">
                          <a:latin typeface="Ink Free" panose="03080402000500000000" pitchFamily="66" charset="0"/>
                        </a:rPr>
                        <a:t>The number of informational events.</a:t>
                      </a:r>
                    </a:p>
                  </a:txBody>
                  <a:tcPr>
                    <a:solidFill>
                      <a:srgbClr val="87CBD8"/>
                    </a:solidFill>
                  </a:tcPr>
                </a:tc>
                <a:tc>
                  <a:txBody>
                    <a:bodyPr/>
                    <a:lstStyle/>
                    <a:p>
                      <a:r>
                        <a:rPr lang="en-US" sz="1050" b="1">
                          <a:latin typeface="Ink Free" panose="03080402000500000000" pitchFamily="66" charset="0"/>
                        </a:rPr>
                        <a:t>events per second</a:t>
                      </a:r>
                    </a:p>
                  </a:txBody>
                  <a:tcPr>
                    <a:solidFill>
                      <a:srgbClr val="87CBD8"/>
                    </a:solidFill>
                  </a:tcPr>
                </a:tc>
                <a:extLst>
                  <a:ext uri="{0D108BD9-81ED-4DB2-BD59-A6C34878D82A}">
                    <a16:rowId xmlns:a16="http://schemas.microsoft.com/office/drawing/2014/main" val="3184641336"/>
                  </a:ext>
                </a:extLst>
              </a:tr>
              <a:tr h="370840">
                <a:tc>
                  <a:txBody>
                    <a:bodyPr/>
                    <a:lstStyle/>
                    <a:p>
                      <a:r>
                        <a:rPr lang="en-US" sz="1050" b="1">
                          <a:latin typeface="Ink Free" panose="03080402000500000000" pitchFamily="66" charset="0"/>
                        </a:rPr>
                        <a:t>health_bad_rate</a:t>
                      </a:r>
                    </a:p>
                  </a:txBody>
                  <a:tcPr>
                    <a:solidFill>
                      <a:srgbClr val="87CBD8"/>
                    </a:solidFill>
                  </a:tcPr>
                </a:tc>
                <a:tc>
                  <a:txBody>
                    <a:bodyPr/>
                    <a:lstStyle/>
                    <a:p>
                      <a:r>
                        <a:rPr lang="en-US" sz="1050" b="1">
                          <a:latin typeface="Ink Free" panose="03080402000500000000" pitchFamily="66" charset="0"/>
                        </a:rPr>
                        <a:t>Percentage of Time with Bad Health</a:t>
                      </a:r>
                    </a:p>
                  </a:txBody>
                  <a:tcPr>
                    <a:solidFill>
                      <a:srgbClr val="87CBD8"/>
                    </a:solidFill>
                  </a:tcPr>
                </a:tc>
                <a:tc>
                  <a:txBody>
                    <a:bodyPr/>
                    <a:lstStyle/>
                    <a:p>
                      <a:r>
                        <a:rPr lang="en-US" sz="1050" b="1">
                          <a:latin typeface="Ink Free" panose="03080402000500000000" pitchFamily="66" charset="0"/>
                        </a:rPr>
                        <a:t>seconds per second</a:t>
                      </a:r>
                    </a:p>
                  </a:txBody>
                  <a:tcPr>
                    <a:solidFill>
                      <a:srgbClr val="87CBD8"/>
                    </a:solidFill>
                  </a:tcPr>
                </a:tc>
                <a:extLst>
                  <a:ext uri="{0D108BD9-81ED-4DB2-BD59-A6C34878D82A}">
                    <a16:rowId xmlns:a16="http://schemas.microsoft.com/office/drawing/2014/main" val="4001363510"/>
                  </a:ext>
                </a:extLst>
              </a:tr>
              <a:tr h="370840">
                <a:tc>
                  <a:txBody>
                    <a:bodyPr/>
                    <a:lstStyle/>
                    <a:p>
                      <a:r>
                        <a:rPr lang="en-US" sz="1050" b="1">
                          <a:latin typeface="Ink Free" panose="03080402000500000000" pitchFamily="66" charset="0"/>
                        </a:rPr>
                        <a:t>health_concerning_rate</a:t>
                      </a:r>
                    </a:p>
                  </a:txBody>
                  <a:tcPr>
                    <a:solidFill>
                      <a:srgbClr val="87CBD8"/>
                    </a:solidFill>
                  </a:tcPr>
                </a:tc>
                <a:tc>
                  <a:txBody>
                    <a:bodyPr/>
                    <a:lstStyle/>
                    <a:p>
                      <a:r>
                        <a:rPr lang="en-US" sz="1050" b="1">
                          <a:latin typeface="Ink Free" panose="03080402000500000000" pitchFamily="66" charset="0"/>
                        </a:rPr>
                        <a:t>Percentage of Time with Concerning Health</a:t>
                      </a:r>
                    </a:p>
                  </a:txBody>
                  <a:tcPr>
                    <a:solidFill>
                      <a:srgbClr val="87CBD8"/>
                    </a:solidFill>
                  </a:tcPr>
                </a:tc>
                <a:tc>
                  <a:txBody>
                    <a:bodyPr/>
                    <a:lstStyle/>
                    <a:p>
                      <a:r>
                        <a:rPr lang="en-US" sz="1050" b="1">
                          <a:latin typeface="Ink Free" panose="03080402000500000000" pitchFamily="66" charset="0"/>
                        </a:rPr>
                        <a:t>seconds per second</a:t>
                      </a:r>
                    </a:p>
                  </a:txBody>
                  <a:tcPr>
                    <a:solidFill>
                      <a:srgbClr val="87CBD8"/>
                    </a:solidFill>
                  </a:tcPr>
                </a:tc>
                <a:extLst>
                  <a:ext uri="{0D108BD9-81ED-4DB2-BD59-A6C34878D82A}">
                    <a16:rowId xmlns:a16="http://schemas.microsoft.com/office/drawing/2014/main" val="3203815854"/>
                  </a:ext>
                </a:extLst>
              </a:tr>
              <a:tr h="370840">
                <a:tc>
                  <a:txBody>
                    <a:bodyPr/>
                    <a:lstStyle/>
                    <a:p>
                      <a:r>
                        <a:rPr lang="en-US" sz="1050" b="1">
                          <a:latin typeface="Ink Free" panose="03080402000500000000" pitchFamily="66" charset="0"/>
                        </a:rPr>
                        <a:t>health_disabled_rate</a:t>
                      </a:r>
                    </a:p>
                  </a:txBody>
                  <a:tcPr>
                    <a:solidFill>
                      <a:srgbClr val="87CBD8"/>
                    </a:solidFill>
                  </a:tcPr>
                </a:tc>
                <a:tc>
                  <a:txBody>
                    <a:bodyPr/>
                    <a:lstStyle/>
                    <a:p>
                      <a:r>
                        <a:rPr lang="en-US" sz="1050" b="1">
                          <a:latin typeface="Ink Free" panose="03080402000500000000" pitchFamily="66" charset="0"/>
                        </a:rPr>
                        <a:t>Percentage of Time with Disabled Health</a:t>
                      </a:r>
                    </a:p>
                  </a:txBody>
                  <a:tcPr>
                    <a:solidFill>
                      <a:srgbClr val="87CBD8"/>
                    </a:solidFill>
                  </a:tcPr>
                </a:tc>
                <a:tc>
                  <a:txBody>
                    <a:bodyPr/>
                    <a:lstStyle/>
                    <a:p>
                      <a:r>
                        <a:rPr lang="en-US" sz="1050" b="1">
                          <a:latin typeface="Ink Free" panose="03080402000500000000" pitchFamily="66" charset="0"/>
                        </a:rPr>
                        <a:t>seconds per second</a:t>
                      </a:r>
                    </a:p>
                  </a:txBody>
                  <a:tcPr>
                    <a:solidFill>
                      <a:srgbClr val="87CBD8"/>
                    </a:solidFill>
                  </a:tcPr>
                </a:tc>
                <a:extLst>
                  <a:ext uri="{0D108BD9-81ED-4DB2-BD59-A6C34878D82A}">
                    <a16:rowId xmlns:a16="http://schemas.microsoft.com/office/drawing/2014/main" val="86637463"/>
                  </a:ext>
                </a:extLst>
              </a:tr>
              <a:tr h="370840">
                <a:tc>
                  <a:txBody>
                    <a:bodyPr/>
                    <a:lstStyle/>
                    <a:p>
                      <a:r>
                        <a:rPr lang="en-US" sz="1050" b="1">
                          <a:latin typeface="Ink Free" panose="03080402000500000000" pitchFamily="66" charset="0"/>
                        </a:rPr>
                        <a:t>health_good_rate</a:t>
                      </a:r>
                    </a:p>
                  </a:txBody>
                  <a:tcPr>
                    <a:solidFill>
                      <a:srgbClr val="87CBD8"/>
                    </a:solidFill>
                  </a:tcPr>
                </a:tc>
                <a:tc>
                  <a:txBody>
                    <a:bodyPr/>
                    <a:lstStyle/>
                    <a:p>
                      <a:r>
                        <a:rPr lang="en-US" sz="1050" b="1">
                          <a:latin typeface="Ink Free" panose="03080402000500000000" pitchFamily="66" charset="0"/>
                        </a:rPr>
                        <a:t>Percentage of Time with Good Health</a:t>
                      </a:r>
                    </a:p>
                  </a:txBody>
                  <a:tcPr>
                    <a:solidFill>
                      <a:srgbClr val="87CBD8"/>
                    </a:solidFill>
                  </a:tcPr>
                </a:tc>
                <a:tc>
                  <a:txBody>
                    <a:bodyPr/>
                    <a:lstStyle/>
                    <a:p>
                      <a:r>
                        <a:rPr lang="en-US" sz="1050" b="1" dirty="0">
                          <a:latin typeface="Ink Free" panose="03080402000500000000" pitchFamily="66" charset="0"/>
                        </a:rPr>
                        <a:t>seconds per second</a:t>
                      </a:r>
                    </a:p>
                  </a:txBody>
                  <a:tcPr>
                    <a:solidFill>
                      <a:srgbClr val="87CBD8"/>
                    </a:solidFill>
                  </a:tcPr>
                </a:tc>
                <a:extLst>
                  <a:ext uri="{0D108BD9-81ED-4DB2-BD59-A6C34878D82A}">
                    <a16:rowId xmlns:a16="http://schemas.microsoft.com/office/drawing/2014/main" val="2849294766"/>
                  </a:ext>
                </a:extLst>
              </a:tr>
              <a:tr h="370840">
                <a:tc>
                  <a:txBody>
                    <a:bodyPr/>
                    <a:lstStyle/>
                    <a:p>
                      <a:r>
                        <a:rPr lang="en-US" sz="1100" b="1" dirty="0" err="1">
                          <a:latin typeface="Ink Free" panose="03080402000500000000" pitchFamily="66" charset="0"/>
                        </a:rPr>
                        <a:t>health_unknown_rate</a:t>
                      </a:r>
                      <a:endParaRPr lang="en-US" sz="1100" b="1" dirty="0">
                        <a:latin typeface="Ink Free" panose="03080402000500000000" pitchFamily="66" charset="0"/>
                      </a:endParaRPr>
                    </a:p>
                  </a:txBody>
                  <a:tcPr>
                    <a:solidFill>
                      <a:srgbClr val="87CBD8"/>
                    </a:solidFill>
                  </a:tcPr>
                </a:tc>
                <a:tc>
                  <a:txBody>
                    <a:bodyPr/>
                    <a:lstStyle/>
                    <a:p>
                      <a:r>
                        <a:rPr lang="en-US" sz="1100" b="1" dirty="0">
                          <a:latin typeface="Ink Free" panose="03080402000500000000" pitchFamily="66" charset="0"/>
                        </a:rPr>
                        <a:t>Percentage of Time with Unknown Health</a:t>
                      </a:r>
                    </a:p>
                  </a:txBody>
                  <a:tcPr>
                    <a:solidFill>
                      <a:srgbClr val="87CBD8"/>
                    </a:solidFill>
                  </a:tcPr>
                </a:tc>
                <a:tc>
                  <a:txBody>
                    <a:bodyPr/>
                    <a:lstStyle/>
                    <a:p>
                      <a:r>
                        <a:rPr lang="en-US" sz="1100" b="1" dirty="0">
                          <a:latin typeface="Ink Free" panose="03080402000500000000" pitchFamily="66" charset="0"/>
                        </a:rPr>
                        <a:t>seconds per second</a:t>
                      </a:r>
                    </a:p>
                  </a:txBody>
                  <a:tcPr>
                    <a:solidFill>
                      <a:srgbClr val="87CBD8"/>
                    </a:solidFill>
                  </a:tcPr>
                </a:tc>
                <a:extLst>
                  <a:ext uri="{0D108BD9-81ED-4DB2-BD59-A6C34878D82A}">
                    <a16:rowId xmlns:a16="http://schemas.microsoft.com/office/drawing/2014/main" val="696568063"/>
                  </a:ext>
                </a:extLst>
              </a:tr>
            </a:tbl>
          </a:graphicData>
        </a:graphic>
      </p:graphicFrame>
    </p:spTree>
    <p:extLst>
      <p:ext uri="{BB962C8B-B14F-4D97-AF65-F5344CB8AC3E}">
        <p14:creationId xmlns:p14="http://schemas.microsoft.com/office/powerpoint/2010/main" val="1158160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97031</TotalTime>
  <Words>3358</Words>
  <Application>Microsoft Macintosh PowerPoint</Application>
  <PresentationFormat>Widescreen</PresentationFormat>
  <Paragraphs>1064</Paragraphs>
  <Slides>21</Slides>
  <Notes>0</Notes>
  <HiddenSlides>0</HiddenSlides>
  <MMClips>0</MMClips>
  <ScaleCrop>false</ScaleCrop>
  <HeadingPairs>
    <vt:vector size="8" baseType="variant">
      <vt:variant>
        <vt:lpstr>Fonts Used</vt:lpstr>
      </vt:variant>
      <vt:variant>
        <vt:i4>10</vt:i4>
      </vt:variant>
      <vt:variant>
        <vt:lpstr>Theme</vt:lpstr>
      </vt:variant>
      <vt:variant>
        <vt:i4>24</vt:i4>
      </vt:variant>
      <vt:variant>
        <vt:lpstr>Embedded OLE Servers</vt:lpstr>
      </vt:variant>
      <vt:variant>
        <vt:i4>1</vt:i4>
      </vt:variant>
      <vt:variant>
        <vt:lpstr>Slide Titles</vt:lpstr>
      </vt:variant>
      <vt:variant>
        <vt:i4>21</vt:i4>
      </vt:variant>
    </vt:vector>
  </HeadingPairs>
  <TitlesOfParts>
    <vt:vector size="56" baseType="lpstr">
      <vt:lpstr>Klee Medium</vt:lpstr>
      <vt:lpstr>Nanum Pen Script</vt:lpstr>
      <vt:lpstr>Arial</vt:lpstr>
      <vt:lpstr>Calibri</vt:lpstr>
      <vt:lpstr>Comic Sans MS</vt:lpstr>
      <vt:lpstr>Ink Free</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3143</cp:revision>
  <cp:lastPrinted>2019-07-12T00:32:11Z</cp:lastPrinted>
  <dcterms:created xsi:type="dcterms:W3CDTF">2017-07-20T18:35:30Z</dcterms:created>
  <dcterms:modified xsi:type="dcterms:W3CDTF">2019-07-12T00:45:00Z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