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3" r:id="rId6"/>
    <p:sldId id="266" r:id="rId7"/>
    <p:sldId id="264" r:id="rId8"/>
    <p:sldId id="262" r:id="rId9"/>
    <p:sldId id="267" r:id="rId10"/>
    <p:sldId id="268" r:id="rId11"/>
    <p:sldId id="269" r:id="rId12"/>
    <p:sldId id="274" r:id="rId13"/>
    <p:sldId id="272" r:id="rId14"/>
    <p:sldId id="273" r:id="rId15"/>
    <p:sldId id="275" r:id="rId16"/>
    <p:sldId id="276" r:id="rId17"/>
    <p:sldId id="270" r:id="rId18"/>
    <p:sldId id="271" r:id="rId19"/>
    <p:sldId id="261"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16" autoAdjust="0"/>
    <p:restoredTop sz="92236" autoAdjust="0"/>
  </p:normalViewPr>
  <p:slideViewPr>
    <p:cSldViewPr snapToGrid="0">
      <p:cViewPr varScale="1">
        <p:scale>
          <a:sx n="58" d="100"/>
          <a:sy n="58" d="100"/>
        </p:scale>
        <p:origin x="4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800" dirty="0">
                <a:solidFill>
                  <a:srgbClr val="0000CC"/>
                </a:solidFill>
                <a:latin typeface="Arial Black" panose="020B0A04020102020204" pitchFamily="34" charset="0"/>
                <a:cs typeface="Arial" panose="020B0604020202020204" pitchFamily="34" charset="0"/>
              </a:rPr>
              <a:t>World Airbnb</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1" dirty="0">
                <a:solidFill>
                  <a:srgbClr val="0000CC"/>
                </a:solidFill>
              </a:rPr>
              <a:t>Hawaii</a:t>
            </a:r>
            <a:endParaRPr lang="en-US" sz="2400" b="1" dirty="0">
              <a:solidFill>
                <a:srgbClr val="0000CC"/>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FC3D588-B028-47B0-B731-493E4810C252}"/>
              </a:ext>
            </a:extLst>
          </p:cNvPr>
          <p:cNvPicPr>
            <a:picLocks noChangeAspect="1"/>
          </p:cNvPicPr>
          <p:nvPr/>
        </p:nvPicPr>
        <p:blipFill>
          <a:blip r:embed="rId2"/>
          <a:stretch>
            <a:fillRect/>
          </a:stretch>
        </p:blipFill>
        <p:spPr>
          <a:xfrm>
            <a:off x="0" y="-1"/>
            <a:ext cx="3840486"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1220921"/>
          </a:xfrm>
        </p:spPr>
        <p:txBody>
          <a:bodyPr anchor="t">
            <a:normAutofit/>
          </a:bodyPr>
          <a:lstStyle/>
          <a:p>
            <a:r>
              <a:rPr lang="en-US" dirty="0">
                <a:latin typeface="Arial Black" panose="020B0A04020102020204" pitchFamily="34" charset="0"/>
              </a:rPr>
              <a:t>Hawaii Airbnb</a:t>
            </a:r>
            <a:br>
              <a:rPr lang="en-US" dirty="0">
                <a:latin typeface="Arial Black" panose="020B0A04020102020204" pitchFamily="34" charset="0"/>
              </a:rPr>
            </a:br>
            <a:r>
              <a:rPr lang="en-US" sz="2700" dirty="0">
                <a:solidFill>
                  <a:srgbClr val="0070C0"/>
                </a:solidFill>
                <a:latin typeface="Arial Black" panose="020B0A04020102020204" pitchFamily="34" charset="0"/>
              </a:rPr>
              <a:t>Define variables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168475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702305"/>
          </a:xfrm>
        </p:spPr>
        <p:txBody>
          <a:bodyPr anchor="t">
            <a:normAutofit fontScale="90000"/>
          </a:bodyPr>
          <a:lstStyle/>
          <a:p>
            <a:r>
              <a:rPr lang="en-US" dirty="0">
                <a:latin typeface="Arial Black" panose="020B0A04020102020204" pitchFamily="34" charset="0"/>
              </a:rPr>
              <a:t>Hawaii Airbnb</a:t>
            </a:r>
            <a:br>
              <a:rPr lang="en-US" dirty="0">
                <a:latin typeface="Arial Black" panose="020B0A04020102020204" pitchFamily="34" charset="0"/>
              </a:rPr>
            </a:br>
            <a:r>
              <a:rPr lang="en-US" sz="4800" dirty="0">
                <a:solidFill>
                  <a:srgbClr val="0070C0"/>
                </a:solidFill>
                <a:latin typeface="Arial Black" panose="020B0A04020102020204" pitchFamily="34" charset="0"/>
              </a:rPr>
              <a:t>Results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125077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A817B7-47F5-4850-9589-FF590BB76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42875"/>
            <a:ext cx="8486775" cy="657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9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11813C-80D5-4677-93D7-27F35AF42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66713"/>
            <a:ext cx="11353800" cy="612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7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EF89D57-7D25-4C78-B1E0-C8866B72E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69" y="234238"/>
            <a:ext cx="10457222" cy="673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5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388673B-6D71-4495-944E-F7FFC01DE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552450"/>
            <a:ext cx="848677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7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12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702305"/>
          </a:xfrm>
        </p:spPr>
        <p:txBody>
          <a:bodyPr anchor="t">
            <a:normAutofit fontScale="90000"/>
          </a:bodyPr>
          <a:lstStyle/>
          <a:p>
            <a:r>
              <a:rPr lang="en-US" dirty="0">
                <a:latin typeface="Arial Black" panose="020B0A04020102020204" pitchFamily="34" charset="0"/>
              </a:rPr>
              <a:t>Hawaii Airbnb</a:t>
            </a:r>
            <a:br>
              <a:rPr lang="en-US" dirty="0">
                <a:latin typeface="Arial Black" panose="020B0A04020102020204" pitchFamily="34" charset="0"/>
              </a:rPr>
            </a:br>
            <a:r>
              <a:rPr lang="en-US" sz="4800" dirty="0">
                <a:solidFill>
                  <a:srgbClr val="0070C0"/>
                </a:solidFill>
                <a:latin typeface="Arial Black" panose="020B0A04020102020204" pitchFamily="34" charset="0"/>
              </a:rPr>
              <a:t>Conclusion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299979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702305"/>
          </a:xfrm>
        </p:spPr>
        <p:txBody>
          <a:bodyPr anchor="t">
            <a:normAutofit fontScale="90000"/>
          </a:bodyPr>
          <a:lstStyle/>
          <a:p>
            <a:r>
              <a:rPr lang="en-US" dirty="0">
                <a:latin typeface="Arial Black" panose="020B0A04020102020204" pitchFamily="34" charset="0"/>
              </a:rPr>
              <a:t>Hawaii Airbnb</a:t>
            </a:r>
            <a:br>
              <a:rPr lang="en-US" dirty="0">
                <a:latin typeface="Arial Black" panose="020B0A04020102020204" pitchFamily="34" charset="0"/>
              </a:rPr>
            </a:br>
            <a:r>
              <a:rPr lang="en-US" sz="4800" dirty="0">
                <a:solidFill>
                  <a:srgbClr val="0070C0"/>
                </a:solidFill>
                <a:latin typeface="Arial Black" panose="020B0A04020102020204" pitchFamily="34" charset="0"/>
              </a:rPr>
              <a:t>Recommendation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189796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419570-2699-4CA1-BB19-B5668BE9F12B}"/>
              </a:ext>
            </a:extLst>
          </p:cNvPr>
          <p:cNvSpPr>
            <a:spLocks noGrp="1"/>
          </p:cNvSpPr>
          <p:nvPr>
            <p:ph type="title"/>
          </p:nvPr>
        </p:nvSpPr>
        <p:spPr/>
        <p:txBody>
          <a:bodyPr/>
          <a:lstStyle/>
          <a:p>
            <a:r>
              <a:rPr lang="en-US" dirty="0"/>
              <a:t>The Scam</a:t>
            </a:r>
          </a:p>
        </p:txBody>
      </p:sp>
      <p:sp>
        <p:nvSpPr>
          <p:cNvPr id="4" name="Text Placeholder 3">
            <a:extLst>
              <a:ext uri="{FF2B5EF4-FFF2-40B4-BE49-F238E27FC236}">
                <a16:creationId xmlns:a16="http://schemas.microsoft.com/office/drawing/2014/main" id="{0B89C840-D2A8-47E1-A030-D82C30654988}"/>
              </a:ext>
            </a:extLst>
          </p:cNvPr>
          <p:cNvSpPr>
            <a:spLocks noGrp="1"/>
          </p:cNvSpPr>
          <p:nvPr>
            <p:ph type="body" sz="half" idx="2"/>
          </p:nvPr>
        </p:nvSpPr>
        <p:spPr/>
        <p:txBody>
          <a:bodyPr/>
          <a:lstStyle/>
          <a:p>
            <a:r>
              <a:rPr lang="en-US" dirty="0"/>
              <a:t>Critical Inside</a:t>
            </a:r>
          </a:p>
        </p:txBody>
      </p:sp>
      <p:pic>
        <p:nvPicPr>
          <p:cNvPr id="14" name="Picture Placeholder 13">
            <a:extLst>
              <a:ext uri="{FF2B5EF4-FFF2-40B4-BE49-F238E27FC236}">
                <a16:creationId xmlns:a16="http://schemas.microsoft.com/office/drawing/2014/main" id="{5606DD2D-4F60-412E-9DE3-EBFD9720DA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20" b="16620"/>
          <a:stretch>
            <a:fillRect/>
          </a:stretch>
        </p:blipFill>
        <p:spPr/>
      </p:pic>
    </p:spTree>
    <p:extLst>
      <p:ext uri="{BB962C8B-B14F-4D97-AF65-F5344CB8AC3E}">
        <p14:creationId xmlns:p14="http://schemas.microsoft.com/office/powerpoint/2010/main" val="297764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65CC4-27B9-40B1-B3E2-42A5C108D447}"/>
              </a:ext>
            </a:extLst>
          </p:cNvPr>
          <p:cNvPicPr>
            <a:picLocks noChangeAspect="1"/>
          </p:cNvPicPr>
          <p:nvPr/>
        </p:nvPicPr>
        <p:blipFill>
          <a:blip r:embed="rId2"/>
          <a:stretch>
            <a:fillRect/>
          </a:stretch>
        </p:blipFill>
        <p:spPr>
          <a:xfrm>
            <a:off x="5284788" y="2586036"/>
            <a:ext cx="2619375" cy="1743075"/>
          </a:xfrm>
          <a:prstGeom prst="rect">
            <a:avLst/>
          </a:prstGeom>
        </p:spPr>
      </p:pic>
      <p:pic>
        <p:nvPicPr>
          <p:cNvPr id="3" name="Picture 2">
            <a:extLst>
              <a:ext uri="{FF2B5EF4-FFF2-40B4-BE49-F238E27FC236}">
                <a16:creationId xmlns:a16="http://schemas.microsoft.com/office/drawing/2014/main" id="{344AB99F-3DC4-497D-86E2-39B085AB367F}"/>
              </a:ext>
            </a:extLst>
          </p:cNvPr>
          <p:cNvPicPr>
            <a:picLocks noChangeAspect="1"/>
          </p:cNvPicPr>
          <p:nvPr/>
        </p:nvPicPr>
        <p:blipFill>
          <a:blip r:embed="rId3"/>
          <a:stretch>
            <a:fillRect/>
          </a:stretch>
        </p:blipFill>
        <p:spPr>
          <a:xfrm>
            <a:off x="8629121" y="602264"/>
            <a:ext cx="2847975" cy="1600200"/>
          </a:xfrm>
          <a:prstGeom prst="rect">
            <a:avLst/>
          </a:prstGeom>
        </p:spPr>
      </p:pic>
      <p:pic>
        <p:nvPicPr>
          <p:cNvPr id="5" name="Picture 4">
            <a:extLst>
              <a:ext uri="{FF2B5EF4-FFF2-40B4-BE49-F238E27FC236}">
                <a16:creationId xmlns:a16="http://schemas.microsoft.com/office/drawing/2014/main" id="{5E90E05B-E492-46D8-A98F-CD314777B393}"/>
              </a:ext>
            </a:extLst>
          </p:cNvPr>
          <p:cNvPicPr>
            <a:picLocks noChangeAspect="1"/>
          </p:cNvPicPr>
          <p:nvPr/>
        </p:nvPicPr>
        <p:blipFill>
          <a:blip r:embed="rId4"/>
          <a:stretch>
            <a:fillRect/>
          </a:stretch>
        </p:blipFill>
        <p:spPr>
          <a:xfrm>
            <a:off x="9005887" y="4421630"/>
            <a:ext cx="2714625" cy="1685925"/>
          </a:xfrm>
          <a:prstGeom prst="rect">
            <a:avLst/>
          </a:prstGeom>
        </p:spPr>
      </p:pic>
    </p:spTree>
    <p:extLst>
      <p:ext uri="{BB962C8B-B14F-4D97-AF65-F5344CB8AC3E}">
        <p14:creationId xmlns:p14="http://schemas.microsoft.com/office/powerpoint/2010/main" val="81025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690-3D28-4EE4-90DF-906ABBC81E26}"/>
              </a:ext>
            </a:extLst>
          </p:cNvPr>
          <p:cNvSpPr>
            <a:spLocks noGrp="1"/>
          </p:cNvSpPr>
          <p:nvPr>
            <p:ph type="title"/>
          </p:nvPr>
        </p:nvSpPr>
        <p:spPr/>
        <p:txBody>
          <a:bodyPr anchor="ctr">
            <a:normAutofit/>
          </a:bodyPr>
          <a:lstStyle/>
          <a:p>
            <a:pPr algn="ctr"/>
            <a:r>
              <a:rPr lang="en-US" sz="5400" b="1" dirty="0">
                <a:solidFill>
                  <a:srgbClr val="FFC000"/>
                </a:solidFill>
                <a:latin typeface="Arial" panose="020B0604020202020204" pitchFamily="34" charset="0"/>
                <a:cs typeface="Arial" panose="020B0604020202020204" pitchFamily="34" charset="0"/>
              </a:rPr>
              <a:t>Objective</a:t>
            </a:r>
            <a:endParaRPr lang="en-US" sz="5400" b="1" dirty="0">
              <a:solidFill>
                <a:srgbClr val="FFC000"/>
              </a:solidFill>
            </a:endParaRPr>
          </a:p>
        </p:txBody>
      </p:sp>
      <p:pic>
        <p:nvPicPr>
          <p:cNvPr id="5" name="Content Placeholder 4">
            <a:extLst>
              <a:ext uri="{FF2B5EF4-FFF2-40B4-BE49-F238E27FC236}">
                <a16:creationId xmlns:a16="http://schemas.microsoft.com/office/drawing/2014/main" id="{9EEFA0C4-8588-4E90-99DE-17267BA55579}"/>
              </a:ext>
            </a:extLst>
          </p:cNvPr>
          <p:cNvPicPr>
            <a:picLocks noGrp="1" noChangeAspect="1"/>
          </p:cNvPicPr>
          <p:nvPr>
            <p:ph idx="1"/>
          </p:nvPr>
        </p:nvPicPr>
        <p:blipFill>
          <a:blip r:embed="rId2"/>
          <a:stretch>
            <a:fillRect/>
          </a:stretch>
        </p:blipFill>
        <p:spPr>
          <a:xfrm>
            <a:off x="786342" y="3195803"/>
            <a:ext cx="3318935" cy="2731294"/>
          </a:xfrm>
          <a:prstGeom prst="rect">
            <a:avLst/>
          </a:prstGeom>
        </p:spPr>
      </p:pic>
      <p:sp>
        <p:nvSpPr>
          <p:cNvPr id="12" name="Rectangle 11">
            <a:extLst>
              <a:ext uri="{FF2B5EF4-FFF2-40B4-BE49-F238E27FC236}">
                <a16:creationId xmlns:a16="http://schemas.microsoft.com/office/drawing/2014/main" id="{3BDE94DD-38F7-432D-B917-B67CCC8C117C}"/>
              </a:ext>
            </a:extLst>
          </p:cNvPr>
          <p:cNvSpPr/>
          <p:nvPr/>
        </p:nvSpPr>
        <p:spPr>
          <a:xfrm>
            <a:off x="599922" y="3004455"/>
            <a:ext cx="3749040" cy="3200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3A9D48A-5518-4831-A9F0-C259965E4B3F}"/>
              </a:ext>
            </a:extLst>
          </p:cNvPr>
          <p:cNvSpPr txBox="1"/>
          <p:nvPr/>
        </p:nvSpPr>
        <p:spPr>
          <a:xfrm>
            <a:off x="5225143" y="1284514"/>
            <a:ext cx="6477000" cy="4924425"/>
          </a:xfrm>
          <a:prstGeom prst="rect">
            <a:avLst/>
          </a:prstGeom>
          <a:noFill/>
        </p:spPr>
        <p:txBody>
          <a:bodyPr wrap="square" rtlCol="0">
            <a:spAutoFit/>
          </a:bodyPr>
          <a:lstStyle/>
          <a:p>
            <a:pPr algn="ctr">
              <a:spcBef>
                <a:spcPts val="600"/>
              </a:spcBef>
              <a:spcAft>
                <a:spcPts val="2400"/>
              </a:spcAft>
              <a:tabLst>
                <a:tab pos="57150" algn="l"/>
              </a:tabLst>
            </a:pPr>
            <a:r>
              <a:rPr lang="en-US" sz="4400" b="1" dirty="0">
                <a:latin typeface="Arial" panose="020B0604020202020204" pitchFamily="34" charset="0"/>
                <a:cs typeface="Arial" panose="020B0604020202020204" pitchFamily="34" charset="0"/>
              </a:rPr>
              <a:t>Identify the </a:t>
            </a:r>
            <a:r>
              <a:rPr lang="en-US" sz="4400" b="1" u="sng" dirty="0">
                <a:solidFill>
                  <a:srgbClr val="C00000"/>
                </a:solidFill>
                <a:latin typeface="Arial" panose="020B0604020202020204" pitchFamily="34" charset="0"/>
                <a:cs typeface="Arial" panose="020B0604020202020204" pitchFamily="34" charset="0"/>
              </a:rPr>
              <a:t>attributes</a:t>
            </a:r>
            <a:r>
              <a:rPr lang="en-US" sz="4400" b="1" dirty="0">
                <a:latin typeface="Arial" panose="020B0604020202020204" pitchFamily="34" charset="0"/>
                <a:cs typeface="Arial" panose="020B0604020202020204" pitchFamily="34" charset="0"/>
              </a:rPr>
              <a:t> that make Airbnb “Successful” </a:t>
            </a:r>
          </a:p>
          <a:p>
            <a:pPr algn="ctr">
              <a:spcBef>
                <a:spcPts val="600"/>
              </a:spcBef>
              <a:spcAft>
                <a:spcPts val="2400"/>
              </a:spcAft>
              <a:tabLst>
                <a:tab pos="57150" algn="l"/>
              </a:tabLst>
            </a:pPr>
            <a:r>
              <a:rPr lang="en-US" sz="4400" b="1" dirty="0">
                <a:latin typeface="Arial" panose="020B0604020202020204" pitchFamily="34" charset="0"/>
                <a:cs typeface="Arial" panose="020B0604020202020204" pitchFamily="34" charset="0"/>
              </a:rPr>
              <a:t>Find the best place to stay in </a:t>
            </a:r>
            <a:r>
              <a:rPr lang="en-US" sz="4400" b="1" dirty="0">
                <a:solidFill>
                  <a:srgbClr val="C00000"/>
                </a:solidFill>
                <a:latin typeface="Arial" panose="020B0604020202020204" pitchFamily="34" charset="0"/>
                <a:cs typeface="Arial" panose="020B0604020202020204" pitchFamily="34" charset="0"/>
              </a:rPr>
              <a:t>Hawaii</a:t>
            </a:r>
          </a:p>
          <a:p>
            <a:pPr marL="285750" indent="-285750" algn="ctr">
              <a:spcBef>
                <a:spcPts val="600"/>
              </a:spcBef>
              <a:spcAft>
                <a:spcPts val="2400"/>
              </a:spcAft>
              <a:buFont typeface="Arial" panose="020B0604020202020204" pitchFamily="34" charset="0"/>
              <a:buChar char="•"/>
            </a:pP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021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3D1-FBA1-4FCA-9824-D83EE2739CF8}"/>
              </a:ext>
            </a:extLst>
          </p:cNvPr>
          <p:cNvSpPr>
            <a:spLocks noGrp="1"/>
          </p:cNvSpPr>
          <p:nvPr>
            <p:ph type="title"/>
          </p:nvPr>
        </p:nvSpPr>
        <p:spPr/>
        <p:txBody>
          <a:bodyPr anchor="ctr"/>
          <a:lstStyle/>
          <a:p>
            <a:pPr algn="ctr"/>
            <a:r>
              <a:rPr lang="en-US" sz="4800" b="1" dirty="0">
                <a:solidFill>
                  <a:srgbClr val="FFC000"/>
                </a:solidFill>
                <a:latin typeface="Arial" panose="020B0604020202020204" pitchFamily="34" charset="0"/>
                <a:cs typeface="Arial" panose="020B0604020202020204" pitchFamily="34" charset="0"/>
              </a:rPr>
              <a:t>Hypothesis</a:t>
            </a:r>
            <a:endParaRPr lang="en-US" dirty="0"/>
          </a:p>
        </p:txBody>
      </p:sp>
      <p:sp>
        <p:nvSpPr>
          <p:cNvPr id="3" name="Content Placeholder 2">
            <a:extLst>
              <a:ext uri="{FF2B5EF4-FFF2-40B4-BE49-F238E27FC236}">
                <a16:creationId xmlns:a16="http://schemas.microsoft.com/office/drawing/2014/main" id="{8CB60400-A7A1-48F2-9206-493D71C3A049}"/>
              </a:ext>
            </a:extLst>
          </p:cNvPr>
          <p:cNvSpPr>
            <a:spLocks noGrp="1"/>
          </p:cNvSpPr>
          <p:nvPr>
            <p:ph idx="1"/>
          </p:nvPr>
        </p:nvSpPr>
        <p:spPr/>
        <p:txBody>
          <a:bodyPr>
            <a:noAutofit/>
          </a:bodyPr>
          <a:lstStyle/>
          <a:p>
            <a:r>
              <a:rPr lang="en-US" sz="2400" b="1" dirty="0">
                <a:latin typeface="Arial" panose="020B0604020202020204" pitchFamily="34" charset="0"/>
                <a:cs typeface="Arial" panose="020B0604020202020204" pitchFamily="34" charset="0"/>
              </a:rPr>
              <a:t>Ho:</a:t>
            </a:r>
          </a:p>
          <a:p>
            <a:r>
              <a:rPr lang="en-US" sz="2400" b="1" dirty="0">
                <a:latin typeface="Arial" panose="020B0604020202020204" pitchFamily="34" charset="0"/>
                <a:cs typeface="Arial" panose="020B0604020202020204" pitchFamily="34" charset="0"/>
              </a:rPr>
              <a:t>The number of properties rented out by a host has no impact on rating.</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H1:</a:t>
            </a:r>
          </a:p>
          <a:p>
            <a:r>
              <a:rPr lang="en-US" sz="2400" b="1" dirty="0">
                <a:latin typeface="Arial" panose="020B0604020202020204" pitchFamily="34" charset="0"/>
                <a:cs typeface="Arial" panose="020B0604020202020204" pitchFamily="34" charset="0"/>
              </a:rPr>
              <a:t>if a host has a high number of properties then their ratings are not higher than hosts with fewer properties</a:t>
            </a:r>
          </a:p>
          <a:p>
            <a:endParaRPr lang="en-US" sz="2400" b="1" dirty="0">
              <a:latin typeface="Arial" panose="020B0604020202020204" pitchFamily="34" charset="0"/>
              <a:cs typeface="Arial" panose="020B0604020202020204" pitchFamily="34" charset="0"/>
            </a:endParaRPr>
          </a:p>
          <a:p>
            <a:r>
              <a:rPr lang="en-US" dirty="0"/>
              <a:t>None of the factors we are analyzing (neighborhood, number of listings per host, room type, price, keywords in description, how long the host has been hosting, and certain amenities) have an impact on the overall rating.</a:t>
            </a: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03B79B6-475F-49E3-AC1F-99A5D221C885}"/>
              </a:ext>
            </a:extLst>
          </p:cNvPr>
          <p:cNvPicPr>
            <a:picLocks noChangeAspect="1"/>
          </p:cNvPicPr>
          <p:nvPr/>
        </p:nvPicPr>
        <p:blipFill>
          <a:blip r:embed="rId2"/>
          <a:stretch>
            <a:fillRect/>
          </a:stretch>
        </p:blipFill>
        <p:spPr>
          <a:xfrm>
            <a:off x="643464" y="3043050"/>
            <a:ext cx="3517567" cy="2192286"/>
          </a:xfrm>
          <a:prstGeom prst="rect">
            <a:avLst/>
          </a:prstGeom>
        </p:spPr>
      </p:pic>
    </p:spTree>
    <p:extLst>
      <p:ext uri="{BB962C8B-B14F-4D97-AF65-F5344CB8AC3E}">
        <p14:creationId xmlns:p14="http://schemas.microsoft.com/office/powerpoint/2010/main" val="280568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3D1-FBA1-4FCA-9824-D83EE2739CF8}"/>
              </a:ext>
            </a:extLst>
          </p:cNvPr>
          <p:cNvSpPr>
            <a:spLocks noGrp="1"/>
          </p:cNvSpPr>
          <p:nvPr>
            <p:ph type="title"/>
          </p:nvPr>
        </p:nvSpPr>
        <p:spPr>
          <a:xfrm>
            <a:off x="751450" y="575676"/>
            <a:ext cx="3517567" cy="2093975"/>
          </a:xfrm>
        </p:spPr>
        <p:txBody>
          <a:bodyPr anchor="ctr"/>
          <a:lstStyle/>
          <a:p>
            <a:pPr algn="ctr"/>
            <a:r>
              <a:rPr lang="en-US" sz="4800" dirty="0">
                <a:solidFill>
                  <a:srgbClr val="FFC000"/>
                </a:solidFill>
                <a:latin typeface="Arial Black" panose="020B0A04020102020204" pitchFamily="34" charset="0"/>
              </a:rPr>
              <a:t>Analysis</a:t>
            </a:r>
            <a:endParaRPr lang="en-US" dirty="0"/>
          </a:p>
        </p:txBody>
      </p:sp>
      <p:sp>
        <p:nvSpPr>
          <p:cNvPr id="3" name="Content Placeholder 2">
            <a:extLst>
              <a:ext uri="{FF2B5EF4-FFF2-40B4-BE49-F238E27FC236}">
                <a16:creationId xmlns:a16="http://schemas.microsoft.com/office/drawing/2014/main" id="{8CB60400-A7A1-48F2-9206-493D71C3A049}"/>
              </a:ext>
            </a:extLst>
          </p:cNvPr>
          <p:cNvSpPr>
            <a:spLocks noGrp="1"/>
          </p:cNvSpPr>
          <p:nvPr>
            <p:ph idx="1"/>
          </p:nvPr>
        </p:nvSpPr>
        <p:spPr>
          <a:xfrm>
            <a:off x="5469870" y="786383"/>
            <a:ext cx="5928344" cy="5294757"/>
          </a:xfrm>
        </p:spPr>
        <p:txBody>
          <a:bodyPr>
            <a:normAutofit lnSpcReduction="10000"/>
          </a:bodyPr>
          <a:lstStyle/>
          <a:p>
            <a:pPr marL="0" indent="0">
              <a:buNone/>
            </a:pPr>
            <a:r>
              <a:rPr lang="en-US" sz="3200" b="1" dirty="0">
                <a:solidFill>
                  <a:schemeClr val="tx1"/>
                </a:solidFill>
                <a:latin typeface="Arial Black" panose="020B0A04020102020204" pitchFamily="34" charset="0"/>
              </a:rPr>
              <a:t>Evaluate the relationship:</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Age of property, ratings per month and price.</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Number of properties per host and ratings.</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number of bedrooms and bookings per month.</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neighborhoods and bookings per month.</a:t>
            </a:r>
          </a:p>
        </p:txBody>
      </p:sp>
      <p:pic>
        <p:nvPicPr>
          <p:cNvPr id="5" name="Picture 4">
            <a:extLst>
              <a:ext uri="{FF2B5EF4-FFF2-40B4-BE49-F238E27FC236}">
                <a16:creationId xmlns:a16="http://schemas.microsoft.com/office/drawing/2014/main" id="{803B79B6-475F-49E3-AC1F-99A5D221C885}"/>
              </a:ext>
            </a:extLst>
          </p:cNvPr>
          <p:cNvPicPr>
            <a:picLocks noChangeAspect="1"/>
          </p:cNvPicPr>
          <p:nvPr/>
        </p:nvPicPr>
        <p:blipFill>
          <a:blip r:embed="rId2"/>
          <a:stretch>
            <a:fillRect/>
          </a:stretch>
        </p:blipFill>
        <p:spPr>
          <a:xfrm>
            <a:off x="643464" y="3043050"/>
            <a:ext cx="3517567" cy="2192286"/>
          </a:xfrm>
          <a:prstGeom prst="rect">
            <a:avLst/>
          </a:prstGeom>
        </p:spPr>
      </p:pic>
    </p:spTree>
    <p:extLst>
      <p:ext uri="{BB962C8B-B14F-4D97-AF65-F5344CB8AC3E}">
        <p14:creationId xmlns:p14="http://schemas.microsoft.com/office/powerpoint/2010/main" val="223783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3D1-FBA1-4FCA-9824-D83EE2739CF8}"/>
              </a:ext>
            </a:extLst>
          </p:cNvPr>
          <p:cNvSpPr>
            <a:spLocks noGrp="1"/>
          </p:cNvSpPr>
          <p:nvPr>
            <p:ph type="title"/>
          </p:nvPr>
        </p:nvSpPr>
        <p:spPr>
          <a:xfrm>
            <a:off x="751450" y="575676"/>
            <a:ext cx="3517567" cy="2093975"/>
          </a:xfrm>
        </p:spPr>
        <p:txBody>
          <a:bodyPr anchor="ctr"/>
          <a:lstStyle/>
          <a:p>
            <a:pPr algn="ctr"/>
            <a:r>
              <a:rPr lang="en-US" sz="4800" dirty="0">
                <a:solidFill>
                  <a:srgbClr val="FFC000"/>
                </a:solidFill>
                <a:latin typeface="Arial Black" panose="020B0A04020102020204" pitchFamily="34" charset="0"/>
              </a:rPr>
              <a:t>Analysis</a:t>
            </a:r>
            <a:endParaRPr lang="en-US" dirty="0"/>
          </a:p>
        </p:txBody>
      </p:sp>
      <p:sp>
        <p:nvSpPr>
          <p:cNvPr id="3" name="Content Placeholder 2">
            <a:extLst>
              <a:ext uri="{FF2B5EF4-FFF2-40B4-BE49-F238E27FC236}">
                <a16:creationId xmlns:a16="http://schemas.microsoft.com/office/drawing/2014/main" id="{8CB60400-A7A1-48F2-9206-493D71C3A049}"/>
              </a:ext>
            </a:extLst>
          </p:cNvPr>
          <p:cNvSpPr>
            <a:spLocks noGrp="1"/>
          </p:cNvSpPr>
          <p:nvPr>
            <p:ph idx="1"/>
          </p:nvPr>
        </p:nvSpPr>
        <p:spPr>
          <a:xfrm>
            <a:off x="5127177" y="786383"/>
            <a:ext cx="6543185" cy="5294757"/>
          </a:xfrm>
        </p:spPr>
        <p:txBody>
          <a:bodyPr>
            <a:normAutofit lnSpcReduction="10000"/>
          </a:bodyPr>
          <a:lstStyle/>
          <a:p>
            <a:pPr marL="0" indent="0">
              <a:buNone/>
            </a:pPr>
            <a:r>
              <a:rPr lang="en-US" sz="3200" b="1" dirty="0">
                <a:solidFill>
                  <a:schemeClr val="tx1"/>
                </a:solidFill>
                <a:latin typeface="Arial Black" panose="020B0A04020102020204" pitchFamily="34" charset="0"/>
              </a:rPr>
              <a:t>Identify:</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Variable that has more impact in the best value and best price. </a:t>
            </a:r>
          </a:p>
          <a:p>
            <a:pPr marL="1033463" lvl="1" indent="-457200">
              <a:buFont typeface="Wingdings" panose="05000000000000000000" pitchFamily="2" charset="2"/>
              <a:buChar char="§"/>
            </a:pPr>
            <a:r>
              <a:rPr lang="en-US" sz="3000" dirty="0">
                <a:solidFill>
                  <a:schemeClr val="tx1"/>
                </a:solidFill>
                <a:latin typeface="Arial" panose="020B0604020202020204" pitchFamily="34" charset="0"/>
                <a:cs typeface="Arial" panose="020B0604020202020204" pitchFamily="34" charset="0"/>
              </a:rPr>
              <a:t>Variables: neighborhood, type of place</a:t>
            </a:r>
          </a:p>
          <a:p>
            <a:pPr marL="457200" indent="-457200">
              <a:buClrTx/>
              <a:buFont typeface="+mj-lt"/>
              <a:buAutoNum type="arabicPeriod"/>
            </a:pPr>
            <a:r>
              <a:rPr lang="en-US" sz="3200" b="1" dirty="0">
                <a:solidFill>
                  <a:schemeClr val="tx1"/>
                </a:solidFill>
                <a:latin typeface="Arial" panose="020B0604020202020204" pitchFamily="34" charset="0"/>
                <a:cs typeface="Arial" panose="020B0604020202020204" pitchFamily="34" charset="0"/>
              </a:rPr>
              <a:t>Impact of the name in the number of booking</a:t>
            </a:r>
          </a:p>
          <a:p>
            <a:pPr marL="1089025" lvl="1" indent="-577850">
              <a:buFont typeface="Wingdings" panose="05000000000000000000" pitchFamily="2" charset="2"/>
              <a:buChar char="§"/>
            </a:pPr>
            <a:r>
              <a:rPr lang="en-US" sz="3000" dirty="0">
                <a:solidFill>
                  <a:schemeClr val="tx1"/>
                </a:solidFill>
                <a:latin typeface="Arial" panose="020B0604020202020204" pitchFamily="34" charset="0"/>
                <a:cs typeface="Arial" panose="020B0604020202020204" pitchFamily="34" charset="0"/>
              </a:rPr>
              <a:t>Trigger words in the name that relate to higher bookings</a:t>
            </a:r>
          </a:p>
        </p:txBody>
      </p:sp>
      <p:pic>
        <p:nvPicPr>
          <p:cNvPr id="6" name="Picture 5">
            <a:extLst>
              <a:ext uri="{FF2B5EF4-FFF2-40B4-BE49-F238E27FC236}">
                <a16:creationId xmlns:a16="http://schemas.microsoft.com/office/drawing/2014/main" id="{216CD939-1F66-49F8-B0E6-95002CE06796}"/>
              </a:ext>
            </a:extLst>
          </p:cNvPr>
          <p:cNvPicPr>
            <a:picLocks noChangeAspect="1"/>
          </p:cNvPicPr>
          <p:nvPr/>
        </p:nvPicPr>
        <p:blipFill>
          <a:blip r:embed="rId2"/>
          <a:stretch>
            <a:fillRect/>
          </a:stretch>
        </p:blipFill>
        <p:spPr>
          <a:xfrm>
            <a:off x="669245" y="4491377"/>
            <a:ext cx="3381375" cy="1352550"/>
          </a:xfrm>
          <a:prstGeom prst="rect">
            <a:avLst/>
          </a:prstGeom>
        </p:spPr>
      </p:pic>
      <p:pic>
        <p:nvPicPr>
          <p:cNvPr id="7" name="Picture 6">
            <a:extLst>
              <a:ext uri="{FF2B5EF4-FFF2-40B4-BE49-F238E27FC236}">
                <a16:creationId xmlns:a16="http://schemas.microsoft.com/office/drawing/2014/main" id="{784C1020-79EC-44EB-94B8-17DB2C4DA2D5}"/>
              </a:ext>
            </a:extLst>
          </p:cNvPr>
          <p:cNvPicPr>
            <a:picLocks noChangeAspect="1"/>
          </p:cNvPicPr>
          <p:nvPr/>
        </p:nvPicPr>
        <p:blipFill>
          <a:blip r:embed="rId3"/>
          <a:stretch>
            <a:fillRect/>
          </a:stretch>
        </p:blipFill>
        <p:spPr>
          <a:xfrm>
            <a:off x="669245" y="2805452"/>
            <a:ext cx="2714625" cy="1685925"/>
          </a:xfrm>
          <a:prstGeom prst="rect">
            <a:avLst/>
          </a:prstGeom>
        </p:spPr>
      </p:pic>
    </p:spTree>
    <p:extLst>
      <p:ext uri="{BB962C8B-B14F-4D97-AF65-F5344CB8AC3E}">
        <p14:creationId xmlns:p14="http://schemas.microsoft.com/office/powerpoint/2010/main" val="381932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33D1-FBA1-4FCA-9824-D83EE2739CF8}"/>
              </a:ext>
            </a:extLst>
          </p:cNvPr>
          <p:cNvSpPr>
            <a:spLocks noGrp="1"/>
          </p:cNvSpPr>
          <p:nvPr>
            <p:ph type="title"/>
          </p:nvPr>
        </p:nvSpPr>
        <p:spPr/>
        <p:txBody>
          <a:bodyPr/>
          <a:lstStyle/>
          <a:p>
            <a:r>
              <a:rPr lang="en-US" dirty="0"/>
              <a:t>Hypothesis</a:t>
            </a:r>
            <a:br>
              <a:rPr lang="en-US" dirty="0"/>
            </a:br>
            <a:endParaRPr lang="en-US" dirty="0"/>
          </a:p>
        </p:txBody>
      </p:sp>
      <p:sp>
        <p:nvSpPr>
          <p:cNvPr id="3" name="Content Placeholder 2">
            <a:extLst>
              <a:ext uri="{FF2B5EF4-FFF2-40B4-BE49-F238E27FC236}">
                <a16:creationId xmlns:a16="http://schemas.microsoft.com/office/drawing/2014/main" id="{8CB60400-A7A1-48F2-9206-493D71C3A049}"/>
              </a:ext>
            </a:extLst>
          </p:cNvPr>
          <p:cNvSpPr>
            <a:spLocks noGrp="1"/>
          </p:cNvSpPr>
          <p:nvPr>
            <p:ph idx="1"/>
          </p:nvPr>
        </p:nvSpPr>
        <p:spPr/>
        <p:txBody>
          <a:bodyPr/>
          <a:lstStyle/>
          <a:p>
            <a:r>
              <a:rPr lang="en-US" dirty="0"/>
              <a:t>Ho:</a:t>
            </a:r>
          </a:p>
          <a:p>
            <a:endParaRPr lang="en-US" dirty="0"/>
          </a:p>
          <a:p>
            <a:endParaRPr lang="en-US" dirty="0"/>
          </a:p>
          <a:p>
            <a:endParaRPr lang="en-US" dirty="0"/>
          </a:p>
          <a:p>
            <a:endParaRPr lang="en-US" dirty="0"/>
          </a:p>
          <a:p>
            <a:endParaRPr lang="en-US" dirty="0"/>
          </a:p>
          <a:p>
            <a:endParaRPr lang="en-US" dirty="0"/>
          </a:p>
          <a:p>
            <a:r>
              <a:rPr lang="en-US" dirty="0"/>
              <a:t>Null Ho:</a:t>
            </a:r>
          </a:p>
          <a:p>
            <a:r>
              <a:rPr lang="en-US" dirty="0"/>
              <a:t>if a host has a high number of properties then their ratings are not higher than hosts with fewer properties</a:t>
            </a:r>
          </a:p>
        </p:txBody>
      </p:sp>
      <p:pic>
        <p:nvPicPr>
          <p:cNvPr id="5" name="Picture 4">
            <a:extLst>
              <a:ext uri="{FF2B5EF4-FFF2-40B4-BE49-F238E27FC236}">
                <a16:creationId xmlns:a16="http://schemas.microsoft.com/office/drawing/2014/main" id="{803B79B6-475F-49E3-AC1F-99A5D221C885}"/>
              </a:ext>
            </a:extLst>
          </p:cNvPr>
          <p:cNvPicPr>
            <a:picLocks noChangeAspect="1"/>
          </p:cNvPicPr>
          <p:nvPr/>
        </p:nvPicPr>
        <p:blipFill>
          <a:blip r:embed="rId2"/>
          <a:stretch>
            <a:fillRect/>
          </a:stretch>
        </p:blipFill>
        <p:spPr>
          <a:xfrm>
            <a:off x="643464" y="3043050"/>
            <a:ext cx="3517567" cy="2192286"/>
          </a:xfrm>
          <a:prstGeom prst="rect">
            <a:avLst/>
          </a:prstGeom>
        </p:spPr>
      </p:pic>
    </p:spTree>
    <p:extLst>
      <p:ext uri="{BB962C8B-B14F-4D97-AF65-F5344CB8AC3E}">
        <p14:creationId xmlns:p14="http://schemas.microsoft.com/office/powerpoint/2010/main" val="268634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1150311"/>
          </a:xfrm>
        </p:spPr>
        <p:txBody>
          <a:bodyPr anchor="t">
            <a:normAutofit fontScale="90000"/>
          </a:bodyPr>
          <a:lstStyle/>
          <a:p>
            <a:r>
              <a:rPr lang="en-US" dirty="0">
                <a:latin typeface="Arial Black" panose="020B0A04020102020204" pitchFamily="34" charset="0"/>
              </a:rPr>
              <a:t>Hawaii Airbnb</a:t>
            </a:r>
            <a:br>
              <a:rPr lang="en-US" dirty="0">
                <a:latin typeface="Arial Black" panose="020B0A04020102020204" pitchFamily="34" charset="0"/>
              </a:rPr>
            </a:br>
            <a:r>
              <a:rPr lang="en-US" sz="2700" dirty="0">
                <a:solidFill>
                  <a:srgbClr val="0070C0"/>
                </a:solidFill>
                <a:latin typeface="Arial Black" panose="020B0A04020102020204" pitchFamily="34" charset="0"/>
              </a:rPr>
              <a:t>Dependencies</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a:xfrm>
            <a:off x="1097280" y="2195286"/>
            <a:ext cx="10058400" cy="4023360"/>
          </a:xfrm>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32918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718-F957-42E4-BFE2-C681A5052620}"/>
              </a:ext>
            </a:extLst>
          </p:cNvPr>
          <p:cNvSpPr>
            <a:spLocks noGrp="1"/>
          </p:cNvSpPr>
          <p:nvPr>
            <p:ph type="title"/>
          </p:nvPr>
        </p:nvSpPr>
        <p:spPr>
          <a:xfrm>
            <a:off x="1097280" y="286603"/>
            <a:ext cx="10058400" cy="702305"/>
          </a:xfrm>
        </p:spPr>
        <p:txBody>
          <a:bodyPr anchor="t">
            <a:normAutofit fontScale="90000"/>
          </a:bodyPr>
          <a:lstStyle/>
          <a:p>
            <a:r>
              <a:rPr lang="en-US" dirty="0">
                <a:latin typeface="Arial Black" panose="020B0A04020102020204" pitchFamily="34" charset="0"/>
              </a:rPr>
              <a:t>Hawaii Airbnb</a:t>
            </a:r>
            <a:br>
              <a:rPr lang="en-US" dirty="0">
                <a:latin typeface="Arial Black" panose="020B0A04020102020204" pitchFamily="34" charset="0"/>
              </a:rPr>
            </a:br>
            <a:r>
              <a:rPr lang="en-US" sz="2700" dirty="0">
                <a:solidFill>
                  <a:srgbClr val="0070C0"/>
                </a:solidFill>
                <a:latin typeface="Arial Black" panose="020B0A04020102020204" pitchFamily="34" charset="0"/>
              </a:rPr>
              <a:t>Data preparation</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A97FEB7-9FC7-4DB8-9A57-85E4C5BC4BA8}"/>
              </a:ext>
            </a:extLst>
          </p:cNvPr>
          <p:cNvSpPr>
            <a:spLocks noGrp="1"/>
          </p:cNvSpPr>
          <p:nvPr>
            <p:ph idx="1"/>
          </p:nvPr>
        </p:nvSpPr>
        <p:spPr/>
        <p:txBody>
          <a:bodyPr/>
          <a:lstStyle/>
          <a:p>
            <a:pPr marL="571500" indent="-571500">
              <a:buFont typeface="Wingdings" panose="05000000000000000000" pitchFamily="2" charset="2"/>
              <a:buChar char="§"/>
              <a:tabLst>
                <a:tab pos="57150" algn="l"/>
              </a:tabLst>
            </a:pPr>
            <a:r>
              <a:rPr lang="en-US" dirty="0"/>
              <a:t>X</a:t>
            </a:r>
          </a:p>
          <a:p>
            <a:pPr marL="571500" indent="-571500">
              <a:buFont typeface="Wingdings" panose="05000000000000000000" pitchFamily="2" charset="2"/>
              <a:buChar char="§"/>
              <a:tabLst>
                <a:tab pos="57150" algn="l"/>
              </a:tabLst>
            </a:pPr>
            <a:r>
              <a:rPr lang="en-US" dirty="0"/>
              <a:t>y</a:t>
            </a:r>
          </a:p>
        </p:txBody>
      </p:sp>
    </p:spTree>
    <p:extLst>
      <p:ext uri="{BB962C8B-B14F-4D97-AF65-F5344CB8AC3E}">
        <p14:creationId xmlns:p14="http://schemas.microsoft.com/office/powerpoint/2010/main" val="37388416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{42E324B0-A195-4E90-9199-96AFCD34C9F5}tf56160789</Template>
  <TotalTime>0</TotalTime>
  <Words>280</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Bookman Old Style</vt:lpstr>
      <vt:lpstr>Calibri</vt:lpstr>
      <vt:lpstr>Franklin Gothic Book</vt:lpstr>
      <vt:lpstr>Wingdings</vt:lpstr>
      <vt:lpstr>1_RetrospectVTI</vt:lpstr>
      <vt:lpstr>World Airbnb</vt:lpstr>
      <vt:lpstr>Your best quote that reflects your approach… “It’s one small step for man, one giant leap for mankind.”</vt:lpstr>
      <vt:lpstr>Objective</vt:lpstr>
      <vt:lpstr>Hypothesis</vt:lpstr>
      <vt:lpstr>Analysis</vt:lpstr>
      <vt:lpstr>Analysis</vt:lpstr>
      <vt:lpstr>Hypothesis </vt:lpstr>
      <vt:lpstr>Hawaii Airbnb Dependencies </vt:lpstr>
      <vt:lpstr>Hawaii Airbnb Data preparation</vt:lpstr>
      <vt:lpstr>Hawaii Airbnb Define variables</vt:lpstr>
      <vt:lpstr>Hawaii Airbnb Results</vt:lpstr>
      <vt:lpstr>PowerPoint Presentation</vt:lpstr>
      <vt:lpstr>PowerPoint Presentation</vt:lpstr>
      <vt:lpstr>PowerPoint Presentation</vt:lpstr>
      <vt:lpstr>PowerPoint Presentation</vt:lpstr>
      <vt:lpstr>PowerPoint Presentation</vt:lpstr>
      <vt:lpstr>Hawaii Airbnb Conclusion</vt:lpstr>
      <vt:lpstr>Hawaii Airbnb Recommendation</vt:lpstr>
      <vt:lpstr>The Scam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2020-01-25T18:51:57Z</dcterms:created>
  <dcterms:modified xsi:type="dcterms:W3CDTF">2020-01-30T17:31:01Z</dcterms:modified>
</cp:coreProperties>
</file>