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3" r:id="rId6"/>
    <p:sldId id="266" r:id="rId7"/>
    <p:sldId id="264" r:id="rId8"/>
    <p:sldId id="262" r:id="rId9"/>
    <p:sldId id="267" r:id="rId10"/>
    <p:sldId id="268" r:id="rId11"/>
    <p:sldId id="269" r:id="rId12"/>
    <p:sldId id="270" r:id="rId13"/>
    <p:sldId id="271" r:id="rId14"/>
    <p:sldId id="261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16" autoAdjust="0"/>
    <p:restoredTop sz="92236" autoAdjust="0"/>
  </p:normalViewPr>
  <p:slideViewPr>
    <p:cSldViewPr snapToGrid="0">
      <p:cViewPr varScale="1">
        <p:scale>
          <a:sx n="59" d="100"/>
          <a:sy n="59" d="100"/>
        </p:scale>
        <p:origin x="4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rgbClr val="0000C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World Airbnb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Hawaii</a:t>
            </a:r>
            <a:endParaRPr lang="en-US" sz="2400" b="1" dirty="0">
              <a:solidFill>
                <a:srgbClr val="0000CC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FC3D588-B028-47B0-B731-493E4810C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3840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9718-F957-42E4-BFE2-C681A505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20921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Hawaii Airbnb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sz="2700" dirty="0">
                <a:solidFill>
                  <a:srgbClr val="0070C0"/>
                </a:solidFill>
                <a:latin typeface="Arial Black" panose="020B0A04020102020204" pitchFamily="34" charset="0"/>
              </a:rPr>
              <a:t>Define variables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FEB7-9FC7-4DB8-9A57-85E4C5BC4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  <a:tabLst>
                <a:tab pos="57150" algn="l"/>
              </a:tabLst>
            </a:pPr>
            <a:r>
              <a:rPr lang="en-US" dirty="0"/>
              <a:t>X</a:t>
            </a:r>
          </a:p>
          <a:p>
            <a:pPr marL="571500" indent="-571500">
              <a:buFont typeface="Wingdings" panose="05000000000000000000" pitchFamily="2" charset="2"/>
              <a:buChar char="§"/>
              <a:tabLst>
                <a:tab pos="57150" algn="l"/>
              </a:tabLst>
            </a:pPr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684756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9718-F957-42E4-BFE2-C681A505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Hawaii Airbnb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sz="4800" dirty="0">
                <a:solidFill>
                  <a:srgbClr val="0070C0"/>
                </a:solidFill>
                <a:latin typeface="Arial Black" panose="020B0A04020102020204" pitchFamily="34" charset="0"/>
              </a:rPr>
              <a:t>Results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FEB7-9FC7-4DB8-9A57-85E4C5BC4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  <a:tabLst>
                <a:tab pos="57150" algn="l"/>
              </a:tabLst>
            </a:pPr>
            <a:r>
              <a:rPr lang="en-US" dirty="0"/>
              <a:t>X</a:t>
            </a:r>
          </a:p>
          <a:p>
            <a:pPr marL="571500" indent="-571500">
              <a:buFont typeface="Wingdings" panose="05000000000000000000" pitchFamily="2" charset="2"/>
              <a:buChar char="§"/>
              <a:tabLst>
                <a:tab pos="57150" algn="l"/>
              </a:tabLst>
            </a:pPr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250772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9718-F957-42E4-BFE2-C681A505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Hawaii Airbnb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sz="4800" dirty="0">
                <a:solidFill>
                  <a:srgbClr val="0070C0"/>
                </a:solidFill>
                <a:latin typeface="Arial Black" panose="020B0A04020102020204" pitchFamily="34" charset="0"/>
              </a:rPr>
              <a:t>Conclusion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FEB7-9FC7-4DB8-9A57-85E4C5BC4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  <a:tabLst>
                <a:tab pos="57150" algn="l"/>
              </a:tabLst>
            </a:pPr>
            <a:r>
              <a:rPr lang="en-US" dirty="0"/>
              <a:t>X</a:t>
            </a:r>
          </a:p>
          <a:p>
            <a:pPr marL="571500" indent="-571500">
              <a:buFont typeface="Wingdings" panose="05000000000000000000" pitchFamily="2" charset="2"/>
              <a:buChar char="§"/>
              <a:tabLst>
                <a:tab pos="57150" algn="l"/>
              </a:tabLst>
            </a:pPr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999798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9718-F957-42E4-BFE2-C681A505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Hawaii Airbnb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sz="4800" dirty="0">
                <a:solidFill>
                  <a:srgbClr val="0070C0"/>
                </a:solidFill>
                <a:latin typeface="Arial Black" panose="020B0A04020102020204" pitchFamily="34" charset="0"/>
              </a:rPr>
              <a:t>Recommendation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FEB7-9FC7-4DB8-9A57-85E4C5BC4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  <a:tabLst>
                <a:tab pos="57150" algn="l"/>
              </a:tabLst>
            </a:pPr>
            <a:r>
              <a:rPr lang="en-US" dirty="0"/>
              <a:t>X</a:t>
            </a:r>
          </a:p>
          <a:p>
            <a:pPr marL="571500" indent="-571500">
              <a:buFont typeface="Wingdings" panose="05000000000000000000" pitchFamily="2" charset="2"/>
              <a:buChar char="§"/>
              <a:tabLst>
                <a:tab pos="57150" algn="l"/>
              </a:tabLst>
            </a:pPr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897960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419570-2699-4CA1-BB19-B5668BE9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9C840-D2A8-47E1-A030-D82C30654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Critical Inside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5606DD2D-4F60-412E-9DE3-EBFD9720DA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0" b="166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77641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565CC4-27B9-40B1-B3E2-42A5C108D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788" y="2586036"/>
            <a:ext cx="2619375" cy="1743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4AB99F-3DC4-497D-86E2-39B085AB3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121" y="602264"/>
            <a:ext cx="2847975" cy="160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90E05B-E492-46D8-A98F-CD314777B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887" y="4421630"/>
            <a:ext cx="27146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5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A690-3D28-4EE4-90DF-906ABBC8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5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US" sz="5400" b="1" dirty="0">
              <a:solidFill>
                <a:srgbClr val="FFC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EFA0C4-8588-4E90-99DE-17267BA55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342" y="3195803"/>
            <a:ext cx="3318935" cy="27312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DE94DD-38F7-432D-B917-B67CCC8C117C}"/>
              </a:ext>
            </a:extLst>
          </p:cNvPr>
          <p:cNvSpPr/>
          <p:nvPr/>
        </p:nvSpPr>
        <p:spPr>
          <a:xfrm>
            <a:off x="599922" y="3004455"/>
            <a:ext cx="3749040" cy="3200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A9D48A-5518-4831-A9F0-C259965E4B3F}"/>
              </a:ext>
            </a:extLst>
          </p:cNvPr>
          <p:cNvSpPr txBox="1"/>
          <p:nvPr/>
        </p:nvSpPr>
        <p:spPr>
          <a:xfrm>
            <a:off x="5225143" y="1284514"/>
            <a:ext cx="64770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2400"/>
              </a:spcAft>
              <a:tabLst>
                <a:tab pos="57150" algn="l"/>
              </a:tabLst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Identify the </a:t>
            </a:r>
            <a:r>
              <a:rPr lang="en-US" sz="4400" b="1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that make Airbnb “Successful” </a:t>
            </a:r>
          </a:p>
          <a:p>
            <a:pPr algn="ctr">
              <a:spcBef>
                <a:spcPts val="600"/>
              </a:spcBef>
              <a:spcAft>
                <a:spcPts val="2400"/>
              </a:spcAft>
              <a:tabLst>
                <a:tab pos="57150" algn="l"/>
              </a:tabLst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Find the best place to stay in </a:t>
            </a:r>
            <a:r>
              <a:rPr lang="en-US" sz="4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Hawaii</a:t>
            </a:r>
          </a:p>
          <a:p>
            <a:pPr marL="285750" indent="-285750" algn="ctr">
              <a:spcBef>
                <a:spcPts val="60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211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F33D1-FBA1-4FCA-9824-D83EE273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4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60400-A7A1-48F2-9206-493D71C3A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Ho: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number of properties rented out by a host has no impact on rating.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Null Ho: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if a host has a high number of properties then their ratings are not higher than hosts with fewer properties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B79B6-475F-49E3-AC1F-99A5D221C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4" y="3043050"/>
            <a:ext cx="3517567" cy="219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8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F33D1-FBA1-4FCA-9824-D83EE2739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450" y="575676"/>
            <a:ext cx="3517567" cy="2093975"/>
          </a:xfrm>
        </p:spPr>
        <p:txBody>
          <a:bodyPr anchor="ctr"/>
          <a:lstStyle/>
          <a:p>
            <a:pPr algn="ctr"/>
            <a:r>
              <a:rPr lang="en-US" sz="4800" dirty="0">
                <a:solidFill>
                  <a:srgbClr val="FFC000"/>
                </a:solidFill>
                <a:latin typeface="Arial Black" panose="020B0A04020102020204" pitchFamily="34" charset="0"/>
              </a:rPr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60400-A7A1-48F2-9206-493D71C3A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9870" y="786383"/>
            <a:ext cx="5928344" cy="52947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Arial Black" panose="020B0A04020102020204" pitchFamily="34" charset="0"/>
              </a:rPr>
              <a:t>Evaluate the relationship: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of property, ratings per month and price.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properties per host and ratings.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bedrooms and bookings per month.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neighborhoods and bookings per month.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B79B6-475F-49E3-AC1F-99A5D221C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4" y="3043050"/>
            <a:ext cx="3517567" cy="219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3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F33D1-FBA1-4FCA-9824-D83EE2739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450" y="575676"/>
            <a:ext cx="3517567" cy="2093975"/>
          </a:xfrm>
        </p:spPr>
        <p:txBody>
          <a:bodyPr anchor="ctr"/>
          <a:lstStyle/>
          <a:p>
            <a:pPr algn="ctr"/>
            <a:r>
              <a:rPr lang="en-US" sz="4800" dirty="0">
                <a:solidFill>
                  <a:srgbClr val="FFC000"/>
                </a:solidFill>
                <a:latin typeface="Arial Black" panose="020B0A04020102020204" pitchFamily="34" charset="0"/>
              </a:rPr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60400-A7A1-48F2-9206-493D71C3A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177" y="786383"/>
            <a:ext cx="6543185" cy="52947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Arial Black" panose="020B0A04020102020204" pitchFamily="34" charset="0"/>
              </a:rPr>
              <a:t>Identify: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that has more impact in the best value and best price. </a:t>
            </a:r>
          </a:p>
          <a:p>
            <a:pPr marL="1033463" lvl="1" indent="-457200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Variables: neighborhood, type of place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of the name in the number of booking</a:t>
            </a:r>
          </a:p>
          <a:p>
            <a:pPr marL="1089025" lvl="1" indent="-577850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 words in the name that relate to higher bookings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6CD939-1F66-49F8-B0E6-95002CE06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45" y="4491377"/>
            <a:ext cx="338137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4C1020-79EC-44EB-94B8-17DB2C4DA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45" y="2805452"/>
            <a:ext cx="27146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2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F33D1-FBA1-4FCA-9824-D83EE273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60400-A7A1-48F2-9206-493D71C3A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Null Ho:</a:t>
            </a:r>
          </a:p>
          <a:p>
            <a:r>
              <a:rPr lang="en-US" dirty="0"/>
              <a:t>if a host has a high number of properties then their ratings are not higher than hosts with fewer properties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B79B6-475F-49E3-AC1F-99A5D221C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4" y="3043050"/>
            <a:ext cx="3517567" cy="219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4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9718-F957-42E4-BFE2-C681A505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50311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Hawaii Airbnb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sz="2700" dirty="0">
                <a:solidFill>
                  <a:srgbClr val="0070C0"/>
                </a:solidFill>
                <a:latin typeface="Arial Black" panose="020B0A04020102020204" pitchFamily="34" charset="0"/>
              </a:rPr>
              <a:t>Dependencies</a:t>
            </a:r>
            <a:br>
              <a:rPr lang="en-US" dirty="0">
                <a:latin typeface="Arial Black" panose="020B0A04020102020204" pitchFamily="34" charset="0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FEB7-9FC7-4DB8-9A57-85E4C5BC4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95286"/>
            <a:ext cx="10058400" cy="402336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  <a:tabLst>
                <a:tab pos="57150" algn="l"/>
              </a:tabLst>
            </a:pPr>
            <a:r>
              <a:rPr lang="en-US" dirty="0"/>
              <a:t>X</a:t>
            </a:r>
          </a:p>
          <a:p>
            <a:pPr marL="571500" indent="-571500">
              <a:buFont typeface="Wingdings" panose="05000000000000000000" pitchFamily="2" charset="2"/>
              <a:buChar char="§"/>
              <a:tabLst>
                <a:tab pos="57150" algn="l"/>
              </a:tabLst>
            </a:pPr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29188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9718-F957-42E4-BFE2-C681A505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Hawaii Airbnb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sz="2700" dirty="0">
                <a:solidFill>
                  <a:srgbClr val="0070C0"/>
                </a:solidFill>
                <a:latin typeface="Arial Black" panose="020B0A04020102020204" pitchFamily="34" charset="0"/>
              </a:rPr>
              <a:t>Data preparation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FEB7-9FC7-4DB8-9A57-85E4C5BC4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  <a:tabLst>
                <a:tab pos="57150" algn="l"/>
              </a:tabLst>
            </a:pPr>
            <a:r>
              <a:rPr lang="en-US" dirty="0"/>
              <a:t>X</a:t>
            </a:r>
          </a:p>
          <a:p>
            <a:pPr marL="571500" indent="-571500">
              <a:buFont typeface="Wingdings" panose="05000000000000000000" pitchFamily="2" charset="2"/>
              <a:buChar char="§"/>
              <a:tabLst>
                <a:tab pos="57150" algn="l"/>
              </a:tabLst>
            </a:pPr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73884167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{42E324B0-A195-4E90-9199-96AFCD34C9F5}tf56160789</Template>
  <TotalTime>0</TotalTime>
  <Words>236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Bookman Old Style</vt:lpstr>
      <vt:lpstr>Calibri</vt:lpstr>
      <vt:lpstr>Franklin Gothic Book</vt:lpstr>
      <vt:lpstr>Wingdings</vt:lpstr>
      <vt:lpstr>1_RetrospectVTI</vt:lpstr>
      <vt:lpstr>World Airbnb</vt:lpstr>
      <vt:lpstr>Your best quote that reflects your approach… “It’s one small step for man, one giant leap for mankind.”</vt:lpstr>
      <vt:lpstr>Objective</vt:lpstr>
      <vt:lpstr>Hypothesis</vt:lpstr>
      <vt:lpstr>Analysis</vt:lpstr>
      <vt:lpstr>Analysis</vt:lpstr>
      <vt:lpstr>Hypothesis </vt:lpstr>
      <vt:lpstr>Hawaii Airbnb Dependencies </vt:lpstr>
      <vt:lpstr>Hawaii Airbnb Data preparation</vt:lpstr>
      <vt:lpstr>Hawaii Airbnb Define variables</vt:lpstr>
      <vt:lpstr>Hawaii Airbnb Results</vt:lpstr>
      <vt:lpstr>Hawaii Airbnb Conclusion</vt:lpstr>
      <vt:lpstr>Hawaii Airbnb Recommendation</vt:lpstr>
      <vt:lpstr>The Scam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2020-01-25T18:51:57Z</dcterms:created>
  <dcterms:modified xsi:type="dcterms:W3CDTF">2020-01-28T03:47:41Z</dcterms:modified>
</cp:coreProperties>
</file>