
<file path=[Content_Types].xml><?xml version="1.0" encoding="utf-8"?>
<Types xmlns="http://schemas.openxmlformats.org/package/2006/content-types">
  <Default Extension="emf" ContentType="image/x-emf"/>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82" r:id="rId3"/>
    <p:sldId id="274" r:id="rId4"/>
    <p:sldId id="281" r:id="rId5"/>
    <p:sldId id="318" r:id="rId6"/>
    <p:sldId id="300" r:id="rId7"/>
    <p:sldId id="283" r:id="rId8"/>
    <p:sldId id="306" r:id="rId9"/>
    <p:sldId id="305" r:id="rId10"/>
    <p:sldId id="292" r:id="rId11"/>
    <p:sldId id="307" r:id="rId12"/>
    <p:sldId id="308" r:id="rId13"/>
    <p:sldId id="293" r:id="rId14"/>
    <p:sldId id="310" r:id="rId15"/>
    <p:sldId id="309" r:id="rId16"/>
    <p:sldId id="294" r:id="rId17"/>
    <p:sldId id="314" r:id="rId18"/>
    <p:sldId id="311" r:id="rId19"/>
    <p:sldId id="296" r:id="rId20"/>
    <p:sldId id="313" r:id="rId21"/>
    <p:sldId id="315" r:id="rId22"/>
    <p:sldId id="299" r:id="rId23"/>
    <p:sldId id="316" r:id="rId24"/>
    <p:sldId id="317" r:id="rId25"/>
    <p:sldId id="312" r:id="rId26"/>
    <p:sldId id="256" r:id="rId27"/>
    <p:sldId id="26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85B"/>
    <a:srgbClr val="FFE79B"/>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sorterViewPr>
    <p:cViewPr>
      <p:scale>
        <a:sx n="100" d="100"/>
        <a:sy n="100" d="100"/>
      </p:scale>
      <p:origin x="0" y="-7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FC03-1466-444D-9FBC-9D1E36CD19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C6E9C2-3D39-4C00-B31F-E80412C75E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40E3C6-A47C-4659-80D2-196293FE02BD}"/>
              </a:ext>
            </a:extLst>
          </p:cNvPr>
          <p:cNvSpPr>
            <a:spLocks noGrp="1"/>
          </p:cNvSpPr>
          <p:nvPr>
            <p:ph type="dt" sz="half" idx="10"/>
          </p:nvPr>
        </p:nvSpPr>
        <p:spPr/>
        <p:txBody>
          <a:bodyPr/>
          <a:lstStyle/>
          <a:p>
            <a:fld id="{A19CCB35-AC18-4D1D-A0B0-EC7036A5B676}" type="datetimeFigureOut">
              <a:rPr lang="en-US" smtClean="0"/>
              <a:t>2/29/2020</a:t>
            </a:fld>
            <a:endParaRPr lang="en-US"/>
          </a:p>
        </p:txBody>
      </p:sp>
      <p:sp>
        <p:nvSpPr>
          <p:cNvPr id="5" name="Footer Placeholder 4">
            <a:extLst>
              <a:ext uri="{FF2B5EF4-FFF2-40B4-BE49-F238E27FC236}">
                <a16:creationId xmlns:a16="http://schemas.microsoft.com/office/drawing/2014/main" id="{B0898622-668E-4283-B7B5-0115F19446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DAEC81-AD86-4003-A186-C6B8B9F6417B}"/>
              </a:ext>
            </a:extLst>
          </p:cNvPr>
          <p:cNvSpPr>
            <a:spLocks noGrp="1"/>
          </p:cNvSpPr>
          <p:nvPr>
            <p:ph type="sldNum" sz="quarter" idx="12"/>
          </p:nvPr>
        </p:nvSpPr>
        <p:spPr/>
        <p:txBody>
          <a:bodyPr/>
          <a:lstStyle/>
          <a:p>
            <a:fld id="{EFE67229-D409-4274-8FE9-DA1D9CF05759}" type="slidenum">
              <a:rPr lang="en-US" smtClean="0"/>
              <a:t>‹#›</a:t>
            </a:fld>
            <a:endParaRPr lang="en-US"/>
          </a:p>
        </p:txBody>
      </p:sp>
    </p:spTree>
    <p:extLst>
      <p:ext uri="{BB962C8B-B14F-4D97-AF65-F5344CB8AC3E}">
        <p14:creationId xmlns:p14="http://schemas.microsoft.com/office/powerpoint/2010/main" val="3448612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A22BF-0ACE-46A4-A80F-694EF8C074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5C326C-DDB3-42A2-AF58-71DC1D0B43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3BA9EB-B6C4-410D-85EE-02F245710030}"/>
              </a:ext>
            </a:extLst>
          </p:cNvPr>
          <p:cNvSpPr>
            <a:spLocks noGrp="1"/>
          </p:cNvSpPr>
          <p:nvPr>
            <p:ph type="dt" sz="half" idx="10"/>
          </p:nvPr>
        </p:nvSpPr>
        <p:spPr/>
        <p:txBody>
          <a:bodyPr/>
          <a:lstStyle/>
          <a:p>
            <a:fld id="{A19CCB35-AC18-4D1D-A0B0-EC7036A5B676}" type="datetimeFigureOut">
              <a:rPr lang="en-US" smtClean="0"/>
              <a:t>2/29/2020</a:t>
            </a:fld>
            <a:endParaRPr lang="en-US"/>
          </a:p>
        </p:txBody>
      </p:sp>
      <p:sp>
        <p:nvSpPr>
          <p:cNvPr id="5" name="Footer Placeholder 4">
            <a:extLst>
              <a:ext uri="{FF2B5EF4-FFF2-40B4-BE49-F238E27FC236}">
                <a16:creationId xmlns:a16="http://schemas.microsoft.com/office/drawing/2014/main" id="{B96F1DB7-6D92-4FF5-AFBA-4722F2A8C3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33C8E6-E5A2-4405-9E50-291842ADB58E}"/>
              </a:ext>
            </a:extLst>
          </p:cNvPr>
          <p:cNvSpPr>
            <a:spLocks noGrp="1"/>
          </p:cNvSpPr>
          <p:nvPr>
            <p:ph type="sldNum" sz="quarter" idx="12"/>
          </p:nvPr>
        </p:nvSpPr>
        <p:spPr/>
        <p:txBody>
          <a:bodyPr/>
          <a:lstStyle/>
          <a:p>
            <a:fld id="{EFE67229-D409-4274-8FE9-DA1D9CF05759}" type="slidenum">
              <a:rPr lang="en-US" smtClean="0"/>
              <a:t>‹#›</a:t>
            </a:fld>
            <a:endParaRPr lang="en-US"/>
          </a:p>
        </p:txBody>
      </p:sp>
    </p:spTree>
    <p:extLst>
      <p:ext uri="{BB962C8B-B14F-4D97-AF65-F5344CB8AC3E}">
        <p14:creationId xmlns:p14="http://schemas.microsoft.com/office/powerpoint/2010/main" val="1706992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A6A478-16AF-4DC1-B215-97C1875E4B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49C540-E814-4939-BA0A-2DEE5CBE13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BA145E-340B-424C-86CF-BF08032A544D}"/>
              </a:ext>
            </a:extLst>
          </p:cNvPr>
          <p:cNvSpPr>
            <a:spLocks noGrp="1"/>
          </p:cNvSpPr>
          <p:nvPr>
            <p:ph type="dt" sz="half" idx="10"/>
          </p:nvPr>
        </p:nvSpPr>
        <p:spPr/>
        <p:txBody>
          <a:bodyPr/>
          <a:lstStyle/>
          <a:p>
            <a:fld id="{A19CCB35-AC18-4D1D-A0B0-EC7036A5B676}" type="datetimeFigureOut">
              <a:rPr lang="en-US" smtClean="0"/>
              <a:t>2/29/2020</a:t>
            </a:fld>
            <a:endParaRPr lang="en-US"/>
          </a:p>
        </p:txBody>
      </p:sp>
      <p:sp>
        <p:nvSpPr>
          <p:cNvPr id="5" name="Footer Placeholder 4">
            <a:extLst>
              <a:ext uri="{FF2B5EF4-FFF2-40B4-BE49-F238E27FC236}">
                <a16:creationId xmlns:a16="http://schemas.microsoft.com/office/drawing/2014/main" id="{C65EAEA6-D9A8-4C55-B829-31698ED6B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456217-7E12-49F5-AD72-2D037F83917D}"/>
              </a:ext>
            </a:extLst>
          </p:cNvPr>
          <p:cNvSpPr>
            <a:spLocks noGrp="1"/>
          </p:cNvSpPr>
          <p:nvPr>
            <p:ph type="sldNum" sz="quarter" idx="12"/>
          </p:nvPr>
        </p:nvSpPr>
        <p:spPr/>
        <p:txBody>
          <a:bodyPr/>
          <a:lstStyle/>
          <a:p>
            <a:fld id="{EFE67229-D409-4274-8FE9-DA1D9CF05759}" type="slidenum">
              <a:rPr lang="en-US" smtClean="0"/>
              <a:t>‹#›</a:t>
            </a:fld>
            <a:endParaRPr lang="en-US"/>
          </a:p>
        </p:txBody>
      </p:sp>
    </p:spTree>
    <p:extLst>
      <p:ext uri="{BB962C8B-B14F-4D97-AF65-F5344CB8AC3E}">
        <p14:creationId xmlns:p14="http://schemas.microsoft.com/office/powerpoint/2010/main" val="1816968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7AA39-ACD6-47AE-BE0A-5112BBE437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8E9545-6210-4899-8279-C17D8B129C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4160C6-9F31-487E-AC3B-B0FEBD20DA4A}"/>
              </a:ext>
            </a:extLst>
          </p:cNvPr>
          <p:cNvSpPr>
            <a:spLocks noGrp="1"/>
          </p:cNvSpPr>
          <p:nvPr>
            <p:ph type="dt" sz="half" idx="10"/>
          </p:nvPr>
        </p:nvSpPr>
        <p:spPr/>
        <p:txBody>
          <a:bodyPr/>
          <a:lstStyle/>
          <a:p>
            <a:fld id="{A19CCB35-AC18-4D1D-A0B0-EC7036A5B676}" type="datetimeFigureOut">
              <a:rPr lang="en-US" smtClean="0"/>
              <a:t>2/29/2020</a:t>
            </a:fld>
            <a:endParaRPr lang="en-US"/>
          </a:p>
        </p:txBody>
      </p:sp>
      <p:sp>
        <p:nvSpPr>
          <p:cNvPr id="5" name="Footer Placeholder 4">
            <a:extLst>
              <a:ext uri="{FF2B5EF4-FFF2-40B4-BE49-F238E27FC236}">
                <a16:creationId xmlns:a16="http://schemas.microsoft.com/office/drawing/2014/main" id="{491FA87A-E399-4F4F-B9BF-57FBF2B206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40DFB8-1A39-4B1F-A8C5-6F726E3C1D81}"/>
              </a:ext>
            </a:extLst>
          </p:cNvPr>
          <p:cNvSpPr>
            <a:spLocks noGrp="1"/>
          </p:cNvSpPr>
          <p:nvPr>
            <p:ph type="sldNum" sz="quarter" idx="12"/>
          </p:nvPr>
        </p:nvSpPr>
        <p:spPr/>
        <p:txBody>
          <a:bodyPr/>
          <a:lstStyle/>
          <a:p>
            <a:fld id="{EFE67229-D409-4274-8FE9-DA1D9CF05759}" type="slidenum">
              <a:rPr lang="en-US" smtClean="0"/>
              <a:t>‹#›</a:t>
            </a:fld>
            <a:endParaRPr lang="en-US"/>
          </a:p>
        </p:txBody>
      </p:sp>
    </p:spTree>
    <p:extLst>
      <p:ext uri="{BB962C8B-B14F-4D97-AF65-F5344CB8AC3E}">
        <p14:creationId xmlns:p14="http://schemas.microsoft.com/office/powerpoint/2010/main" val="56102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13C27-6511-4502-8CD2-CA2EA1DA8A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8688B7-F238-4A84-81C0-364CCA1078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BCE9B4-1393-44B6-9176-09819607E7EA}"/>
              </a:ext>
            </a:extLst>
          </p:cNvPr>
          <p:cNvSpPr>
            <a:spLocks noGrp="1"/>
          </p:cNvSpPr>
          <p:nvPr>
            <p:ph type="dt" sz="half" idx="10"/>
          </p:nvPr>
        </p:nvSpPr>
        <p:spPr/>
        <p:txBody>
          <a:bodyPr/>
          <a:lstStyle/>
          <a:p>
            <a:fld id="{A19CCB35-AC18-4D1D-A0B0-EC7036A5B676}" type="datetimeFigureOut">
              <a:rPr lang="en-US" smtClean="0"/>
              <a:t>2/29/2020</a:t>
            </a:fld>
            <a:endParaRPr lang="en-US"/>
          </a:p>
        </p:txBody>
      </p:sp>
      <p:sp>
        <p:nvSpPr>
          <p:cNvPr id="5" name="Footer Placeholder 4">
            <a:extLst>
              <a:ext uri="{FF2B5EF4-FFF2-40B4-BE49-F238E27FC236}">
                <a16:creationId xmlns:a16="http://schemas.microsoft.com/office/drawing/2014/main" id="{AB1018BB-DE63-4C2C-9F73-0AF05B5A3E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E5E742-CB68-4CD2-B46C-D95FF015C5D2}"/>
              </a:ext>
            </a:extLst>
          </p:cNvPr>
          <p:cNvSpPr>
            <a:spLocks noGrp="1"/>
          </p:cNvSpPr>
          <p:nvPr>
            <p:ph type="sldNum" sz="quarter" idx="12"/>
          </p:nvPr>
        </p:nvSpPr>
        <p:spPr/>
        <p:txBody>
          <a:bodyPr/>
          <a:lstStyle/>
          <a:p>
            <a:fld id="{EFE67229-D409-4274-8FE9-DA1D9CF05759}" type="slidenum">
              <a:rPr lang="en-US" smtClean="0"/>
              <a:t>‹#›</a:t>
            </a:fld>
            <a:endParaRPr lang="en-US"/>
          </a:p>
        </p:txBody>
      </p:sp>
    </p:spTree>
    <p:extLst>
      <p:ext uri="{BB962C8B-B14F-4D97-AF65-F5344CB8AC3E}">
        <p14:creationId xmlns:p14="http://schemas.microsoft.com/office/powerpoint/2010/main" val="1687031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3E770-C2C8-45C2-9AF2-718BDBCBF1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1DF688-EF94-419C-8A01-D9ABCD5829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AB2F56-128E-40D3-8864-592541DF1A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A7DF8B-DF10-4BD4-A59D-5C5E7C6BE9EB}"/>
              </a:ext>
            </a:extLst>
          </p:cNvPr>
          <p:cNvSpPr>
            <a:spLocks noGrp="1"/>
          </p:cNvSpPr>
          <p:nvPr>
            <p:ph type="dt" sz="half" idx="10"/>
          </p:nvPr>
        </p:nvSpPr>
        <p:spPr/>
        <p:txBody>
          <a:bodyPr/>
          <a:lstStyle/>
          <a:p>
            <a:fld id="{A19CCB35-AC18-4D1D-A0B0-EC7036A5B676}" type="datetimeFigureOut">
              <a:rPr lang="en-US" smtClean="0"/>
              <a:t>2/29/2020</a:t>
            </a:fld>
            <a:endParaRPr lang="en-US"/>
          </a:p>
        </p:txBody>
      </p:sp>
      <p:sp>
        <p:nvSpPr>
          <p:cNvPr id="6" name="Footer Placeholder 5">
            <a:extLst>
              <a:ext uri="{FF2B5EF4-FFF2-40B4-BE49-F238E27FC236}">
                <a16:creationId xmlns:a16="http://schemas.microsoft.com/office/drawing/2014/main" id="{EBFAE78D-8298-4992-B13E-5BE8F1DA2A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A81F78-EFAA-4D06-A5B1-A664954126D0}"/>
              </a:ext>
            </a:extLst>
          </p:cNvPr>
          <p:cNvSpPr>
            <a:spLocks noGrp="1"/>
          </p:cNvSpPr>
          <p:nvPr>
            <p:ph type="sldNum" sz="quarter" idx="12"/>
          </p:nvPr>
        </p:nvSpPr>
        <p:spPr/>
        <p:txBody>
          <a:bodyPr/>
          <a:lstStyle/>
          <a:p>
            <a:fld id="{EFE67229-D409-4274-8FE9-DA1D9CF05759}" type="slidenum">
              <a:rPr lang="en-US" smtClean="0"/>
              <a:t>‹#›</a:t>
            </a:fld>
            <a:endParaRPr lang="en-US"/>
          </a:p>
        </p:txBody>
      </p:sp>
    </p:spTree>
    <p:extLst>
      <p:ext uri="{BB962C8B-B14F-4D97-AF65-F5344CB8AC3E}">
        <p14:creationId xmlns:p14="http://schemas.microsoft.com/office/powerpoint/2010/main" val="3671162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1BD5F-7056-4908-86D2-E2FB062DB3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FFB052-EB5D-403E-B220-C5252671DC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B8A8F2-D35B-4F34-840B-E4ABA772ED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11BF70-C154-4FE1-9DF8-CC00BE3830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8CB3BF-2B72-431C-822B-3F55BDF017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FA6994-B77E-4013-824D-B64A9BB21AF9}"/>
              </a:ext>
            </a:extLst>
          </p:cNvPr>
          <p:cNvSpPr>
            <a:spLocks noGrp="1"/>
          </p:cNvSpPr>
          <p:nvPr>
            <p:ph type="dt" sz="half" idx="10"/>
          </p:nvPr>
        </p:nvSpPr>
        <p:spPr/>
        <p:txBody>
          <a:bodyPr/>
          <a:lstStyle/>
          <a:p>
            <a:fld id="{A19CCB35-AC18-4D1D-A0B0-EC7036A5B676}" type="datetimeFigureOut">
              <a:rPr lang="en-US" smtClean="0"/>
              <a:t>2/29/2020</a:t>
            </a:fld>
            <a:endParaRPr lang="en-US"/>
          </a:p>
        </p:txBody>
      </p:sp>
      <p:sp>
        <p:nvSpPr>
          <p:cNvPr id="8" name="Footer Placeholder 7">
            <a:extLst>
              <a:ext uri="{FF2B5EF4-FFF2-40B4-BE49-F238E27FC236}">
                <a16:creationId xmlns:a16="http://schemas.microsoft.com/office/drawing/2014/main" id="{8174B6B1-27EF-48C7-8FDA-D29811775D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C66867-6C57-4654-A5C4-BEC79892C734}"/>
              </a:ext>
            </a:extLst>
          </p:cNvPr>
          <p:cNvSpPr>
            <a:spLocks noGrp="1"/>
          </p:cNvSpPr>
          <p:nvPr>
            <p:ph type="sldNum" sz="quarter" idx="12"/>
          </p:nvPr>
        </p:nvSpPr>
        <p:spPr/>
        <p:txBody>
          <a:bodyPr/>
          <a:lstStyle/>
          <a:p>
            <a:fld id="{EFE67229-D409-4274-8FE9-DA1D9CF05759}" type="slidenum">
              <a:rPr lang="en-US" smtClean="0"/>
              <a:t>‹#›</a:t>
            </a:fld>
            <a:endParaRPr lang="en-US"/>
          </a:p>
        </p:txBody>
      </p:sp>
    </p:spTree>
    <p:extLst>
      <p:ext uri="{BB962C8B-B14F-4D97-AF65-F5344CB8AC3E}">
        <p14:creationId xmlns:p14="http://schemas.microsoft.com/office/powerpoint/2010/main" val="733084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18756-2CB9-412D-8D4F-A0D4A49F9E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94E5F0-21F3-4A35-AAAD-B131CAA51F47}"/>
              </a:ext>
            </a:extLst>
          </p:cNvPr>
          <p:cNvSpPr>
            <a:spLocks noGrp="1"/>
          </p:cNvSpPr>
          <p:nvPr>
            <p:ph type="dt" sz="half" idx="10"/>
          </p:nvPr>
        </p:nvSpPr>
        <p:spPr/>
        <p:txBody>
          <a:bodyPr/>
          <a:lstStyle/>
          <a:p>
            <a:fld id="{A19CCB35-AC18-4D1D-A0B0-EC7036A5B676}" type="datetimeFigureOut">
              <a:rPr lang="en-US" smtClean="0"/>
              <a:t>2/29/2020</a:t>
            </a:fld>
            <a:endParaRPr lang="en-US"/>
          </a:p>
        </p:txBody>
      </p:sp>
      <p:sp>
        <p:nvSpPr>
          <p:cNvPr id="4" name="Footer Placeholder 3">
            <a:extLst>
              <a:ext uri="{FF2B5EF4-FFF2-40B4-BE49-F238E27FC236}">
                <a16:creationId xmlns:a16="http://schemas.microsoft.com/office/drawing/2014/main" id="{E0C977B0-C051-4D64-A8D1-94426D2AD0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2BCD17-BA89-4AF4-8C75-C8FAD63D7F23}"/>
              </a:ext>
            </a:extLst>
          </p:cNvPr>
          <p:cNvSpPr>
            <a:spLocks noGrp="1"/>
          </p:cNvSpPr>
          <p:nvPr>
            <p:ph type="sldNum" sz="quarter" idx="12"/>
          </p:nvPr>
        </p:nvSpPr>
        <p:spPr/>
        <p:txBody>
          <a:bodyPr/>
          <a:lstStyle/>
          <a:p>
            <a:fld id="{EFE67229-D409-4274-8FE9-DA1D9CF05759}" type="slidenum">
              <a:rPr lang="en-US" smtClean="0"/>
              <a:t>‹#›</a:t>
            </a:fld>
            <a:endParaRPr lang="en-US"/>
          </a:p>
        </p:txBody>
      </p:sp>
    </p:spTree>
    <p:extLst>
      <p:ext uri="{BB962C8B-B14F-4D97-AF65-F5344CB8AC3E}">
        <p14:creationId xmlns:p14="http://schemas.microsoft.com/office/powerpoint/2010/main" val="1698701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58C74E-F1C4-4D58-8120-048DB06CBC64}"/>
              </a:ext>
            </a:extLst>
          </p:cNvPr>
          <p:cNvSpPr>
            <a:spLocks noGrp="1"/>
          </p:cNvSpPr>
          <p:nvPr>
            <p:ph type="dt" sz="half" idx="10"/>
          </p:nvPr>
        </p:nvSpPr>
        <p:spPr/>
        <p:txBody>
          <a:bodyPr/>
          <a:lstStyle/>
          <a:p>
            <a:fld id="{A19CCB35-AC18-4D1D-A0B0-EC7036A5B676}" type="datetimeFigureOut">
              <a:rPr lang="en-US" smtClean="0"/>
              <a:t>2/29/2020</a:t>
            </a:fld>
            <a:endParaRPr lang="en-US"/>
          </a:p>
        </p:txBody>
      </p:sp>
      <p:sp>
        <p:nvSpPr>
          <p:cNvPr id="3" name="Footer Placeholder 2">
            <a:extLst>
              <a:ext uri="{FF2B5EF4-FFF2-40B4-BE49-F238E27FC236}">
                <a16:creationId xmlns:a16="http://schemas.microsoft.com/office/drawing/2014/main" id="{99D603C8-200F-4543-AF1C-0F6487E97D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67ED48-084D-4B07-996E-45C307666BB1}"/>
              </a:ext>
            </a:extLst>
          </p:cNvPr>
          <p:cNvSpPr>
            <a:spLocks noGrp="1"/>
          </p:cNvSpPr>
          <p:nvPr>
            <p:ph type="sldNum" sz="quarter" idx="12"/>
          </p:nvPr>
        </p:nvSpPr>
        <p:spPr/>
        <p:txBody>
          <a:bodyPr/>
          <a:lstStyle/>
          <a:p>
            <a:fld id="{EFE67229-D409-4274-8FE9-DA1D9CF05759}" type="slidenum">
              <a:rPr lang="en-US" smtClean="0"/>
              <a:t>‹#›</a:t>
            </a:fld>
            <a:endParaRPr lang="en-US"/>
          </a:p>
        </p:txBody>
      </p:sp>
    </p:spTree>
    <p:extLst>
      <p:ext uri="{BB962C8B-B14F-4D97-AF65-F5344CB8AC3E}">
        <p14:creationId xmlns:p14="http://schemas.microsoft.com/office/powerpoint/2010/main" val="484144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640DC-BF63-4614-9596-85D11DCD4C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675B47-EDBE-4EDC-BD7E-D1B8ADD973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B53CD4-6667-4E5F-A90E-82318170F1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DD1E49-DB13-4734-8D1F-E6E788D77FA0}"/>
              </a:ext>
            </a:extLst>
          </p:cNvPr>
          <p:cNvSpPr>
            <a:spLocks noGrp="1"/>
          </p:cNvSpPr>
          <p:nvPr>
            <p:ph type="dt" sz="half" idx="10"/>
          </p:nvPr>
        </p:nvSpPr>
        <p:spPr/>
        <p:txBody>
          <a:bodyPr/>
          <a:lstStyle/>
          <a:p>
            <a:fld id="{A19CCB35-AC18-4D1D-A0B0-EC7036A5B676}" type="datetimeFigureOut">
              <a:rPr lang="en-US" smtClean="0"/>
              <a:t>2/29/2020</a:t>
            </a:fld>
            <a:endParaRPr lang="en-US"/>
          </a:p>
        </p:txBody>
      </p:sp>
      <p:sp>
        <p:nvSpPr>
          <p:cNvPr id="6" name="Footer Placeholder 5">
            <a:extLst>
              <a:ext uri="{FF2B5EF4-FFF2-40B4-BE49-F238E27FC236}">
                <a16:creationId xmlns:a16="http://schemas.microsoft.com/office/drawing/2014/main" id="{E023F8AA-081C-41FB-97F2-713DB32234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AA5C1F-FDAA-48B7-9410-85B88A27184D}"/>
              </a:ext>
            </a:extLst>
          </p:cNvPr>
          <p:cNvSpPr>
            <a:spLocks noGrp="1"/>
          </p:cNvSpPr>
          <p:nvPr>
            <p:ph type="sldNum" sz="quarter" idx="12"/>
          </p:nvPr>
        </p:nvSpPr>
        <p:spPr/>
        <p:txBody>
          <a:bodyPr/>
          <a:lstStyle/>
          <a:p>
            <a:fld id="{EFE67229-D409-4274-8FE9-DA1D9CF05759}" type="slidenum">
              <a:rPr lang="en-US" smtClean="0"/>
              <a:t>‹#›</a:t>
            </a:fld>
            <a:endParaRPr lang="en-US"/>
          </a:p>
        </p:txBody>
      </p:sp>
    </p:spTree>
    <p:extLst>
      <p:ext uri="{BB962C8B-B14F-4D97-AF65-F5344CB8AC3E}">
        <p14:creationId xmlns:p14="http://schemas.microsoft.com/office/powerpoint/2010/main" val="3018631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01D5-8CD1-49EE-A5FF-F91AAD72D2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2F6A6B-4A02-4818-A0A8-E609B6AB8C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80DCED-2BEC-4843-B1A4-3AC2928285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B9506A-8F6A-48F2-8244-211748BBAB67}"/>
              </a:ext>
            </a:extLst>
          </p:cNvPr>
          <p:cNvSpPr>
            <a:spLocks noGrp="1"/>
          </p:cNvSpPr>
          <p:nvPr>
            <p:ph type="dt" sz="half" idx="10"/>
          </p:nvPr>
        </p:nvSpPr>
        <p:spPr/>
        <p:txBody>
          <a:bodyPr/>
          <a:lstStyle/>
          <a:p>
            <a:fld id="{A19CCB35-AC18-4D1D-A0B0-EC7036A5B676}" type="datetimeFigureOut">
              <a:rPr lang="en-US" smtClean="0"/>
              <a:t>2/29/2020</a:t>
            </a:fld>
            <a:endParaRPr lang="en-US"/>
          </a:p>
        </p:txBody>
      </p:sp>
      <p:sp>
        <p:nvSpPr>
          <p:cNvPr id="6" name="Footer Placeholder 5">
            <a:extLst>
              <a:ext uri="{FF2B5EF4-FFF2-40B4-BE49-F238E27FC236}">
                <a16:creationId xmlns:a16="http://schemas.microsoft.com/office/drawing/2014/main" id="{1FA3E5E9-6BF0-49E2-9237-4437A6CA0F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634320-513E-4FD7-99F0-E23512E6DE49}"/>
              </a:ext>
            </a:extLst>
          </p:cNvPr>
          <p:cNvSpPr>
            <a:spLocks noGrp="1"/>
          </p:cNvSpPr>
          <p:nvPr>
            <p:ph type="sldNum" sz="quarter" idx="12"/>
          </p:nvPr>
        </p:nvSpPr>
        <p:spPr/>
        <p:txBody>
          <a:bodyPr/>
          <a:lstStyle/>
          <a:p>
            <a:fld id="{EFE67229-D409-4274-8FE9-DA1D9CF05759}" type="slidenum">
              <a:rPr lang="en-US" smtClean="0"/>
              <a:t>‹#›</a:t>
            </a:fld>
            <a:endParaRPr lang="en-US"/>
          </a:p>
        </p:txBody>
      </p:sp>
    </p:spTree>
    <p:extLst>
      <p:ext uri="{BB962C8B-B14F-4D97-AF65-F5344CB8AC3E}">
        <p14:creationId xmlns:p14="http://schemas.microsoft.com/office/powerpoint/2010/main" val="1260615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AE4ED7-6F12-417F-81F6-84B33B1C64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D19D06-E9A1-4485-9E89-FD864FEE10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1412FF-B6CC-479C-9D0D-81D1228848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9CCB35-AC18-4D1D-A0B0-EC7036A5B676}" type="datetimeFigureOut">
              <a:rPr lang="en-US" smtClean="0"/>
              <a:t>2/29/2020</a:t>
            </a:fld>
            <a:endParaRPr lang="en-US"/>
          </a:p>
        </p:txBody>
      </p:sp>
      <p:sp>
        <p:nvSpPr>
          <p:cNvPr id="5" name="Footer Placeholder 4">
            <a:extLst>
              <a:ext uri="{FF2B5EF4-FFF2-40B4-BE49-F238E27FC236}">
                <a16:creationId xmlns:a16="http://schemas.microsoft.com/office/drawing/2014/main" id="{8B7C6270-15A8-480C-9C41-31A77E01B5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91BC51-640E-4534-B3E5-938C462137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67229-D409-4274-8FE9-DA1D9CF05759}" type="slidenum">
              <a:rPr lang="en-US" smtClean="0"/>
              <a:t>‹#›</a:t>
            </a:fld>
            <a:endParaRPr lang="en-US"/>
          </a:p>
        </p:txBody>
      </p:sp>
    </p:spTree>
    <p:extLst>
      <p:ext uri="{BB962C8B-B14F-4D97-AF65-F5344CB8AC3E}">
        <p14:creationId xmlns:p14="http://schemas.microsoft.com/office/powerpoint/2010/main" val="484661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fif"/><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16022-43D0-4D3C-8572-D22FFF51FD03}"/>
              </a:ext>
            </a:extLst>
          </p:cNvPr>
          <p:cNvSpPr>
            <a:spLocks noGrp="1"/>
          </p:cNvSpPr>
          <p:nvPr>
            <p:ph type="title"/>
          </p:nvPr>
        </p:nvSpPr>
        <p:spPr/>
        <p:txBody>
          <a:bodyPr/>
          <a:lstStyle/>
          <a:p>
            <a:r>
              <a:rPr lang="en-US" b="1" dirty="0">
                <a:latin typeface="+mn-lt"/>
              </a:rPr>
              <a:t>Weather Project – Web Design</a:t>
            </a:r>
          </a:p>
        </p:txBody>
      </p:sp>
      <p:pic>
        <p:nvPicPr>
          <p:cNvPr id="5" name="Content Placeholder 4">
            <a:extLst>
              <a:ext uri="{FF2B5EF4-FFF2-40B4-BE49-F238E27FC236}">
                <a16:creationId xmlns:a16="http://schemas.microsoft.com/office/drawing/2014/main" id="{C49D6EFD-15A2-45DD-BCB3-861999CB69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5502" y="2069539"/>
            <a:ext cx="5852172" cy="3614935"/>
          </a:xfrm>
        </p:spPr>
      </p:pic>
    </p:spTree>
    <p:extLst>
      <p:ext uri="{BB962C8B-B14F-4D97-AF65-F5344CB8AC3E}">
        <p14:creationId xmlns:p14="http://schemas.microsoft.com/office/powerpoint/2010/main" val="3122254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16022-43D0-4D3C-8572-D22FFF51FD03}"/>
              </a:ext>
            </a:extLst>
          </p:cNvPr>
          <p:cNvSpPr>
            <a:spLocks noGrp="1"/>
          </p:cNvSpPr>
          <p:nvPr>
            <p:ph type="title"/>
          </p:nvPr>
        </p:nvSpPr>
        <p:spPr/>
        <p:txBody>
          <a:bodyPr>
            <a:normAutofit fontScale="90000"/>
          </a:bodyPr>
          <a:lstStyle/>
          <a:p>
            <a:r>
              <a:rPr lang="en-US" sz="3100" b="1" dirty="0">
                <a:latin typeface="Arial Black" panose="020B0A04020102020204" pitchFamily="34" charset="0"/>
              </a:rPr>
              <a:t>Latitude - Latitude Analysis Dashboard with Attitude</a:t>
            </a:r>
            <a:br>
              <a:rPr lang="en-US" sz="4800" b="1" dirty="0">
                <a:solidFill>
                  <a:schemeClr val="accent6">
                    <a:lumMod val="50000"/>
                  </a:schemeClr>
                </a:solidFill>
                <a:latin typeface="Arial Black" panose="020B0A04020102020204" pitchFamily="34" charset="0"/>
              </a:rPr>
            </a:br>
            <a:r>
              <a:rPr lang="en-US" sz="3100" b="1" dirty="0">
                <a:solidFill>
                  <a:schemeClr val="tx2">
                    <a:lumMod val="60000"/>
                    <a:lumOff val="40000"/>
                  </a:schemeClr>
                </a:solidFill>
                <a:latin typeface="Arial Black" panose="020B0A04020102020204" pitchFamily="34" charset="0"/>
              </a:rPr>
              <a:t>Visualization Humidity – Navigation Large</a:t>
            </a:r>
            <a:endParaRPr lang="en-US" sz="3100" dirty="0">
              <a:solidFill>
                <a:schemeClr val="tx2">
                  <a:lumMod val="60000"/>
                  <a:lumOff val="40000"/>
                </a:schemeClr>
              </a:solidFill>
            </a:endParaRPr>
          </a:p>
        </p:txBody>
      </p:sp>
      <p:sp>
        <p:nvSpPr>
          <p:cNvPr id="4" name="Content Placeholder 3">
            <a:extLst>
              <a:ext uri="{FF2B5EF4-FFF2-40B4-BE49-F238E27FC236}">
                <a16:creationId xmlns:a16="http://schemas.microsoft.com/office/drawing/2014/main" id="{4E5B30E9-2A0C-4F90-92C3-75ABFDECDBF2}"/>
              </a:ext>
            </a:extLst>
          </p:cNvPr>
          <p:cNvSpPr>
            <a:spLocks noGrp="1"/>
          </p:cNvSpPr>
          <p:nvPr>
            <p:ph idx="1"/>
          </p:nvPr>
        </p:nvSpPr>
        <p:spPr>
          <a:xfrm>
            <a:off x="838200" y="1825625"/>
            <a:ext cx="3201140" cy="493249"/>
          </a:xfrm>
        </p:spPr>
        <p:txBody>
          <a:bodyPr>
            <a:normAutofit/>
          </a:bodyPr>
          <a:lstStyle/>
          <a:p>
            <a:pPr marL="0" indent="0">
              <a:buNone/>
            </a:pPr>
            <a:r>
              <a:rPr lang="en-US" dirty="0"/>
              <a:t>Humidity</a:t>
            </a:r>
          </a:p>
        </p:txBody>
      </p:sp>
      <p:pic>
        <p:nvPicPr>
          <p:cNvPr id="5" name="Picture 4">
            <a:extLst>
              <a:ext uri="{FF2B5EF4-FFF2-40B4-BE49-F238E27FC236}">
                <a16:creationId xmlns:a16="http://schemas.microsoft.com/office/drawing/2014/main" id="{60B3C3FC-7B08-4C34-9105-38341D7838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25310"/>
            <a:ext cx="4488621" cy="2992414"/>
          </a:xfrm>
          <a:prstGeom prst="rect">
            <a:avLst/>
          </a:prstGeom>
        </p:spPr>
      </p:pic>
      <p:sp>
        <p:nvSpPr>
          <p:cNvPr id="6" name="TextBox 5">
            <a:extLst>
              <a:ext uri="{FF2B5EF4-FFF2-40B4-BE49-F238E27FC236}">
                <a16:creationId xmlns:a16="http://schemas.microsoft.com/office/drawing/2014/main" id="{8B8CE5B5-42E7-4D9B-A3BD-E53053EB7A11}"/>
              </a:ext>
            </a:extLst>
          </p:cNvPr>
          <p:cNvSpPr txBox="1"/>
          <p:nvPr/>
        </p:nvSpPr>
        <p:spPr>
          <a:xfrm>
            <a:off x="838200" y="5488202"/>
            <a:ext cx="10342485" cy="861774"/>
          </a:xfrm>
          <a:prstGeom prst="rect">
            <a:avLst/>
          </a:prstGeom>
          <a:noFill/>
        </p:spPr>
        <p:txBody>
          <a:bodyPr wrap="square" rtlCol="0">
            <a:spAutoFit/>
          </a:bodyPr>
          <a:lstStyle/>
          <a:p>
            <a:r>
              <a:rPr lang="en-US" sz="1600" dirty="0"/>
              <a:t>There is no strong relationship between latitude and humidity. </a:t>
            </a:r>
          </a:p>
          <a:p>
            <a:r>
              <a:rPr lang="en-US" sz="1600" dirty="0"/>
              <a:t>On the Northern hemisphere cities, there is high number of cities with humidity greater than 50%.</a:t>
            </a:r>
          </a:p>
          <a:p>
            <a:endParaRPr lang="en-US" sz="1600" dirty="0"/>
          </a:p>
        </p:txBody>
      </p:sp>
      <p:grpSp>
        <p:nvGrpSpPr>
          <p:cNvPr id="7" name="Group 6">
            <a:extLst>
              <a:ext uri="{FF2B5EF4-FFF2-40B4-BE49-F238E27FC236}">
                <a16:creationId xmlns:a16="http://schemas.microsoft.com/office/drawing/2014/main" id="{05AF7082-88EF-480F-A92A-172EA102A9BE}"/>
              </a:ext>
            </a:extLst>
          </p:cNvPr>
          <p:cNvGrpSpPr/>
          <p:nvPr/>
        </p:nvGrpSpPr>
        <p:grpSpPr>
          <a:xfrm>
            <a:off x="7466682" y="2148245"/>
            <a:ext cx="3200400" cy="2651760"/>
            <a:chOff x="7466682" y="2148245"/>
            <a:chExt cx="3200400" cy="2651760"/>
          </a:xfrm>
        </p:grpSpPr>
        <p:grpSp>
          <p:nvGrpSpPr>
            <p:cNvPr id="8" name="Group 7">
              <a:extLst>
                <a:ext uri="{FF2B5EF4-FFF2-40B4-BE49-F238E27FC236}">
                  <a16:creationId xmlns:a16="http://schemas.microsoft.com/office/drawing/2014/main" id="{AAB2B929-5D75-4C88-8B3A-231C1FEBD2E1}"/>
                </a:ext>
              </a:extLst>
            </p:cNvPr>
            <p:cNvGrpSpPr/>
            <p:nvPr/>
          </p:nvGrpSpPr>
          <p:grpSpPr>
            <a:xfrm>
              <a:off x="7466682" y="2148245"/>
              <a:ext cx="3200400" cy="2651760"/>
              <a:chOff x="799553" y="231721"/>
              <a:chExt cx="3200400" cy="2651760"/>
            </a:xfrm>
          </p:grpSpPr>
          <p:sp>
            <p:nvSpPr>
              <p:cNvPr id="10" name="Rectangle 9">
                <a:extLst>
                  <a:ext uri="{FF2B5EF4-FFF2-40B4-BE49-F238E27FC236}">
                    <a16:creationId xmlns:a16="http://schemas.microsoft.com/office/drawing/2014/main" id="{835F1326-04D1-43CE-B4DF-82A8B677702F}"/>
                  </a:ext>
                </a:extLst>
              </p:cNvPr>
              <p:cNvSpPr/>
              <p:nvPr/>
            </p:nvSpPr>
            <p:spPr>
              <a:xfrm>
                <a:off x="799553" y="231721"/>
                <a:ext cx="3200400" cy="2651760"/>
              </a:xfrm>
              <a:prstGeom prst="rect">
                <a:avLst/>
              </a:prstGeom>
              <a:solidFill>
                <a:srgbClr val="FFE79B"/>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2FD4FC9-159C-4C7C-8C8F-D2AE1A6E54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510" y="782136"/>
                <a:ext cx="1371601" cy="914400"/>
              </a:xfrm>
              <a:prstGeom prst="rect">
                <a:avLst/>
              </a:prstGeom>
            </p:spPr>
          </p:pic>
          <p:pic>
            <p:nvPicPr>
              <p:cNvPr id="12" name="Picture 11">
                <a:extLst>
                  <a:ext uri="{FF2B5EF4-FFF2-40B4-BE49-F238E27FC236}">
                    <a16:creationId xmlns:a16="http://schemas.microsoft.com/office/drawing/2014/main" id="{3739CF9C-B7C9-46CF-95AF-636A319494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6810" y="782136"/>
                <a:ext cx="1371600" cy="914400"/>
              </a:xfrm>
              <a:prstGeom prst="rect">
                <a:avLst/>
              </a:prstGeom>
            </p:spPr>
          </p:pic>
          <p:pic>
            <p:nvPicPr>
              <p:cNvPr id="13" name="Picture 12">
                <a:extLst>
                  <a:ext uri="{FF2B5EF4-FFF2-40B4-BE49-F238E27FC236}">
                    <a16:creationId xmlns:a16="http://schemas.microsoft.com/office/drawing/2014/main" id="{CB4C0F87-CAC9-4A5D-9F54-5FD741125F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2510" y="1761313"/>
                <a:ext cx="1371600" cy="914400"/>
              </a:xfrm>
              <a:prstGeom prst="rect">
                <a:avLst/>
              </a:prstGeom>
            </p:spPr>
          </p:pic>
          <p:pic>
            <p:nvPicPr>
              <p:cNvPr id="14" name="Picture 13">
                <a:extLst>
                  <a:ext uri="{FF2B5EF4-FFF2-40B4-BE49-F238E27FC236}">
                    <a16:creationId xmlns:a16="http://schemas.microsoft.com/office/drawing/2014/main" id="{81AF6CD4-506C-426C-831C-FBDFCDD0B3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5195" y="1779069"/>
                <a:ext cx="1315786" cy="914400"/>
              </a:xfrm>
              <a:prstGeom prst="rect">
                <a:avLst/>
              </a:prstGeom>
            </p:spPr>
          </p:pic>
          <p:sp>
            <p:nvSpPr>
              <p:cNvPr id="15" name="TextBox 14">
                <a:extLst>
                  <a:ext uri="{FF2B5EF4-FFF2-40B4-BE49-F238E27FC236}">
                    <a16:creationId xmlns:a16="http://schemas.microsoft.com/office/drawing/2014/main" id="{948BD674-10EF-4452-B9E6-3D2E930B7E57}"/>
                  </a:ext>
                </a:extLst>
              </p:cNvPr>
              <p:cNvSpPr txBox="1"/>
              <p:nvPr/>
            </p:nvSpPr>
            <p:spPr>
              <a:xfrm>
                <a:off x="1242874" y="355104"/>
                <a:ext cx="2441359" cy="338554"/>
              </a:xfrm>
              <a:prstGeom prst="rect">
                <a:avLst/>
              </a:prstGeom>
              <a:solidFill>
                <a:srgbClr val="FFD85B"/>
              </a:soli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1600" b="1" dirty="0">
                    <a:solidFill>
                      <a:schemeClr val="bg1">
                        <a:lumMod val="50000"/>
                      </a:schemeClr>
                    </a:solidFill>
                  </a:rPr>
                  <a:t>Visualizations</a:t>
                </a:r>
              </a:p>
            </p:txBody>
          </p:sp>
        </p:grpSp>
        <p:sp>
          <p:nvSpPr>
            <p:cNvPr id="9" name="Rectangle 8">
              <a:extLst>
                <a:ext uri="{FF2B5EF4-FFF2-40B4-BE49-F238E27FC236}">
                  <a16:creationId xmlns:a16="http://schemas.microsoft.com/office/drawing/2014/main" id="{8CCC145D-4B01-4274-96B0-0B8585704E56}"/>
                </a:ext>
              </a:extLst>
            </p:cNvPr>
            <p:cNvSpPr/>
            <p:nvPr/>
          </p:nvSpPr>
          <p:spPr>
            <a:xfrm>
              <a:off x="9158396" y="2613305"/>
              <a:ext cx="1442685" cy="1067655"/>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9913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16022-43D0-4D3C-8572-D22FFF51FD03}"/>
              </a:ext>
            </a:extLst>
          </p:cNvPr>
          <p:cNvSpPr>
            <a:spLocks noGrp="1"/>
          </p:cNvSpPr>
          <p:nvPr>
            <p:ph type="title"/>
          </p:nvPr>
        </p:nvSpPr>
        <p:spPr>
          <a:xfrm>
            <a:off x="838200" y="151529"/>
            <a:ext cx="10515600" cy="1325563"/>
          </a:xfrm>
        </p:spPr>
        <p:txBody>
          <a:bodyPr>
            <a:normAutofit fontScale="90000"/>
          </a:bodyPr>
          <a:lstStyle/>
          <a:p>
            <a:r>
              <a:rPr lang="en-US" sz="3100" b="1" dirty="0">
                <a:latin typeface="Arial Black" panose="020B0A04020102020204" pitchFamily="34" charset="0"/>
              </a:rPr>
              <a:t>Latitude - Latitude Analysis Dashboard with Attitude</a:t>
            </a:r>
            <a:br>
              <a:rPr lang="en-US" sz="4800" b="1" dirty="0">
                <a:solidFill>
                  <a:schemeClr val="accent6">
                    <a:lumMod val="50000"/>
                  </a:schemeClr>
                </a:solidFill>
                <a:latin typeface="Arial Black" panose="020B0A04020102020204" pitchFamily="34" charset="0"/>
              </a:rPr>
            </a:br>
            <a:r>
              <a:rPr lang="en-US" sz="3100" b="1" dirty="0">
                <a:solidFill>
                  <a:schemeClr val="tx2">
                    <a:lumMod val="60000"/>
                    <a:lumOff val="40000"/>
                  </a:schemeClr>
                </a:solidFill>
                <a:latin typeface="Arial Black" panose="020B0A04020102020204" pitchFamily="34" charset="0"/>
              </a:rPr>
              <a:t>Visualization Humidity – Navigation Large</a:t>
            </a:r>
            <a:endParaRPr lang="en-US" sz="3100" dirty="0">
              <a:solidFill>
                <a:schemeClr val="tx2">
                  <a:lumMod val="60000"/>
                  <a:lumOff val="40000"/>
                </a:schemeClr>
              </a:solidFill>
            </a:endParaRPr>
          </a:p>
        </p:txBody>
      </p:sp>
      <p:grpSp>
        <p:nvGrpSpPr>
          <p:cNvPr id="27" name="Group 26">
            <a:extLst>
              <a:ext uri="{FF2B5EF4-FFF2-40B4-BE49-F238E27FC236}">
                <a16:creationId xmlns:a16="http://schemas.microsoft.com/office/drawing/2014/main" id="{A46D66E1-284C-4986-9E0F-FFC869D9B1FE}"/>
              </a:ext>
            </a:extLst>
          </p:cNvPr>
          <p:cNvGrpSpPr/>
          <p:nvPr/>
        </p:nvGrpSpPr>
        <p:grpSpPr>
          <a:xfrm>
            <a:off x="838200" y="1394448"/>
            <a:ext cx="3669204" cy="5312023"/>
            <a:chOff x="776054" y="1394448"/>
            <a:chExt cx="3669204" cy="5312023"/>
          </a:xfrm>
        </p:grpSpPr>
        <p:sp>
          <p:nvSpPr>
            <p:cNvPr id="25" name="Content Placeholder 3">
              <a:extLst>
                <a:ext uri="{FF2B5EF4-FFF2-40B4-BE49-F238E27FC236}">
                  <a16:creationId xmlns:a16="http://schemas.microsoft.com/office/drawing/2014/main" id="{0E29197A-0D2C-48A3-864C-2195B1E9A7DA}"/>
                </a:ext>
              </a:extLst>
            </p:cNvPr>
            <p:cNvSpPr txBox="1">
              <a:spLocks/>
            </p:cNvSpPr>
            <p:nvPr/>
          </p:nvSpPr>
          <p:spPr>
            <a:xfrm>
              <a:off x="832046" y="1394448"/>
              <a:ext cx="3613212" cy="5312023"/>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Humidity</a:t>
              </a:r>
            </a:p>
          </p:txBody>
        </p:sp>
        <p:pic>
          <p:nvPicPr>
            <p:cNvPr id="5" name="Picture 4">
              <a:extLst>
                <a:ext uri="{FF2B5EF4-FFF2-40B4-BE49-F238E27FC236}">
                  <a16:creationId xmlns:a16="http://schemas.microsoft.com/office/drawing/2014/main" id="{60B3C3FC-7B08-4C34-9105-38341D7838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9892" y="1725209"/>
              <a:ext cx="3017520" cy="2011680"/>
            </a:xfrm>
            <a:prstGeom prst="rect">
              <a:avLst/>
            </a:prstGeom>
          </p:spPr>
        </p:pic>
        <p:sp>
          <p:nvSpPr>
            <p:cNvPr id="6" name="TextBox 5">
              <a:extLst>
                <a:ext uri="{FF2B5EF4-FFF2-40B4-BE49-F238E27FC236}">
                  <a16:creationId xmlns:a16="http://schemas.microsoft.com/office/drawing/2014/main" id="{8B8CE5B5-42E7-4D9B-A3BD-E53053EB7A11}"/>
                </a:ext>
              </a:extLst>
            </p:cNvPr>
            <p:cNvSpPr txBox="1"/>
            <p:nvPr/>
          </p:nvSpPr>
          <p:spPr>
            <a:xfrm>
              <a:off x="776054" y="3739163"/>
              <a:ext cx="3586368" cy="830997"/>
            </a:xfrm>
            <a:prstGeom prst="rect">
              <a:avLst/>
            </a:prstGeom>
            <a:noFill/>
          </p:spPr>
          <p:txBody>
            <a:bodyPr wrap="square" rtlCol="0">
              <a:spAutoFit/>
            </a:bodyPr>
            <a:lstStyle/>
            <a:p>
              <a:r>
                <a:rPr lang="en-US" sz="1200" dirty="0"/>
                <a:t>There is no strong relationship between latitude and humidity. </a:t>
              </a:r>
            </a:p>
            <a:p>
              <a:r>
                <a:rPr lang="en-US" sz="1200" dirty="0"/>
                <a:t>On the Northern hemisphere cities, there is high number of cities with humidity greater than 50%.</a:t>
              </a:r>
            </a:p>
          </p:txBody>
        </p:sp>
        <p:grpSp>
          <p:nvGrpSpPr>
            <p:cNvPr id="16" name="Group 15">
              <a:extLst>
                <a:ext uri="{FF2B5EF4-FFF2-40B4-BE49-F238E27FC236}">
                  <a16:creationId xmlns:a16="http://schemas.microsoft.com/office/drawing/2014/main" id="{F33BDE9A-1989-4B6E-B167-438FFCC581FC}"/>
                </a:ext>
              </a:extLst>
            </p:cNvPr>
            <p:cNvGrpSpPr/>
            <p:nvPr/>
          </p:nvGrpSpPr>
          <p:grpSpPr>
            <a:xfrm>
              <a:off x="1970563" y="4754696"/>
              <a:ext cx="1913699" cy="1556396"/>
              <a:chOff x="7466682" y="1790973"/>
              <a:chExt cx="3200400" cy="3009032"/>
            </a:xfrm>
          </p:grpSpPr>
          <p:grpSp>
            <p:nvGrpSpPr>
              <p:cNvPr id="17" name="Group 16">
                <a:extLst>
                  <a:ext uri="{FF2B5EF4-FFF2-40B4-BE49-F238E27FC236}">
                    <a16:creationId xmlns:a16="http://schemas.microsoft.com/office/drawing/2014/main" id="{48321E46-D558-49F0-85F2-4FB6F4D75BE7}"/>
                  </a:ext>
                </a:extLst>
              </p:cNvPr>
              <p:cNvGrpSpPr/>
              <p:nvPr/>
            </p:nvGrpSpPr>
            <p:grpSpPr>
              <a:xfrm>
                <a:off x="7466682" y="1790973"/>
                <a:ext cx="3200400" cy="3009032"/>
                <a:chOff x="799553" y="-125551"/>
                <a:chExt cx="3200400" cy="3009032"/>
              </a:xfrm>
            </p:grpSpPr>
            <p:sp>
              <p:nvSpPr>
                <p:cNvPr id="19" name="Rectangle 18">
                  <a:extLst>
                    <a:ext uri="{FF2B5EF4-FFF2-40B4-BE49-F238E27FC236}">
                      <a16:creationId xmlns:a16="http://schemas.microsoft.com/office/drawing/2014/main" id="{BE4EB877-ADBE-4E94-B257-AE88FAE17219}"/>
                    </a:ext>
                  </a:extLst>
                </p:cNvPr>
                <p:cNvSpPr/>
                <p:nvPr/>
              </p:nvSpPr>
              <p:spPr>
                <a:xfrm>
                  <a:off x="799553" y="231721"/>
                  <a:ext cx="3200400" cy="2651760"/>
                </a:xfrm>
                <a:prstGeom prst="rect">
                  <a:avLst/>
                </a:prstGeom>
                <a:solidFill>
                  <a:srgbClr val="FFE79B"/>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129DB6DC-2BFA-4CA6-8215-5A04BD7E4C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510" y="782136"/>
                  <a:ext cx="1371601" cy="914400"/>
                </a:xfrm>
                <a:prstGeom prst="rect">
                  <a:avLst/>
                </a:prstGeom>
              </p:spPr>
            </p:pic>
            <p:pic>
              <p:nvPicPr>
                <p:cNvPr id="21" name="Picture 20">
                  <a:extLst>
                    <a:ext uri="{FF2B5EF4-FFF2-40B4-BE49-F238E27FC236}">
                      <a16:creationId xmlns:a16="http://schemas.microsoft.com/office/drawing/2014/main" id="{98CC02CD-F8B9-4F0B-96F7-4C0A20073B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6810" y="782136"/>
                  <a:ext cx="1371600" cy="914400"/>
                </a:xfrm>
                <a:prstGeom prst="rect">
                  <a:avLst/>
                </a:prstGeom>
              </p:spPr>
            </p:pic>
            <p:pic>
              <p:nvPicPr>
                <p:cNvPr id="22" name="Picture 21">
                  <a:extLst>
                    <a:ext uri="{FF2B5EF4-FFF2-40B4-BE49-F238E27FC236}">
                      <a16:creationId xmlns:a16="http://schemas.microsoft.com/office/drawing/2014/main" id="{7E9BF441-1256-40D8-93FC-09F5C28617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2510" y="1761313"/>
                  <a:ext cx="1371600" cy="914400"/>
                </a:xfrm>
                <a:prstGeom prst="rect">
                  <a:avLst/>
                </a:prstGeom>
              </p:spPr>
            </p:pic>
            <p:pic>
              <p:nvPicPr>
                <p:cNvPr id="23" name="Picture 22">
                  <a:extLst>
                    <a:ext uri="{FF2B5EF4-FFF2-40B4-BE49-F238E27FC236}">
                      <a16:creationId xmlns:a16="http://schemas.microsoft.com/office/drawing/2014/main" id="{52F60828-C0DD-443B-B8B3-9D43C62EE9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5195" y="1779069"/>
                  <a:ext cx="1315786" cy="914400"/>
                </a:xfrm>
                <a:prstGeom prst="rect">
                  <a:avLst/>
                </a:prstGeom>
              </p:spPr>
            </p:pic>
            <p:sp>
              <p:nvSpPr>
                <p:cNvPr id="24" name="TextBox 23">
                  <a:extLst>
                    <a:ext uri="{FF2B5EF4-FFF2-40B4-BE49-F238E27FC236}">
                      <a16:creationId xmlns:a16="http://schemas.microsoft.com/office/drawing/2014/main" id="{4C9D4279-1EE3-4BA9-BA94-3E32669785FC}"/>
                    </a:ext>
                  </a:extLst>
                </p:cNvPr>
                <p:cNvSpPr txBox="1"/>
                <p:nvPr/>
              </p:nvSpPr>
              <p:spPr>
                <a:xfrm>
                  <a:off x="1329306" y="-125551"/>
                  <a:ext cx="2140893" cy="578330"/>
                </a:xfrm>
                <a:prstGeom prst="rect">
                  <a:avLst/>
                </a:prstGeom>
                <a:solidFill>
                  <a:srgbClr val="FFD85B"/>
                </a:soli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1050" b="1" dirty="0">
                      <a:solidFill>
                        <a:schemeClr val="bg1">
                          <a:lumMod val="50000"/>
                        </a:schemeClr>
                      </a:solidFill>
                    </a:rPr>
                    <a:t>Visualizations</a:t>
                  </a:r>
                </a:p>
              </p:txBody>
            </p:sp>
          </p:grpSp>
          <p:sp>
            <p:nvSpPr>
              <p:cNvPr id="18" name="Rectangle 17">
                <a:extLst>
                  <a:ext uri="{FF2B5EF4-FFF2-40B4-BE49-F238E27FC236}">
                    <a16:creationId xmlns:a16="http://schemas.microsoft.com/office/drawing/2014/main" id="{A085E47B-9842-4DF2-AF4E-9447A85265B2}"/>
                  </a:ext>
                </a:extLst>
              </p:cNvPr>
              <p:cNvSpPr/>
              <p:nvPr/>
            </p:nvSpPr>
            <p:spPr>
              <a:xfrm>
                <a:off x="7696940" y="2627938"/>
                <a:ext cx="1442685" cy="1067655"/>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8" name="Picture 27">
            <a:extLst>
              <a:ext uri="{FF2B5EF4-FFF2-40B4-BE49-F238E27FC236}">
                <a16:creationId xmlns:a16="http://schemas.microsoft.com/office/drawing/2014/main" id="{BE346C90-EDE6-45D6-BE97-99938B20D84A}"/>
              </a:ext>
            </a:extLst>
          </p:cNvPr>
          <p:cNvPicPr>
            <a:picLocks noChangeAspect="1"/>
          </p:cNvPicPr>
          <p:nvPr/>
        </p:nvPicPr>
        <p:blipFill>
          <a:blip r:embed="rId6"/>
          <a:stretch>
            <a:fillRect/>
          </a:stretch>
        </p:blipFill>
        <p:spPr>
          <a:xfrm flipH="1">
            <a:off x="4854673" y="1444419"/>
            <a:ext cx="146443" cy="5212080"/>
          </a:xfrm>
          <a:prstGeom prst="rect">
            <a:avLst/>
          </a:prstGeom>
        </p:spPr>
      </p:pic>
    </p:spTree>
    <p:extLst>
      <p:ext uri="{BB962C8B-B14F-4D97-AF65-F5344CB8AC3E}">
        <p14:creationId xmlns:p14="http://schemas.microsoft.com/office/powerpoint/2010/main" val="550876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ECF0F79-B687-4D79-B8CB-B5BFAF6D850B}"/>
              </a:ext>
            </a:extLst>
          </p:cNvPr>
          <p:cNvSpPr txBox="1"/>
          <p:nvPr/>
        </p:nvSpPr>
        <p:spPr>
          <a:xfrm>
            <a:off x="346229" y="1580225"/>
            <a:ext cx="11576482" cy="3693319"/>
          </a:xfrm>
          <a:prstGeom prst="rect">
            <a:avLst/>
          </a:prstGeom>
          <a:noFill/>
        </p:spPr>
        <p:txBody>
          <a:bodyPr wrap="square" rtlCol="0">
            <a:spAutoFit/>
          </a:bodyPr>
          <a:lstStyle/>
          <a:p>
            <a:pPr marL="285750" indent="-285750">
              <a:buFont typeface="Arial" panose="020B0604020202020204" pitchFamily="34" charset="0"/>
              <a:buChar char="•"/>
            </a:pPr>
            <a:r>
              <a:rPr lang="en-US" dirty="0"/>
              <a:t>First Header is the landing page header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Second header is the plot header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Figure								Text</a:t>
            </a:r>
          </a:p>
        </p:txBody>
      </p:sp>
      <p:grpSp>
        <p:nvGrpSpPr>
          <p:cNvPr id="2" name="Group 1">
            <a:extLst>
              <a:ext uri="{FF2B5EF4-FFF2-40B4-BE49-F238E27FC236}">
                <a16:creationId xmlns:a16="http://schemas.microsoft.com/office/drawing/2014/main" id="{2547655F-E93E-4AA3-A989-2A5C0735D7DF}"/>
              </a:ext>
            </a:extLst>
          </p:cNvPr>
          <p:cNvGrpSpPr/>
          <p:nvPr/>
        </p:nvGrpSpPr>
        <p:grpSpPr>
          <a:xfrm>
            <a:off x="621437" y="2024101"/>
            <a:ext cx="10662082" cy="1516061"/>
            <a:chOff x="612559" y="1420427"/>
            <a:chExt cx="10662082" cy="1516061"/>
          </a:xfrm>
        </p:grpSpPr>
        <p:sp>
          <p:nvSpPr>
            <p:cNvPr id="3" name="TextBox 2">
              <a:extLst>
                <a:ext uri="{FF2B5EF4-FFF2-40B4-BE49-F238E27FC236}">
                  <a16:creationId xmlns:a16="http://schemas.microsoft.com/office/drawing/2014/main" id="{FECCE03B-A9BD-4F4D-AA3B-AADB23CF0951}"/>
                </a:ext>
              </a:extLst>
            </p:cNvPr>
            <p:cNvSpPr txBox="1"/>
            <p:nvPr/>
          </p:nvSpPr>
          <p:spPr>
            <a:xfrm>
              <a:off x="612559" y="1420427"/>
              <a:ext cx="10662082" cy="648070"/>
            </a:xfrm>
            <a:prstGeom prst="rect">
              <a:avLst/>
            </a:prstGeom>
            <a:solidFill>
              <a:schemeClr val="accent1">
                <a:lumMod val="50000"/>
              </a:schemeClr>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89977D8B-CBA6-418F-B025-FB8D7D5F70BC}"/>
                </a:ext>
              </a:extLst>
            </p:cNvPr>
            <p:cNvSpPr txBox="1"/>
            <p:nvPr/>
          </p:nvSpPr>
          <p:spPr>
            <a:xfrm>
              <a:off x="754602" y="1544407"/>
              <a:ext cx="2530136" cy="400110"/>
            </a:xfrm>
            <a:prstGeom prst="rect">
              <a:avLst/>
            </a:prstGeom>
            <a:noFill/>
          </p:spPr>
          <p:txBody>
            <a:bodyPr wrap="square" rtlCol="0">
              <a:spAutoFit/>
            </a:bodyPr>
            <a:lstStyle/>
            <a:p>
              <a:r>
                <a:rPr lang="en-US" sz="2000" b="1" dirty="0">
                  <a:solidFill>
                    <a:schemeClr val="bg1">
                      <a:lumMod val="85000"/>
                    </a:schemeClr>
                  </a:solidFill>
                </a:rPr>
                <a:t>Latitude</a:t>
              </a:r>
            </a:p>
          </p:txBody>
        </p:sp>
        <p:sp>
          <p:nvSpPr>
            <p:cNvPr id="5" name="TextBox 4">
              <a:extLst>
                <a:ext uri="{FF2B5EF4-FFF2-40B4-BE49-F238E27FC236}">
                  <a16:creationId xmlns:a16="http://schemas.microsoft.com/office/drawing/2014/main" id="{E4748171-C19C-4071-A3B7-DE9727C5123F}"/>
                </a:ext>
              </a:extLst>
            </p:cNvPr>
            <p:cNvSpPr txBox="1"/>
            <p:nvPr/>
          </p:nvSpPr>
          <p:spPr>
            <a:xfrm>
              <a:off x="7041477" y="1548230"/>
              <a:ext cx="983942" cy="400110"/>
            </a:xfrm>
            <a:prstGeom prst="rect">
              <a:avLst/>
            </a:prstGeom>
            <a:noFill/>
          </p:spPr>
          <p:txBody>
            <a:bodyPr wrap="square" rtlCol="0">
              <a:spAutoFit/>
            </a:bodyPr>
            <a:lstStyle/>
            <a:p>
              <a:r>
                <a:rPr lang="en-US" sz="2000" b="1" dirty="0">
                  <a:solidFill>
                    <a:schemeClr val="bg1">
                      <a:lumMod val="85000"/>
                    </a:schemeClr>
                  </a:solidFill>
                </a:rPr>
                <a:t>Plots</a:t>
              </a:r>
            </a:p>
          </p:txBody>
        </p:sp>
        <p:sp>
          <p:nvSpPr>
            <p:cNvPr id="6" name="TextBox 5">
              <a:extLst>
                <a:ext uri="{FF2B5EF4-FFF2-40B4-BE49-F238E27FC236}">
                  <a16:creationId xmlns:a16="http://schemas.microsoft.com/office/drawing/2014/main" id="{68F7E844-8955-4982-8536-433C6BF67FA4}"/>
                </a:ext>
              </a:extLst>
            </p:cNvPr>
            <p:cNvSpPr txBox="1"/>
            <p:nvPr/>
          </p:nvSpPr>
          <p:spPr>
            <a:xfrm>
              <a:off x="9422907" y="1553591"/>
              <a:ext cx="1546195" cy="400110"/>
            </a:xfrm>
            <a:prstGeom prst="rect">
              <a:avLst/>
            </a:prstGeom>
            <a:noFill/>
          </p:spPr>
          <p:txBody>
            <a:bodyPr wrap="square" rtlCol="0">
              <a:spAutoFit/>
            </a:bodyPr>
            <a:lstStyle/>
            <a:p>
              <a:r>
                <a:rPr lang="en-US" sz="2000" b="1" dirty="0">
                  <a:solidFill>
                    <a:schemeClr val="bg1">
                      <a:lumMod val="85000"/>
                    </a:schemeClr>
                  </a:solidFill>
                </a:rPr>
                <a:t>Comparison</a:t>
              </a:r>
            </a:p>
          </p:txBody>
        </p:sp>
        <p:sp>
          <p:nvSpPr>
            <p:cNvPr id="7" name="TextBox 6">
              <a:extLst>
                <a:ext uri="{FF2B5EF4-FFF2-40B4-BE49-F238E27FC236}">
                  <a16:creationId xmlns:a16="http://schemas.microsoft.com/office/drawing/2014/main" id="{A77346A5-A646-4541-A869-7FEEFDDD0203}"/>
                </a:ext>
              </a:extLst>
            </p:cNvPr>
            <p:cNvSpPr txBox="1"/>
            <p:nvPr/>
          </p:nvSpPr>
          <p:spPr>
            <a:xfrm>
              <a:off x="8504812" y="1553591"/>
              <a:ext cx="710214" cy="400110"/>
            </a:xfrm>
            <a:prstGeom prst="rect">
              <a:avLst/>
            </a:prstGeom>
            <a:noFill/>
          </p:spPr>
          <p:txBody>
            <a:bodyPr wrap="square" rtlCol="0">
              <a:spAutoFit/>
            </a:bodyPr>
            <a:lstStyle/>
            <a:p>
              <a:r>
                <a:rPr lang="en-US" sz="2000" b="1" dirty="0">
                  <a:solidFill>
                    <a:schemeClr val="bg1">
                      <a:lumMod val="85000"/>
                    </a:schemeClr>
                  </a:solidFill>
                </a:rPr>
                <a:t>Data</a:t>
              </a:r>
            </a:p>
          </p:txBody>
        </p:sp>
        <p:sp>
          <p:nvSpPr>
            <p:cNvPr id="8" name="TextBox 7">
              <a:extLst>
                <a:ext uri="{FF2B5EF4-FFF2-40B4-BE49-F238E27FC236}">
                  <a16:creationId xmlns:a16="http://schemas.microsoft.com/office/drawing/2014/main" id="{DFD35A6E-4505-441A-B436-31C9753DD6F0}"/>
                </a:ext>
              </a:extLst>
            </p:cNvPr>
            <p:cNvSpPr txBox="1"/>
            <p:nvPr/>
          </p:nvSpPr>
          <p:spPr>
            <a:xfrm>
              <a:off x="6641982" y="1982381"/>
              <a:ext cx="1554480" cy="954107"/>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solidFill>
                    <a:srgbClr val="FFC000"/>
                  </a:solidFill>
                </a:rPr>
                <a:t>Cloudiness</a:t>
              </a:r>
            </a:p>
            <a:p>
              <a:r>
                <a:rPr lang="en-US" sz="1400" b="1" dirty="0">
                  <a:solidFill>
                    <a:srgbClr val="FFC000"/>
                  </a:solidFill>
                </a:rPr>
                <a:t>Humidity</a:t>
              </a:r>
            </a:p>
            <a:p>
              <a:r>
                <a:rPr lang="en-US" sz="1400" b="1" dirty="0">
                  <a:solidFill>
                    <a:srgbClr val="FFC000"/>
                  </a:solidFill>
                </a:rPr>
                <a:t>Wind Speed</a:t>
              </a:r>
            </a:p>
            <a:p>
              <a:r>
                <a:rPr lang="en-US" sz="1400" b="1" dirty="0">
                  <a:solidFill>
                    <a:srgbClr val="FFC000"/>
                  </a:solidFill>
                </a:rPr>
                <a:t>Max Temperature</a:t>
              </a:r>
            </a:p>
          </p:txBody>
        </p:sp>
        <p:sp>
          <p:nvSpPr>
            <p:cNvPr id="9" name="Flowchart: Merge 8">
              <a:extLst>
                <a:ext uri="{FF2B5EF4-FFF2-40B4-BE49-F238E27FC236}">
                  <a16:creationId xmlns:a16="http://schemas.microsoft.com/office/drawing/2014/main" id="{5B2CACF9-B49D-4C9E-A047-0D6CB530909F}"/>
                </a:ext>
              </a:extLst>
            </p:cNvPr>
            <p:cNvSpPr/>
            <p:nvPr/>
          </p:nvSpPr>
          <p:spPr>
            <a:xfrm>
              <a:off x="7995086" y="1691196"/>
              <a:ext cx="91440" cy="91440"/>
            </a:xfrm>
            <a:prstGeom prst="flowChartMerg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11" name="Title 1">
            <a:extLst>
              <a:ext uri="{FF2B5EF4-FFF2-40B4-BE49-F238E27FC236}">
                <a16:creationId xmlns:a16="http://schemas.microsoft.com/office/drawing/2014/main" id="{2E2A498E-DB6B-4E9E-91BA-F2ED5E11A287}"/>
              </a:ext>
            </a:extLst>
          </p:cNvPr>
          <p:cNvSpPr>
            <a:spLocks noGrp="1"/>
          </p:cNvSpPr>
          <p:nvPr>
            <p:ph type="title"/>
          </p:nvPr>
        </p:nvSpPr>
        <p:spPr>
          <a:xfrm>
            <a:off x="536359" y="161446"/>
            <a:ext cx="10515600" cy="1325563"/>
          </a:xfrm>
        </p:spPr>
        <p:txBody>
          <a:bodyPr>
            <a:normAutofit fontScale="90000"/>
          </a:bodyPr>
          <a:lstStyle/>
          <a:p>
            <a:r>
              <a:rPr lang="en-US" sz="3100" b="1" dirty="0">
                <a:latin typeface="Arial Black" panose="020B0A04020102020204" pitchFamily="34" charset="0"/>
              </a:rPr>
              <a:t>Latitude - Latitude Analysis Dashboard with Attitude</a:t>
            </a:r>
            <a:br>
              <a:rPr lang="en-US" sz="3100" b="1" dirty="0">
                <a:solidFill>
                  <a:schemeClr val="accent6">
                    <a:lumMod val="50000"/>
                  </a:schemeClr>
                </a:solidFill>
                <a:latin typeface="Arial Black" panose="020B0A04020102020204" pitchFamily="34" charset="0"/>
              </a:rPr>
            </a:br>
            <a:r>
              <a:rPr lang="en-US" sz="3100" b="1" dirty="0">
                <a:solidFill>
                  <a:schemeClr val="tx2">
                    <a:lumMod val="60000"/>
                    <a:lumOff val="40000"/>
                  </a:schemeClr>
                </a:solidFill>
                <a:latin typeface="Arial Black" panose="020B0A04020102020204" pitchFamily="34" charset="0"/>
              </a:rPr>
              <a:t>Headers – Plot 3 - Cloudiness </a:t>
            </a:r>
            <a:endParaRPr lang="en-US" b="1" dirty="0">
              <a:latin typeface="+mn-lt"/>
            </a:endParaRPr>
          </a:p>
        </p:txBody>
      </p:sp>
      <p:sp>
        <p:nvSpPr>
          <p:cNvPr id="10" name="TextBox 9">
            <a:extLst>
              <a:ext uri="{FF2B5EF4-FFF2-40B4-BE49-F238E27FC236}">
                <a16:creationId xmlns:a16="http://schemas.microsoft.com/office/drawing/2014/main" id="{AACF83C8-0306-4146-90F7-D1176617A0EF}"/>
              </a:ext>
            </a:extLst>
          </p:cNvPr>
          <p:cNvSpPr txBox="1"/>
          <p:nvPr/>
        </p:nvSpPr>
        <p:spPr>
          <a:xfrm>
            <a:off x="536359" y="4022028"/>
            <a:ext cx="10662082" cy="640080"/>
          </a:xfrm>
          <a:prstGeom prst="rect">
            <a:avLst/>
          </a:prstGeom>
          <a:solidFill>
            <a:srgbClr val="FFC000"/>
          </a:solidFill>
        </p:spPr>
        <p:txBody>
          <a:bodyPr wrap="square" rtlCol="0">
            <a:spAutoFit/>
          </a:bodyPr>
          <a:lstStyle>
            <a:defPPr>
              <a:defRPr lang="en-US"/>
            </a:defPPr>
          </a:lstStyle>
          <a:p>
            <a:endParaRPr lang="en-US" dirty="0"/>
          </a:p>
        </p:txBody>
      </p:sp>
      <p:sp>
        <p:nvSpPr>
          <p:cNvPr id="13" name="TextBox 12">
            <a:extLst>
              <a:ext uri="{FF2B5EF4-FFF2-40B4-BE49-F238E27FC236}">
                <a16:creationId xmlns:a16="http://schemas.microsoft.com/office/drawing/2014/main" id="{7A8CF682-B4B9-4092-A1BF-706F9A5147DB}"/>
              </a:ext>
            </a:extLst>
          </p:cNvPr>
          <p:cNvSpPr txBox="1"/>
          <p:nvPr/>
        </p:nvSpPr>
        <p:spPr>
          <a:xfrm>
            <a:off x="621437" y="4145757"/>
            <a:ext cx="4110361" cy="400110"/>
          </a:xfrm>
          <a:prstGeom prst="rect">
            <a:avLst/>
          </a:prstGeom>
          <a:noFill/>
        </p:spPr>
        <p:txBody>
          <a:bodyPr wrap="square" rtlCol="0">
            <a:spAutoFit/>
          </a:bodyPr>
          <a:lstStyle/>
          <a:p>
            <a:r>
              <a:rPr lang="en-US" sz="2000" b="1" dirty="0"/>
              <a:t>Cloudiness</a:t>
            </a:r>
          </a:p>
        </p:txBody>
      </p:sp>
    </p:spTree>
    <p:extLst>
      <p:ext uri="{BB962C8B-B14F-4D97-AF65-F5344CB8AC3E}">
        <p14:creationId xmlns:p14="http://schemas.microsoft.com/office/powerpoint/2010/main" val="969466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16022-43D0-4D3C-8572-D22FFF51FD03}"/>
              </a:ext>
            </a:extLst>
          </p:cNvPr>
          <p:cNvSpPr>
            <a:spLocks noGrp="1"/>
          </p:cNvSpPr>
          <p:nvPr>
            <p:ph type="title"/>
          </p:nvPr>
        </p:nvSpPr>
        <p:spPr/>
        <p:txBody>
          <a:bodyPr>
            <a:normAutofit fontScale="90000"/>
          </a:bodyPr>
          <a:lstStyle/>
          <a:p>
            <a:r>
              <a:rPr lang="en-US" sz="3100" b="1" dirty="0">
                <a:latin typeface="Arial Black" panose="020B0A04020102020204" pitchFamily="34" charset="0"/>
              </a:rPr>
              <a:t>Latitude - Latitude Analysis Dashboard with Attitude</a:t>
            </a:r>
            <a:br>
              <a:rPr lang="en-US" sz="4800" b="1" dirty="0">
                <a:solidFill>
                  <a:schemeClr val="accent6">
                    <a:lumMod val="50000"/>
                  </a:schemeClr>
                </a:solidFill>
                <a:latin typeface="Arial Black" panose="020B0A04020102020204" pitchFamily="34" charset="0"/>
              </a:rPr>
            </a:br>
            <a:r>
              <a:rPr lang="en-US" sz="3100" b="1" dirty="0">
                <a:solidFill>
                  <a:schemeClr val="tx2">
                    <a:lumMod val="60000"/>
                    <a:lumOff val="40000"/>
                  </a:schemeClr>
                </a:solidFill>
                <a:latin typeface="Arial Black" panose="020B0A04020102020204" pitchFamily="34" charset="0"/>
              </a:rPr>
              <a:t>Visualization Cloudiness – Large Navigation</a:t>
            </a:r>
            <a:endParaRPr lang="en-US" sz="3100" dirty="0">
              <a:solidFill>
                <a:schemeClr val="tx2">
                  <a:lumMod val="60000"/>
                  <a:lumOff val="40000"/>
                </a:schemeClr>
              </a:solidFill>
            </a:endParaRPr>
          </a:p>
        </p:txBody>
      </p:sp>
      <p:sp>
        <p:nvSpPr>
          <p:cNvPr id="4" name="Content Placeholder 3">
            <a:extLst>
              <a:ext uri="{FF2B5EF4-FFF2-40B4-BE49-F238E27FC236}">
                <a16:creationId xmlns:a16="http://schemas.microsoft.com/office/drawing/2014/main" id="{4E5B30E9-2A0C-4F90-92C3-75ABFDECDBF2}"/>
              </a:ext>
            </a:extLst>
          </p:cNvPr>
          <p:cNvSpPr>
            <a:spLocks noGrp="1"/>
          </p:cNvSpPr>
          <p:nvPr>
            <p:ph idx="1"/>
          </p:nvPr>
        </p:nvSpPr>
        <p:spPr/>
        <p:txBody>
          <a:bodyPr>
            <a:normAutofit/>
          </a:bodyPr>
          <a:lstStyle/>
          <a:p>
            <a:pPr marL="0" indent="0">
              <a:buNone/>
            </a:pPr>
            <a:r>
              <a:rPr lang="en-US" dirty="0"/>
              <a:t>Cloudiness</a:t>
            </a:r>
          </a:p>
        </p:txBody>
      </p:sp>
      <p:pic>
        <p:nvPicPr>
          <p:cNvPr id="5" name="Picture 4">
            <a:extLst>
              <a:ext uri="{FF2B5EF4-FFF2-40B4-BE49-F238E27FC236}">
                <a16:creationId xmlns:a16="http://schemas.microsoft.com/office/drawing/2014/main" id="{F4C2EFBA-0DEA-4468-AB89-46D3CB6B37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240" y="2192784"/>
            <a:ext cx="4362521" cy="2908347"/>
          </a:xfrm>
          <a:prstGeom prst="rect">
            <a:avLst/>
          </a:prstGeom>
        </p:spPr>
      </p:pic>
      <p:sp>
        <p:nvSpPr>
          <p:cNvPr id="6" name="TextBox 5">
            <a:extLst>
              <a:ext uri="{FF2B5EF4-FFF2-40B4-BE49-F238E27FC236}">
                <a16:creationId xmlns:a16="http://schemas.microsoft.com/office/drawing/2014/main" id="{382DE822-683B-444F-857E-11A4EFBC30A6}"/>
              </a:ext>
            </a:extLst>
          </p:cNvPr>
          <p:cNvSpPr txBox="1"/>
          <p:nvPr/>
        </p:nvSpPr>
        <p:spPr>
          <a:xfrm>
            <a:off x="662240" y="5064618"/>
            <a:ext cx="11056284" cy="584775"/>
          </a:xfrm>
          <a:prstGeom prst="rect">
            <a:avLst/>
          </a:prstGeom>
          <a:noFill/>
        </p:spPr>
        <p:txBody>
          <a:bodyPr wrap="square" rtlCol="0">
            <a:spAutoFit/>
          </a:bodyPr>
          <a:lstStyle/>
          <a:p>
            <a:r>
              <a:rPr lang="en-US" sz="1600" dirty="0"/>
              <a:t>There is not correlation between latitude and cloudiness, in one set of value of </a:t>
            </a:r>
            <a:r>
              <a:rPr lang="en-US" sz="1600" dirty="0" err="1"/>
              <a:t>latiotude</a:t>
            </a:r>
            <a:r>
              <a:rPr lang="en-US" sz="1600" dirty="0"/>
              <a:t> close to zero you can see value of cloudiness varies from 0 to 100. There is strong band of cities near 0, 20%, 75%, and 100% cloudiness.</a:t>
            </a:r>
          </a:p>
        </p:txBody>
      </p:sp>
      <p:grpSp>
        <p:nvGrpSpPr>
          <p:cNvPr id="7" name="Group 6">
            <a:extLst>
              <a:ext uri="{FF2B5EF4-FFF2-40B4-BE49-F238E27FC236}">
                <a16:creationId xmlns:a16="http://schemas.microsoft.com/office/drawing/2014/main" id="{F4A055C7-2EA9-4949-8D7C-2B0F1E436A24}"/>
              </a:ext>
            </a:extLst>
          </p:cNvPr>
          <p:cNvGrpSpPr/>
          <p:nvPr/>
        </p:nvGrpSpPr>
        <p:grpSpPr>
          <a:xfrm>
            <a:off x="7466682" y="2148245"/>
            <a:ext cx="3200400" cy="2651760"/>
            <a:chOff x="7466682" y="2148245"/>
            <a:chExt cx="3200400" cy="2651760"/>
          </a:xfrm>
        </p:grpSpPr>
        <p:grpSp>
          <p:nvGrpSpPr>
            <p:cNvPr id="8" name="Group 7">
              <a:extLst>
                <a:ext uri="{FF2B5EF4-FFF2-40B4-BE49-F238E27FC236}">
                  <a16:creationId xmlns:a16="http://schemas.microsoft.com/office/drawing/2014/main" id="{58F4171E-BF9A-4EC9-977F-1C91C452850A}"/>
                </a:ext>
              </a:extLst>
            </p:cNvPr>
            <p:cNvGrpSpPr/>
            <p:nvPr/>
          </p:nvGrpSpPr>
          <p:grpSpPr>
            <a:xfrm>
              <a:off x="7466682" y="2148245"/>
              <a:ext cx="3200400" cy="2651760"/>
              <a:chOff x="799553" y="231721"/>
              <a:chExt cx="3200400" cy="2651760"/>
            </a:xfrm>
          </p:grpSpPr>
          <p:sp>
            <p:nvSpPr>
              <p:cNvPr id="10" name="Rectangle 9">
                <a:extLst>
                  <a:ext uri="{FF2B5EF4-FFF2-40B4-BE49-F238E27FC236}">
                    <a16:creationId xmlns:a16="http://schemas.microsoft.com/office/drawing/2014/main" id="{6E67CD9E-2DD5-4F7F-9196-E0894AF0EF70}"/>
                  </a:ext>
                </a:extLst>
              </p:cNvPr>
              <p:cNvSpPr/>
              <p:nvPr/>
            </p:nvSpPr>
            <p:spPr>
              <a:xfrm>
                <a:off x="799553" y="231721"/>
                <a:ext cx="3200400" cy="2651760"/>
              </a:xfrm>
              <a:prstGeom prst="rect">
                <a:avLst/>
              </a:prstGeom>
              <a:solidFill>
                <a:srgbClr val="FFE79B"/>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3BEE468-0379-416E-8234-049D9586BA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510" y="782136"/>
                <a:ext cx="1371601" cy="914400"/>
              </a:xfrm>
              <a:prstGeom prst="rect">
                <a:avLst/>
              </a:prstGeom>
            </p:spPr>
          </p:pic>
          <p:pic>
            <p:nvPicPr>
              <p:cNvPr id="12" name="Picture 11">
                <a:extLst>
                  <a:ext uri="{FF2B5EF4-FFF2-40B4-BE49-F238E27FC236}">
                    <a16:creationId xmlns:a16="http://schemas.microsoft.com/office/drawing/2014/main" id="{BFE58850-2F2B-4003-B80C-EF8E1D62D7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6810" y="782136"/>
                <a:ext cx="1371600" cy="914400"/>
              </a:xfrm>
              <a:prstGeom prst="rect">
                <a:avLst/>
              </a:prstGeom>
            </p:spPr>
          </p:pic>
          <p:pic>
            <p:nvPicPr>
              <p:cNvPr id="13" name="Picture 12">
                <a:extLst>
                  <a:ext uri="{FF2B5EF4-FFF2-40B4-BE49-F238E27FC236}">
                    <a16:creationId xmlns:a16="http://schemas.microsoft.com/office/drawing/2014/main" id="{57167C45-0CA0-4A4B-94F5-DB1394914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510" y="1761313"/>
                <a:ext cx="1371600" cy="914400"/>
              </a:xfrm>
              <a:prstGeom prst="rect">
                <a:avLst/>
              </a:prstGeom>
            </p:spPr>
          </p:pic>
          <p:pic>
            <p:nvPicPr>
              <p:cNvPr id="14" name="Picture 13">
                <a:extLst>
                  <a:ext uri="{FF2B5EF4-FFF2-40B4-BE49-F238E27FC236}">
                    <a16:creationId xmlns:a16="http://schemas.microsoft.com/office/drawing/2014/main" id="{5531DB65-F19C-4A96-B0A8-59AD579BDA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5195" y="1779069"/>
                <a:ext cx="1315786" cy="914400"/>
              </a:xfrm>
              <a:prstGeom prst="rect">
                <a:avLst/>
              </a:prstGeom>
            </p:spPr>
          </p:pic>
          <p:sp>
            <p:nvSpPr>
              <p:cNvPr id="15" name="TextBox 14">
                <a:extLst>
                  <a:ext uri="{FF2B5EF4-FFF2-40B4-BE49-F238E27FC236}">
                    <a16:creationId xmlns:a16="http://schemas.microsoft.com/office/drawing/2014/main" id="{4AB4F860-2549-452A-8AF8-FA95161EFE8A}"/>
                  </a:ext>
                </a:extLst>
              </p:cNvPr>
              <p:cNvSpPr txBox="1"/>
              <p:nvPr/>
            </p:nvSpPr>
            <p:spPr>
              <a:xfrm>
                <a:off x="1242874" y="355104"/>
                <a:ext cx="2441359" cy="338554"/>
              </a:xfrm>
              <a:prstGeom prst="rect">
                <a:avLst/>
              </a:prstGeom>
              <a:solidFill>
                <a:srgbClr val="FFD85B"/>
              </a:soli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1600" b="1" dirty="0">
                    <a:solidFill>
                      <a:schemeClr val="bg1">
                        <a:lumMod val="50000"/>
                      </a:schemeClr>
                    </a:solidFill>
                  </a:rPr>
                  <a:t>Visualizations</a:t>
                </a:r>
              </a:p>
            </p:txBody>
          </p:sp>
        </p:grpSp>
        <p:sp>
          <p:nvSpPr>
            <p:cNvPr id="9" name="Rectangle 8">
              <a:extLst>
                <a:ext uri="{FF2B5EF4-FFF2-40B4-BE49-F238E27FC236}">
                  <a16:creationId xmlns:a16="http://schemas.microsoft.com/office/drawing/2014/main" id="{6D48A9AC-A1FA-4A5B-AEE7-80AE6BFA36E7}"/>
                </a:ext>
              </a:extLst>
            </p:cNvPr>
            <p:cNvSpPr/>
            <p:nvPr/>
          </p:nvSpPr>
          <p:spPr>
            <a:xfrm>
              <a:off x="7724096" y="3601209"/>
              <a:ext cx="1442685" cy="1067655"/>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95874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16022-43D0-4D3C-8572-D22FFF51FD03}"/>
              </a:ext>
            </a:extLst>
          </p:cNvPr>
          <p:cNvSpPr>
            <a:spLocks noGrp="1"/>
          </p:cNvSpPr>
          <p:nvPr>
            <p:ph type="title"/>
          </p:nvPr>
        </p:nvSpPr>
        <p:spPr/>
        <p:txBody>
          <a:bodyPr>
            <a:normAutofit fontScale="90000"/>
          </a:bodyPr>
          <a:lstStyle/>
          <a:p>
            <a:r>
              <a:rPr lang="en-US" sz="3100" b="1" dirty="0">
                <a:latin typeface="Arial Black" panose="020B0A04020102020204" pitchFamily="34" charset="0"/>
              </a:rPr>
              <a:t>Latitude - Latitude Analysis Dashboard with Attitude</a:t>
            </a:r>
            <a:br>
              <a:rPr lang="en-US" sz="4800" b="1" dirty="0">
                <a:solidFill>
                  <a:schemeClr val="accent6">
                    <a:lumMod val="50000"/>
                  </a:schemeClr>
                </a:solidFill>
                <a:latin typeface="Arial Black" panose="020B0A04020102020204" pitchFamily="34" charset="0"/>
              </a:rPr>
            </a:br>
            <a:r>
              <a:rPr lang="en-US" sz="3100" b="1" dirty="0">
                <a:solidFill>
                  <a:schemeClr val="tx2">
                    <a:lumMod val="60000"/>
                    <a:lumOff val="40000"/>
                  </a:schemeClr>
                </a:solidFill>
                <a:latin typeface="Arial Black" panose="020B0A04020102020204" pitchFamily="34" charset="0"/>
              </a:rPr>
              <a:t>Visualization Cloudiness – Small Navigation</a:t>
            </a:r>
            <a:endParaRPr lang="en-US" sz="3100" dirty="0">
              <a:solidFill>
                <a:schemeClr val="tx2">
                  <a:lumMod val="60000"/>
                  <a:lumOff val="40000"/>
                </a:schemeClr>
              </a:solidFill>
            </a:endParaRPr>
          </a:p>
        </p:txBody>
      </p:sp>
      <p:grpSp>
        <p:nvGrpSpPr>
          <p:cNvPr id="27" name="Group 26">
            <a:extLst>
              <a:ext uri="{FF2B5EF4-FFF2-40B4-BE49-F238E27FC236}">
                <a16:creationId xmlns:a16="http://schemas.microsoft.com/office/drawing/2014/main" id="{C45C7343-FEDC-4AF7-88DD-57A4BE5C4342}"/>
              </a:ext>
            </a:extLst>
          </p:cNvPr>
          <p:cNvGrpSpPr/>
          <p:nvPr/>
        </p:nvGrpSpPr>
        <p:grpSpPr>
          <a:xfrm>
            <a:off x="958792" y="1417250"/>
            <a:ext cx="3613212" cy="5312023"/>
            <a:chOff x="5814878" y="1470517"/>
            <a:chExt cx="3613212" cy="5312023"/>
          </a:xfrm>
        </p:grpSpPr>
        <p:sp>
          <p:nvSpPr>
            <p:cNvPr id="16" name="Content Placeholder 3">
              <a:extLst>
                <a:ext uri="{FF2B5EF4-FFF2-40B4-BE49-F238E27FC236}">
                  <a16:creationId xmlns:a16="http://schemas.microsoft.com/office/drawing/2014/main" id="{ECCF6A54-3515-471B-A09E-3A855BD29FF2}"/>
                </a:ext>
              </a:extLst>
            </p:cNvPr>
            <p:cNvSpPr txBox="1">
              <a:spLocks/>
            </p:cNvSpPr>
            <p:nvPr/>
          </p:nvSpPr>
          <p:spPr>
            <a:xfrm>
              <a:off x="5814878" y="1470517"/>
              <a:ext cx="3613212" cy="5312023"/>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Cloudiness</a:t>
              </a:r>
            </a:p>
          </p:txBody>
        </p:sp>
        <p:pic>
          <p:nvPicPr>
            <p:cNvPr id="5" name="Picture 4">
              <a:extLst>
                <a:ext uri="{FF2B5EF4-FFF2-40B4-BE49-F238E27FC236}">
                  <a16:creationId xmlns:a16="http://schemas.microsoft.com/office/drawing/2014/main" id="{F4C2EFBA-0DEA-4468-AB89-46D3CB6B37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5642" y="1792839"/>
              <a:ext cx="2926575" cy="1951050"/>
            </a:xfrm>
            <a:prstGeom prst="rect">
              <a:avLst/>
            </a:prstGeom>
          </p:spPr>
        </p:pic>
        <p:sp>
          <p:nvSpPr>
            <p:cNvPr id="6" name="TextBox 5">
              <a:extLst>
                <a:ext uri="{FF2B5EF4-FFF2-40B4-BE49-F238E27FC236}">
                  <a16:creationId xmlns:a16="http://schemas.microsoft.com/office/drawing/2014/main" id="{382DE822-683B-444F-857E-11A4EFBC30A6}"/>
                </a:ext>
              </a:extLst>
            </p:cNvPr>
            <p:cNvSpPr txBox="1"/>
            <p:nvPr/>
          </p:nvSpPr>
          <p:spPr>
            <a:xfrm>
              <a:off x="5951792" y="3997342"/>
              <a:ext cx="3307618" cy="738664"/>
            </a:xfrm>
            <a:prstGeom prst="rect">
              <a:avLst/>
            </a:prstGeom>
            <a:noFill/>
          </p:spPr>
          <p:txBody>
            <a:bodyPr wrap="square" rtlCol="0">
              <a:spAutoFit/>
            </a:bodyPr>
            <a:lstStyle/>
            <a:p>
              <a:r>
                <a:rPr lang="en-US" sz="1050" dirty="0"/>
                <a:t>There is not correlation between latitude and cloudiness, in one set of value of latitude close to zero you can see value of cloudiness varies from 0 to 100. There is strong band of cities near 0, 20%, 75%, and 100% cloudiness.</a:t>
              </a:r>
            </a:p>
          </p:txBody>
        </p:sp>
        <p:grpSp>
          <p:nvGrpSpPr>
            <p:cNvPr id="17" name="Group 16">
              <a:extLst>
                <a:ext uri="{FF2B5EF4-FFF2-40B4-BE49-F238E27FC236}">
                  <a16:creationId xmlns:a16="http://schemas.microsoft.com/office/drawing/2014/main" id="{9DB72B44-5379-4AAD-AFF4-FF07D03443CD}"/>
                </a:ext>
              </a:extLst>
            </p:cNvPr>
            <p:cNvGrpSpPr/>
            <p:nvPr/>
          </p:nvGrpSpPr>
          <p:grpSpPr>
            <a:xfrm>
              <a:off x="6835525" y="4932252"/>
              <a:ext cx="1913699" cy="1556396"/>
              <a:chOff x="7466682" y="1790973"/>
              <a:chExt cx="3200400" cy="3009032"/>
            </a:xfrm>
          </p:grpSpPr>
          <p:grpSp>
            <p:nvGrpSpPr>
              <p:cNvPr id="18" name="Group 17">
                <a:extLst>
                  <a:ext uri="{FF2B5EF4-FFF2-40B4-BE49-F238E27FC236}">
                    <a16:creationId xmlns:a16="http://schemas.microsoft.com/office/drawing/2014/main" id="{A5361565-4714-4AAA-85AD-17B3523FF13D}"/>
                  </a:ext>
                </a:extLst>
              </p:cNvPr>
              <p:cNvGrpSpPr/>
              <p:nvPr/>
            </p:nvGrpSpPr>
            <p:grpSpPr>
              <a:xfrm>
                <a:off x="7466682" y="1790973"/>
                <a:ext cx="3200400" cy="3009032"/>
                <a:chOff x="799553" y="-125551"/>
                <a:chExt cx="3200400" cy="3009032"/>
              </a:xfrm>
            </p:grpSpPr>
            <p:sp>
              <p:nvSpPr>
                <p:cNvPr id="20" name="Rectangle 19">
                  <a:extLst>
                    <a:ext uri="{FF2B5EF4-FFF2-40B4-BE49-F238E27FC236}">
                      <a16:creationId xmlns:a16="http://schemas.microsoft.com/office/drawing/2014/main" id="{6811D3E0-45E4-406E-8416-E660992EA070}"/>
                    </a:ext>
                  </a:extLst>
                </p:cNvPr>
                <p:cNvSpPr/>
                <p:nvPr/>
              </p:nvSpPr>
              <p:spPr>
                <a:xfrm>
                  <a:off x="799553" y="231721"/>
                  <a:ext cx="3200400" cy="2651760"/>
                </a:xfrm>
                <a:prstGeom prst="rect">
                  <a:avLst/>
                </a:prstGeom>
                <a:solidFill>
                  <a:srgbClr val="FFE79B"/>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CD2AE4B5-1285-4CA3-A9AC-B1CB17EB61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510" y="782136"/>
                  <a:ext cx="1371601" cy="914400"/>
                </a:xfrm>
                <a:prstGeom prst="rect">
                  <a:avLst/>
                </a:prstGeom>
              </p:spPr>
            </p:pic>
            <p:pic>
              <p:nvPicPr>
                <p:cNvPr id="22" name="Picture 21">
                  <a:extLst>
                    <a:ext uri="{FF2B5EF4-FFF2-40B4-BE49-F238E27FC236}">
                      <a16:creationId xmlns:a16="http://schemas.microsoft.com/office/drawing/2014/main" id="{6A16FB61-61E6-4012-AE32-1CB892FFFC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6810" y="782136"/>
                  <a:ext cx="1371600" cy="914400"/>
                </a:xfrm>
                <a:prstGeom prst="rect">
                  <a:avLst/>
                </a:prstGeom>
              </p:spPr>
            </p:pic>
            <p:pic>
              <p:nvPicPr>
                <p:cNvPr id="23" name="Picture 22">
                  <a:extLst>
                    <a:ext uri="{FF2B5EF4-FFF2-40B4-BE49-F238E27FC236}">
                      <a16:creationId xmlns:a16="http://schemas.microsoft.com/office/drawing/2014/main" id="{D52800FA-A038-485F-B971-93A0FF59FE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510" y="1761313"/>
                  <a:ext cx="1371600" cy="914400"/>
                </a:xfrm>
                <a:prstGeom prst="rect">
                  <a:avLst/>
                </a:prstGeom>
              </p:spPr>
            </p:pic>
            <p:pic>
              <p:nvPicPr>
                <p:cNvPr id="24" name="Picture 23">
                  <a:extLst>
                    <a:ext uri="{FF2B5EF4-FFF2-40B4-BE49-F238E27FC236}">
                      <a16:creationId xmlns:a16="http://schemas.microsoft.com/office/drawing/2014/main" id="{85274407-7A2E-40D3-B3B6-94867A0849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5195" y="1779069"/>
                  <a:ext cx="1315786" cy="914400"/>
                </a:xfrm>
                <a:prstGeom prst="rect">
                  <a:avLst/>
                </a:prstGeom>
              </p:spPr>
            </p:pic>
            <p:sp>
              <p:nvSpPr>
                <p:cNvPr id="25" name="TextBox 24">
                  <a:extLst>
                    <a:ext uri="{FF2B5EF4-FFF2-40B4-BE49-F238E27FC236}">
                      <a16:creationId xmlns:a16="http://schemas.microsoft.com/office/drawing/2014/main" id="{C24CFEC3-B63E-44E2-BD87-ED37661ABABC}"/>
                    </a:ext>
                  </a:extLst>
                </p:cNvPr>
                <p:cNvSpPr txBox="1"/>
                <p:nvPr/>
              </p:nvSpPr>
              <p:spPr>
                <a:xfrm>
                  <a:off x="1329306" y="-125551"/>
                  <a:ext cx="2140893" cy="578330"/>
                </a:xfrm>
                <a:prstGeom prst="rect">
                  <a:avLst/>
                </a:prstGeom>
                <a:solidFill>
                  <a:srgbClr val="FFD85B"/>
                </a:soli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1050" b="1" dirty="0">
                      <a:solidFill>
                        <a:schemeClr val="bg1">
                          <a:lumMod val="50000"/>
                        </a:schemeClr>
                      </a:solidFill>
                    </a:rPr>
                    <a:t>Visualizations</a:t>
                  </a:r>
                </a:p>
              </p:txBody>
            </p:sp>
          </p:grpSp>
          <p:sp>
            <p:nvSpPr>
              <p:cNvPr id="19" name="Rectangle 18">
                <a:extLst>
                  <a:ext uri="{FF2B5EF4-FFF2-40B4-BE49-F238E27FC236}">
                    <a16:creationId xmlns:a16="http://schemas.microsoft.com/office/drawing/2014/main" id="{1A5F4304-E4F2-4D70-AE87-B60800E38BB5}"/>
                  </a:ext>
                </a:extLst>
              </p:cNvPr>
              <p:cNvSpPr/>
              <p:nvPr/>
            </p:nvSpPr>
            <p:spPr>
              <a:xfrm>
                <a:off x="7724096" y="3644947"/>
                <a:ext cx="1442684" cy="1067654"/>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8" name="Picture 27">
            <a:extLst>
              <a:ext uri="{FF2B5EF4-FFF2-40B4-BE49-F238E27FC236}">
                <a16:creationId xmlns:a16="http://schemas.microsoft.com/office/drawing/2014/main" id="{8FEC6A86-91E4-4207-81E1-B76A1F86913B}"/>
              </a:ext>
            </a:extLst>
          </p:cNvPr>
          <p:cNvPicPr>
            <a:picLocks noChangeAspect="1"/>
          </p:cNvPicPr>
          <p:nvPr/>
        </p:nvPicPr>
        <p:blipFill>
          <a:blip r:embed="rId6"/>
          <a:stretch>
            <a:fillRect/>
          </a:stretch>
        </p:blipFill>
        <p:spPr>
          <a:xfrm flipH="1">
            <a:off x="4854673" y="1444419"/>
            <a:ext cx="146443" cy="5212080"/>
          </a:xfrm>
          <a:prstGeom prst="rect">
            <a:avLst/>
          </a:prstGeom>
        </p:spPr>
      </p:pic>
    </p:spTree>
    <p:extLst>
      <p:ext uri="{BB962C8B-B14F-4D97-AF65-F5344CB8AC3E}">
        <p14:creationId xmlns:p14="http://schemas.microsoft.com/office/powerpoint/2010/main" val="3869573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ECF0F79-B687-4D79-B8CB-B5BFAF6D850B}"/>
              </a:ext>
            </a:extLst>
          </p:cNvPr>
          <p:cNvSpPr txBox="1"/>
          <p:nvPr/>
        </p:nvSpPr>
        <p:spPr>
          <a:xfrm>
            <a:off x="346229" y="1580225"/>
            <a:ext cx="11576482" cy="4801314"/>
          </a:xfrm>
          <a:prstGeom prst="rect">
            <a:avLst/>
          </a:prstGeom>
          <a:noFill/>
        </p:spPr>
        <p:txBody>
          <a:bodyPr wrap="square" rtlCol="0">
            <a:spAutoFit/>
          </a:bodyPr>
          <a:lstStyle/>
          <a:p>
            <a:pPr marL="285750" indent="-285750">
              <a:buFont typeface="Arial" panose="020B0604020202020204" pitchFamily="34" charset="0"/>
              <a:buChar char="•"/>
            </a:pPr>
            <a:r>
              <a:rPr lang="en-US" dirty="0"/>
              <a:t>First Header is the landing page header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Second header is the plot header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Figure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Text</a:t>
            </a:r>
          </a:p>
        </p:txBody>
      </p:sp>
      <p:grpSp>
        <p:nvGrpSpPr>
          <p:cNvPr id="2" name="Group 1">
            <a:extLst>
              <a:ext uri="{FF2B5EF4-FFF2-40B4-BE49-F238E27FC236}">
                <a16:creationId xmlns:a16="http://schemas.microsoft.com/office/drawing/2014/main" id="{2547655F-E93E-4AA3-A989-2A5C0735D7DF}"/>
              </a:ext>
            </a:extLst>
          </p:cNvPr>
          <p:cNvGrpSpPr/>
          <p:nvPr/>
        </p:nvGrpSpPr>
        <p:grpSpPr>
          <a:xfrm>
            <a:off x="621437" y="2024101"/>
            <a:ext cx="10662082" cy="1516061"/>
            <a:chOff x="612559" y="1420427"/>
            <a:chExt cx="10662082" cy="1516061"/>
          </a:xfrm>
        </p:grpSpPr>
        <p:sp>
          <p:nvSpPr>
            <p:cNvPr id="3" name="TextBox 2">
              <a:extLst>
                <a:ext uri="{FF2B5EF4-FFF2-40B4-BE49-F238E27FC236}">
                  <a16:creationId xmlns:a16="http://schemas.microsoft.com/office/drawing/2014/main" id="{FECCE03B-A9BD-4F4D-AA3B-AADB23CF0951}"/>
                </a:ext>
              </a:extLst>
            </p:cNvPr>
            <p:cNvSpPr txBox="1"/>
            <p:nvPr/>
          </p:nvSpPr>
          <p:spPr>
            <a:xfrm>
              <a:off x="612559" y="1420427"/>
              <a:ext cx="10662082" cy="648070"/>
            </a:xfrm>
            <a:prstGeom prst="rect">
              <a:avLst/>
            </a:prstGeom>
            <a:solidFill>
              <a:schemeClr val="accent1">
                <a:lumMod val="50000"/>
              </a:schemeClr>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89977D8B-CBA6-418F-B025-FB8D7D5F70BC}"/>
                </a:ext>
              </a:extLst>
            </p:cNvPr>
            <p:cNvSpPr txBox="1"/>
            <p:nvPr/>
          </p:nvSpPr>
          <p:spPr>
            <a:xfrm>
              <a:off x="754602" y="1544407"/>
              <a:ext cx="2530136" cy="400110"/>
            </a:xfrm>
            <a:prstGeom prst="rect">
              <a:avLst/>
            </a:prstGeom>
            <a:noFill/>
          </p:spPr>
          <p:txBody>
            <a:bodyPr wrap="square" rtlCol="0">
              <a:spAutoFit/>
            </a:bodyPr>
            <a:lstStyle/>
            <a:p>
              <a:r>
                <a:rPr lang="en-US" sz="2000" b="1" dirty="0">
                  <a:solidFill>
                    <a:schemeClr val="bg1">
                      <a:lumMod val="85000"/>
                    </a:schemeClr>
                  </a:solidFill>
                </a:rPr>
                <a:t>Latitude</a:t>
              </a:r>
            </a:p>
          </p:txBody>
        </p:sp>
        <p:sp>
          <p:nvSpPr>
            <p:cNvPr id="5" name="TextBox 4">
              <a:extLst>
                <a:ext uri="{FF2B5EF4-FFF2-40B4-BE49-F238E27FC236}">
                  <a16:creationId xmlns:a16="http://schemas.microsoft.com/office/drawing/2014/main" id="{E4748171-C19C-4071-A3B7-DE9727C5123F}"/>
                </a:ext>
              </a:extLst>
            </p:cNvPr>
            <p:cNvSpPr txBox="1"/>
            <p:nvPr/>
          </p:nvSpPr>
          <p:spPr>
            <a:xfrm>
              <a:off x="7041477" y="1548230"/>
              <a:ext cx="983942" cy="400110"/>
            </a:xfrm>
            <a:prstGeom prst="rect">
              <a:avLst/>
            </a:prstGeom>
            <a:noFill/>
          </p:spPr>
          <p:txBody>
            <a:bodyPr wrap="square" rtlCol="0">
              <a:spAutoFit/>
            </a:bodyPr>
            <a:lstStyle/>
            <a:p>
              <a:r>
                <a:rPr lang="en-US" sz="2000" b="1" dirty="0">
                  <a:solidFill>
                    <a:schemeClr val="bg1">
                      <a:lumMod val="85000"/>
                    </a:schemeClr>
                  </a:solidFill>
                </a:rPr>
                <a:t>Plots</a:t>
              </a:r>
            </a:p>
          </p:txBody>
        </p:sp>
        <p:sp>
          <p:nvSpPr>
            <p:cNvPr id="6" name="TextBox 5">
              <a:extLst>
                <a:ext uri="{FF2B5EF4-FFF2-40B4-BE49-F238E27FC236}">
                  <a16:creationId xmlns:a16="http://schemas.microsoft.com/office/drawing/2014/main" id="{68F7E844-8955-4982-8536-433C6BF67FA4}"/>
                </a:ext>
              </a:extLst>
            </p:cNvPr>
            <p:cNvSpPr txBox="1"/>
            <p:nvPr/>
          </p:nvSpPr>
          <p:spPr>
            <a:xfrm>
              <a:off x="9422907" y="1553591"/>
              <a:ext cx="1546195" cy="400110"/>
            </a:xfrm>
            <a:prstGeom prst="rect">
              <a:avLst/>
            </a:prstGeom>
            <a:noFill/>
          </p:spPr>
          <p:txBody>
            <a:bodyPr wrap="square" rtlCol="0">
              <a:spAutoFit/>
            </a:bodyPr>
            <a:lstStyle/>
            <a:p>
              <a:r>
                <a:rPr lang="en-US" sz="2000" b="1" dirty="0">
                  <a:solidFill>
                    <a:schemeClr val="bg1">
                      <a:lumMod val="85000"/>
                    </a:schemeClr>
                  </a:solidFill>
                </a:rPr>
                <a:t>Comparison</a:t>
              </a:r>
            </a:p>
          </p:txBody>
        </p:sp>
        <p:sp>
          <p:nvSpPr>
            <p:cNvPr id="7" name="TextBox 6">
              <a:extLst>
                <a:ext uri="{FF2B5EF4-FFF2-40B4-BE49-F238E27FC236}">
                  <a16:creationId xmlns:a16="http://schemas.microsoft.com/office/drawing/2014/main" id="{A77346A5-A646-4541-A869-7FEEFDDD0203}"/>
                </a:ext>
              </a:extLst>
            </p:cNvPr>
            <p:cNvSpPr txBox="1"/>
            <p:nvPr/>
          </p:nvSpPr>
          <p:spPr>
            <a:xfrm>
              <a:off x="8504812" y="1553591"/>
              <a:ext cx="710214" cy="400110"/>
            </a:xfrm>
            <a:prstGeom prst="rect">
              <a:avLst/>
            </a:prstGeom>
            <a:noFill/>
          </p:spPr>
          <p:txBody>
            <a:bodyPr wrap="square" rtlCol="0">
              <a:spAutoFit/>
            </a:bodyPr>
            <a:lstStyle/>
            <a:p>
              <a:r>
                <a:rPr lang="en-US" sz="2000" b="1" dirty="0">
                  <a:solidFill>
                    <a:schemeClr val="bg1">
                      <a:lumMod val="85000"/>
                    </a:schemeClr>
                  </a:solidFill>
                </a:rPr>
                <a:t>Data</a:t>
              </a:r>
            </a:p>
          </p:txBody>
        </p:sp>
        <p:sp>
          <p:nvSpPr>
            <p:cNvPr id="8" name="TextBox 7">
              <a:extLst>
                <a:ext uri="{FF2B5EF4-FFF2-40B4-BE49-F238E27FC236}">
                  <a16:creationId xmlns:a16="http://schemas.microsoft.com/office/drawing/2014/main" id="{DFD35A6E-4505-441A-B436-31C9753DD6F0}"/>
                </a:ext>
              </a:extLst>
            </p:cNvPr>
            <p:cNvSpPr txBox="1"/>
            <p:nvPr/>
          </p:nvSpPr>
          <p:spPr>
            <a:xfrm>
              <a:off x="6641982" y="1982381"/>
              <a:ext cx="1554480" cy="954107"/>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solidFill>
                    <a:srgbClr val="FFC000"/>
                  </a:solidFill>
                </a:rPr>
                <a:t>Cloudiness</a:t>
              </a:r>
            </a:p>
            <a:p>
              <a:r>
                <a:rPr lang="en-US" sz="1400" b="1" dirty="0">
                  <a:solidFill>
                    <a:srgbClr val="FFC000"/>
                  </a:solidFill>
                </a:rPr>
                <a:t>Humidity</a:t>
              </a:r>
            </a:p>
            <a:p>
              <a:r>
                <a:rPr lang="en-US" sz="1400" b="1" dirty="0">
                  <a:solidFill>
                    <a:srgbClr val="FFC000"/>
                  </a:solidFill>
                </a:rPr>
                <a:t>Wind Speed</a:t>
              </a:r>
            </a:p>
            <a:p>
              <a:r>
                <a:rPr lang="en-US" sz="1400" b="1" dirty="0">
                  <a:solidFill>
                    <a:srgbClr val="FFC000"/>
                  </a:solidFill>
                </a:rPr>
                <a:t>Max Temperature</a:t>
              </a:r>
            </a:p>
          </p:txBody>
        </p:sp>
        <p:sp>
          <p:nvSpPr>
            <p:cNvPr id="9" name="Flowchart: Merge 8">
              <a:extLst>
                <a:ext uri="{FF2B5EF4-FFF2-40B4-BE49-F238E27FC236}">
                  <a16:creationId xmlns:a16="http://schemas.microsoft.com/office/drawing/2014/main" id="{5B2CACF9-B49D-4C9E-A047-0D6CB530909F}"/>
                </a:ext>
              </a:extLst>
            </p:cNvPr>
            <p:cNvSpPr/>
            <p:nvPr/>
          </p:nvSpPr>
          <p:spPr>
            <a:xfrm>
              <a:off x="7995086" y="1691196"/>
              <a:ext cx="91440" cy="91440"/>
            </a:xfrm>
            <a:prstGeom prst="flowChartMerg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11" name="Title 1">
            <a:extLst>
              <a:ext uri="{FF2B5EF4-FFF2-40B4-BE49-F238E27FC236}">
                <a16:creationId xmlns:a16="http://schemas.microsoft.com/office/drawing/2014/main" id="{2E2A498E-DB6B-4E9E-91BA-F2ED5E11A287}"/>
              </a:ext>
            </a:extLst>
          </p:cNvPr>
          <p:cNvSpPr>
            <a:spLocks noGrp="1"/>
          </p:cNvSpPr>
          <p:nvPr>
            <p:ph type="title"/>
          </p:nvPr>
        </p:nvSpPr>
        <p:spPr>
          <a:xfrm>
            <a:off x="536359" y="161446"/>
            <a:ext cx="10515600" cy="1325563"/>
          </a:xfrm>
        </p:spPr>
        <p:txBody>
          <a:bodyPr>
            <a:normAutofit fontScale="90000"/>
          </a:bodyPr>
          <a:lstStyle/>
          <a:p>
            <a:r>
              <a:rPr lang="en-US" sz="3100" b="1" dirty="0">
                <a:latin typeface="Arial Black" panose="020B0A04020102020204" pitchFamily="34" charset="0"/>
              </a:rPr>
              <a:t>Latitude - Latitude Analysis Dashboard with Attitude</a:t>
            </a:r>
            <a:br>
              <a:rPr lang="en-US" sz="3100" b="1" dirty="0">
                <a:solidFill>
                  <a:schemeClr val="accent6">
                    <a:lumMod val="50000"/>
                  </a:schemeClr>
                </a:solidFill>
                <a:latin typeface="Arial Black" panose="020B0A04020102020204" pitchFamily="34" charset="0"/>
              </a:rPr>
            </a:br>
            <a:r>
              <a:rPr lang="en-US" sz="3100" b="1" dirty="0">
                <a:solidFill>
                  <a:schemeClr val="tx2">
                    <a:lumMod val="60000"/>
                    <a:lumOff val="40000"/>
                  </a:schemeClr>
                </a:solidFill>
                <a:latin typeface="Arial Black" panose="020B0A04020102020204" pitchFamily="34" charset="0"/>
              </a:rPr>
              <a:t>Headers – Plot 4 – Wind Speed</a:t>
            </a:r>
            <a:endParaRPr lang="en-US" b="1" dirty="0">
              <a:latin typeface="+mn-lt"/>
            </a:endParaRPr>
          </a:p>
        </p:txBody>
      </p:sp>
      <p:sp>
        <p:nvSpPr>
          <p:cNvPr id="10" name="TextBox 9">
            <a:extLst>
              <a:ext uri="{FF2B5EF4-FFF2-40B4-BE49-F238E27FC236}">
                <a16:creationId xmlns:a16="http://schemas.microsoft.com/office/drawing/2014/main" id="{AACF83C8-0306-4146-90F7-D1176617A0EF}"/>
              </a:ext>
            </a:extLst>
          </p:cNvPr>
          <p:cNvSpPr txBox="1"/>
          <p:nvPr/>
        </p:nvSpPr>
        <p:spPr>
          <a:xfrm>
            <a:off x="536359" y="4022028"/>
            <a:ext cx="10662082" cy="640080"/>
          </a:xfrm>
          <a:prstGeom prst="rect">
            <a:avLst/>
          </a:prstGeom>
          <a:solidFill>
            <a:srgbClr val="FFC000"/>
          </a:solidFill>
        </p:spPr>
        <p:txBody>
          <a:bodyPr wrap="square" rtlCol="0">
            <a:spAutoFit/>
          </a:bodyPr>
          <a:lstStyle>
            <a:defPPr>
              <a:defRPr lang="en-US"/>
            </a:defPPr>
          </a:lstStyle>
          <a:p>
            <a:endParaRPr lang="en-US" dirty="0"/>
          </a:p>
        </p:txBody>
      </p:sp>
      <p:sp>
        <p:nvSpPr>
          <p:cNvPr id="13" name="TextBox 12">
            <a:extLst>
              <a:ext uri="{FF2B5EF4-FFF2-40B4-BE49-F238E27FC236}">
                <a16:creationId xmlns:a16="http://schemas.microsoft.com/office/drawing/2014/main" id="{7A8CF682-B4B9-4092-A1BF-706F9A5147DB}"/>
              </a:ext>
            </a:extLst>
          </p:cNvPr>
          <p:cNvSpPr txBox="1"/>
          <p:nvPr/>
        </p:nvSpPr>
        <p:spPr>
          <a:xfrm>
            <a:off x="621437" y="4145757"/>
            <a:ext cx="4110361" cy="400110"/>
          </a:xfrm>
          <a:prstGeom prst="rect">
            <a:avLst/>
          </a:prstGeom>
          <a:noFill/>
        </p:spPr>
        <p:txBody>
          <a:bodyPr wrap="square" rtlCol="0">
            <a:spAutoFit/>
          </a:bodyPr>
          <a:lstStyle/>
          <a:p>
            <a:r>
              <a:rPr lang="en-US" sz="2000" b="1" dirty="0"/>
              <a:t>Wind Speed</a:t>
            </a:r>
          </a:p>
        </p:txBody>
      </p:sp>
    </p:spTree>
    <p:extLst>
      <p:ext uri="{BB962C8B-B14F-4D97-AF65-F5344CB8AC3E}">
        <p14:creationId xmlns:p14="http://schemas.microsoft.com/office/powerpoint/2010/main" val="113842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16022-43D0-4D3C-8572-D22FFF51FD03}"/>
              </a:ext>
            </a:extLst>
          </p:cNvPr>
          <p:cNvSpPr>
            <a:spLocks noGrp="1"/>
          </p:cNvSpPr>
          <p:nvPr>
            <p:ph type="title"/>
          </p:nvPr>
        </p:nvSpPr>
        <p:spPr/>
        <p:txBody>
          <a:bodyPr>
            <a:normAutofit fontScale="90000"/>
          </a:bodyPr>
          <a:lstStyle/>
          <a:p>
            <a:r>
              <a:rPr lang="en-US" sz="3100" b="1" dirty="0">
                <a:latin typeface="Arial Black" panose="020B0A04020102020204" pitchFamily="34" charset="0"/>
              </a:rPr>
              <a:t>Latitude - Latitude Analysis Dashboard with Attitude</a:t>
            </a:r>
            <a:br>
              <a:rPr lang="en-US" sz="4800" b="1" dirty="0">
                <a:solidFill>
                  <a:schemeClr val="accent6">
                    <a:lumMod val="50000"/>
                  </a:schemeClr>
                </a:solidFill>
                <a:latin typeface="Arial Black" panose="020B0A04020102020204" pitchFamily="34" charset="0"/>
              </a:rPr>
            </a:br>
            <a:r>
              <a:rPr lang="en-US" sz="3100" b="1" dirty="0">
                <a:solidFill>
                  <a:schemeClr val="tx2">
                    <a:lumMod val="60000"/>
                    <a:lumOff val="40000"/>
                  </a:schemeClr>
                </a:solidFill>
                <a:latin typeface="Arial Black" panose="020B0A04020102020204" pitchFamily="34" charset="0"/>
              </a:rPr>
              <a:t>Visualization Wind Speed – Large Navigation</a:t>
            </a:r>
            <a:endParaRPr lang="en-US" sz="3100" dirty="0">
              <a:solidFill>
                <a:schemeClr val="tx2">
                  <a:lumMod val="60000"/>
                  <a:lumOff val="40000"/>
                </a:schemeClr>
              </a:solidFill>
            </a:endParaRPr>
          </a:p>
        </p:txBody>
      </p:sp>
      <p:sp>
        <p:nvSpPr>
          <p:cNvPr id="4" name="Content Placeholder 3">
            <a:extLst>
              <a:ext uri="{FF2B5EF4-FFF2-40B4-BE49-F238E27FC236}">
                <a16:creationId xmlns:a16="http://schemas.microsoft.com/office/drawing/2014/main" id="{4E5B30E9-2A0C-4F90-92C3-75ABFDECDBF2}"/>
              </a:ext>
            </a:extLst>
          </p:cNvPr>
          <p:cNvSpPr>
            <a:spLocks noGrp="1"/>
          </p:cNvSpPr>
          <p:nvPr>
            <p:ph idx="1"/>
          </p:nvPr>
        </p:nvSpPr>
        <p:spPr/>
        <p:txBody>
          <a:bodyPr>
            <a:normAutofit/>
          </a:bodyPr>
          <a:lstStyle/>
          <a:p>
            <a:pPr marL="0" indent="0">
              <a:buNone/>
            </a:pPr>
            <a:r>
              <a:rPr lang="en-US" dirty="0"/>
              <a:t>Wind Speed</a:t>
            </a:r>
          </a:p>
        </p:txBody>
      </p:sp>
      <p:pic>
        <p:nvPicPr>
          <p:cNvPr id="5" name="Picture 4">
            <a:extLst>
              <a:ext uri="{FF2B5EF4-FFF2-40B4-BE49-F238E27FC236}">
                <a16:creationId xmlns:a16="http://schemas.microsoft.com/office/drawing/2014/main" id="{56B6F4C7-52FC-4D99-A981-9DFEB3E66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846" y="2234543"/>
            <a:ext cx="5084571" cy="3533501"/>
          </a:xfrm>
          <a:prstGeom prst="rect">
            <a:avLst/>
          </a:prstGeom>
        </p:spPr>
      </p:pic>
      <p:sp>
        <p:nvSpPr>
          <p:cNvPr id="6" name="TextBox 5">
            <a:extLst>
              <a:ext uri="{FF2B5EF4-FFF2-40B4-BE49-F238E27FC236}">
                <a16:creationId xmlns:a16="http://schemas.microsoft.com/office/drawing/2014/main" id="{98EBD361-45E3-4503-BE63-92D9739E9FAB}"/>
              </a:ext>
            </a:extLst>
          </p:cNvPr>
          <p:cNvSpPr txBox="1"/>
          <p:nvPr/>
        </p:nvSpPr>
        <p:spPr>
          <a:xfrm>
            <a:off x="479394" y="5576798"/>
            <a:ext cx="11076998" cy="1200329"/>
          </a:xfrm>
          <a:prstGeom prst="rect">
            <a:avLst/>
          </a:prstGeom>
          <a:noFill/>
        </p:spPr>
        <p:txBody>
          <a:bodyPr wrap="square" rtlCol="0">
            <a:spAutoFit/>
          </a:bodyPr>
          <a:lstStyle/>
          <a:p>
            <a:r>
              <a:rPr lang="en-US" dirty="0"/>
              <a:t>There is no strong relationship between latitude and wind speed. </a:t>
            </a:r>
          </a:p>
          <a:p>
            <a:r>
              <a:rPr lang="en-US" dirty="0"/>
              <a:t>Wind speed tends to generally be between 0 and 15 mph regardless of latitude. In northern hemispheres, there are small amount of cities with wind speed over 20 mph. There is one city on the extreme south latitude with wind speed close to 45 mph</a:t>
            </a:r>
          </a:p>
        </p:txBody>
      </p:sp>
      <p:grpSp>
        <p:nvGrpSpPr>
          <p:cNvPr id="7" name="Group 6">
            <a:extLst>
              <a:ext uri="{FF2B5EF4-FFF2-40B4-BE49-F238E27FC236}">
                <a16:creationId xmlns:a16="http://schemas.microsoft.com/office/drawing/2014/main" id="{70E6D0C5-23EE-404E-908B-1ACB5B034CD2}"/>
              </a:ext>
            </a:extLst>
          </p:cNvPr>
          <p:cNvGrpSpPr/>
          <p:nvPr/>
        </p:nvGrpSpPr>
        <p:grpSpPr>
          <a:xfrm>
            <a:off x="7466682" y="2148245"/>
            <a:ext cx="3200400" cy="2651760"/>
            <a:chOff x="7466682" y="2148245"/>
            <a:chExt cx="3200400" cy="2651760"/>
          </a:xfrm>
        </p:grpSpPr>
        <p:grpSp>
          <p:nvGrpSpPr>
            <p:cNvPr id="8" name="Group 7">
              <a:extLst>
                <a:ext uri="{FF2B5EF4-FFF2-40B4-BE49-F238E27FC236}">
                  <a16:creationId xmlns:a16="http://schemas.microsoft.com/office/drawing/2014/main" id="{4BF19A48-8BE2-46B0-963F-75E15A893EEB}"/>
                </a:ext>
              </a:extLst>
            </p:cNvPr>
            <p:cNvGrpSpPr/>
            <p:nvPr/>
          </p:nvGrpSpPr>
          <p:grpSpPr>
            <a:xfrm>
              <a:off x="7466682" y="2148245"/>
              <a:ext cx="3200400" cy="2651760"/>
              <a:chOff x="799553" y="231721"/>
              <a:chExt cx="3200400" cy="2651760"/>
            </a:xfrm>
          </p:grpSpPr>
          <p:sp>
            <p:nvSpPr>
              <p:cNvPr id="10" name="Rectangle 9">
                <a:extLst>
                  <a:ext uri="{FF2B5EF4-FFF2-40B4-BE49-F238E27FC236}">
                    <a16:creationId xmlns:a16="http://schemas.microsoft.com/office/drawing/2014/main" id="{1B1CD650-C40F-44B1-A284-C2D9971736DB}"/>
                  </a:ext>
                </a:extLst>
              </p:cNvPr>
              <p:cNvSpPr/>
              <p:nvPr/>
            </p:nvSpPr>
            <p:spPr>
              <a:xfrm>
                <a:off x="799553" y="231721"/>
                <a:ext cx="3200400" cy="2651760"/>
              </a:xfrm>
              <a:prstGeom prst="rect">
                <a:avLst/>
              </a:prstGeom>
              <a:solidFill>
                <a:srgbClr val="FFE79B"/>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1AF7BCD-DF91-447C-83DD-DA4F90A953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510" y="782136"/>
                <a:ext cx="1371601" cy="914400"/>
              </a:xfrm>
              <a:prstGeom prst="rect">
                <a:avLst/>
              </a:prstGeom>
            </p:spPr>
          </p:pic>
          <p:pic>
            <p:nvPicPr>
              <p:cNvPr id="12" name="Picture 11">
                <a:extLst>
                  <a:ext uri="{FF2B5EF4-FFF2-40B4-BE49-F238E27FC236}">
                    <a16:creationId xmlns:a16="http://schemas.microsoft.com/office/drawing/2014/main" id="{1AD1F29C-93AD-46B0-8F90-5666CF30D9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6810" y="782136"/>
                <a:ext cx="1371600" cy="914400"/>
              </a:xfrm>
              <a:prstGeom prst="rect">
                <a:avLst/>
              </a:prstGeom>
            </p:spPr>
          </p:pic>
          <p:pic>
            <p:nvPicPr>
              <p:cNvPr id="13" name="Picture 12">
                <a:extLst>
                  <a:ext uri="{FF2B5EF4-FFF2-40B4-BE49-F238E27FC236}">
                    <a16:creationId xmlns:a16="http://schemas.microsoft.com/office/drawing/2014/main" id="{A58C70D2-D0E5-48C7-A8CE-44A04CAE83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2510" y="1761313"/>
                <a:ext cx="1371600" cy="914400"/>
              </a:xfrm>
              <a:prstGeom prst="rect">
                <a:avLst/>
              </a:prstGeom>
            </p:spPr>
          </p:pic>
          <p:pic>
            <p:nvPicPr>
              <p:cNvPr id="14" name="Picture 13">
                <a:extLst>
                  <a:ext uri="{FF2B5EF4-FFF2-40B4-BE49-F238E27FC236}">
                    <a16:creationId xmlns:a16="http://schemas.microsoft.com/office/drawing/2014/main" id="{2037D536-3742-4D4E-8BE6-5F75E172A5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195" y="1779069"/>
                <a:ext cx="1315786" cy="914400"/>
              </a:xfrm>
              <a:prstGeom prst="rect">
                <a:avLst/>
              </a:prstGeom>
            </p:spPr>
          </p:pic>
          <p:sp>
            <p:nvSpPr>
              <p:cNvPr id="15" name="TextBox 14">
                <a:extLst>
                  <a:ext uri="{FF2B5EF4-FFF2-40B4-BE49-F238E27FC236}">
                    <a16:creationId xmlns:a16="http://schemas.microsoft.com/office/drawing/2014/main" id="{8D228567-9575-4DF3-8156-683FEBBFA7BE}"/>
                  </a:ext>
                </a:extLst>
              </p:cNvPr>
              <p:cNvSpPr txBox="1"/>
              <p:nvPr/>
            </p:nvSpPr>
            <p:spPr>
              <a:xfrm>
                <a:off x="1242874" y="355104"/>
                <a:ext cx="2441359" cy="338554"/>
              </a:xfrm>
              <a:prstGeom prst="rect">
                <a:avLst/>
              </a:prstGeom>
              <a:solidFill>
                <a:srgbClr val="FFD85B"/>
              </a:soli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1600" b="1" dirty="0">
                    <a:solidFill>
                      <a:schemeClr val="bg1">
                        <a:lumMod val="50000"/>
                      </a:schemeClr>
                    </a:solidFill>
                  </a:rPr>
                  <a:t>Visualizations</a:t>
                </a:r>
              </a:p>
            </p:txBody>
          </p:sp>
        </p:grpSp>
        <p:sp>
          <p:nvSpPr>
            <p:cNvPr id="9" name="Rectangle 8">
              <a:extLst>
                <a:ext uri="{FF2B5EF4-FFF2-40B4-BE49-F238E27FC236}">
                  <a16:creationId xmlns:a16="http://schemas.microsoft.com/office/drawing/2014/main" id="{BEEDFB53-2457-4D21-A3C9-9F19983CDE8F}"/>
                </a:ext>
              </a:extLst>
            </p:cNvPr>
            <p:cNvSpPr/>
            <p:nvPr/>
          </p:nvSpPr>
          <p:spPr>
            <a:xfrm>
              <a:off x="9138874" y="3618965"/>
              <a:ext cx="1442685" cy="1067655"/>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2075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3">
            <a:extLst>
              <a:ext uri="{FF2B5EF4-FFF2-40B4-BE49-F238E27FC236}">
                <a16:creationId xmlns:a16="http://schemas.microsoft.com/office/drawing/2014/main" id="{56873AAA-C75B-4DFA-86B8-F03D12FD6516}"/>
              </a:ext>
            </a:extLst>
          </p:cNvPr>
          <p:cNvSpPr txBox="1">
            <a:spLocks/>
          </p:cNvSpPr>
          <p:nvPr/>
        </p:nvSpPr>
        <p:spPr>
          <a:xfrm>
            <a:off x="894192" y="1394448"/>
            <a:ext cx="3613212" cy="5312023"/>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Wind Speed</a:t>
            </a:r>
          </a:p>
        </p:txBody>
      </p:sp>
      <p:sp>
        <p:nvSpPr>
          <p:cNvPr id="2" name="Title 1">
            <a:extLst>
              <a:ext uri="{FF2B5EF4-FFF2-40B4-BE49-F238E27FC236}">
                <a16:creationId xmlns:a16="http://schemas.microsoft.com/office/drawing/2014/main" id="{61C16022-43D0-4D3C-8572-D22FFF51FD03}"/>
              </a:ext>
            </a:extLst>
          </p:cNvPr>
          <p:cNvSpPr>
            <a:spLocks noGrp="1"/>
          </p:cNvSpPr>
          <p:nvPr>
            <p:ph type="title"/>
          </p:nvPr>
        </p:nvSpPr>
        <p:spPr/>
        <p:txBody>
          <a:bodyPr>
            <a:normAutofit fontScale="90000"/>
          </a:bodyPr>
          <a:lstStyle/>
          <a:p>
            <a:r>
              <a:rPr lang="en-US" sz="3100" b="1" dirty="0">
                <a:latin typeface="Arial Black" panose="020B0A04020102020204" pitchFamily="34" charset="0"/>
              </a:rPr>
              <a:t>Latitude - Latitude Analysis Dashboard with Attitude</a:t>
            </a:r>
            <a:br>
              <a:rPr lang="en-US" sz="4800" b="1" dirty="0">
                <a:solidFill>
                  <a:schemeClr val="accent6">
                    <a:lumMod val="50000"/>
                  </a:schemeClr>
                </a:solidFill>
                <a:latin typeface="Arial Black" panose="020B0A04020102020204" pitchFamily="34" charset="0"/>
              </a:rPr>
            </a:br>
            <a:r>
              <a:rPr lang="en-US" sz="3100" b="1" dirty="0">
                <a:solidFill>
                  <a:schemeClr val="tx2">
                    <a:lumMod val="60000"/>
                    <a:lumOff val="40000"/>
                  </a:schemeClr>
                </a:solidFill>
                <a:latin typeface="Arial Black" panose="020B0A04020102020204" pitchFamily="34" charset="0"/>
              </a:rPr>
              <a:t>Visualization Wind Speed – Small Navigation</a:t>
            </a:r>
            <a:endParaRPr lang="en-US" sz="3100" dirty="0">
              <a:solidFill>
                <a:schemeClr val="tx2">
                  <a:lumMod val="60000"/>
                  <a:lumOff val="40000"/>
                </a:schemeClr>
              </a:solidFill>
            </a:endParaRPr>
          </a:p>
        </p:txBody>
      </p:sp>
      <p:pic>
        <p:nvPicPr>
          <p:cNvPr id="5" name="Picture 4">
            <a:extLst>
              <a:ext uri="{FF2B5EF4-FFF2-40B4-BE49-F238E27FC236}">
                <a16:creationId xmlns:a16="http://schemas.microsoft.com/office/drawing/2014/main" id="{56B6F4C7-52FC-4D99-A981-9DFEB3E66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97" y="1653915"/>
            <a:ext cx="2782400" cy="1933617"/>
          </a:xfrm>
          <a:prstGeom prst="rect">
            <a:avLst/>
          </a:prstGeom>
        </p:spPr>
      </p:pic>
      <p:sp>
        <p:nvSpPr>
          <p:cNvPr id="6" name="TextBox 5">
            <a:extLst>
              <a:ext uri="{FF2B5EF4-FFF2-40B4-BE49-F238E27FC236}">
                <a16:creationId xmlns:a16="http://schemas.microsoft.com/office/drawing/2014/main" id="{98EBD361-45E3-4503-BE63-92D9739E9FAB}"/>
              </a:ext>
            </a:extLst>
          </p:cNvPr>
          <p:cNvSpPr txBox="1"/>
          <p:nvPr/>
        </p:nvSpPr>
        <p:spPr>
          <a:xfrm>
            <a:off x="894192" y="3648453"/>
            <a:ext cx="3613212" cy="1277273"/>
          </a:xfrm>
          <a:prstGeom prst="rect">
            <a:avLst/>
          </a:prstGeom>
          <a:noFill/>
        </p:spPr>
        <p:txBody>
          <a:bodyPr wrap="square" rtlCol="0">
            <a:spAutoFit/>
          </a:bodyPr>
          <a:lstStyle/>
          <a:p>
            <a:r>
              <a:rPr lang="en-US" sz="1100" dirty="0"/>
              <a:t>There is no strong relationship between latitude and wind speed. </a:t>
            </a:r>
          </a:p>
          <a:p>
            <a:r>
              <a:rPr lang="en-US" sz="1100" dirty="0"/>
              <a:t>Wind speed tends to generally be between 0 and 15 mph regardless of latitude. In northern hemispheres, there are small amount of cities with wind speed over 20 mph. There is one city on the extreme south latitude with wind speed close to 45 mph</a:t>
            </a:r>
          </a:p>
        </p:txBody>
      </p:sp>
      <p:grpSp>
        <p:nvGrpSpPr>
          <p:cNvPr id="21" name="Group 20">
            <a:extLst>
              <a:ext uri="{FF2B5EF4-FFF2-40B4-BE49-F238E27FC236}">
                <a16:creationId xmlns:a16="http://schemas.microsoft.com/office/drawing/2014/main" id="{F0C93E5C-962F-472B-A3A9-5D245D644B56}"/>
              </a:ext>
            </a:extLst>
          </p:cNvPr>
          <p:cNvGrpSpPr/>
          <p:nvPr/>
        </p:nvGrpSpPr>
        <p:grpSpPr>
          <a:xfrm>
            <a:off x="1579948" y="5052588"/>
            <a:ext cx="1913699" cy="1556396"/>
            <a:chOff x="7466682" y="1790973"/>
            <a:chExt cx="3200400" cy="3009032"/>
          </a:xfrm>
        </p:grpSpPr>
        <p:grpSp>
          <p:nvGrpSpPr>
            <p:cNvPr id="22" name="Group 21">
              <a:extLst>
                <a:ext uri="{FF2B5EF4-FFF2-40B4-BE49-F238E27FC236}">
                  <a16:creationId xmlns:a16="http://schemas.microsoft.com/office/drawing/2014/main" id="{EB4629BB-EA3C-4D6E-BF6E-98699ED57E82}"/>
                </a:ext>
              </a:extLst>
            </p:cNvPr>
            <p:cNvGrpSpPr/>
            <p:nvPr/>
          </p:nvGrpSpPr>
          <p:grpSpPr>
            <a:xfrm>
              <a:off x="7466682" y="1790973"/>
              <a:ext cx="3200400" cy="3009032"/>
              <a:chOff x="799553" y="-125551"/>
              <a:chExt cx="3200400" cy="3009032"/>
            </a:xfrm>
          </p:grpSpPr>
          <p:sp>
            <p:nvSpPr>
              <p:cNvPr id="24" name="Rectangle 23">
                <a:extLst>
                  <a:ext uri="{FF2B5EF4-FFF2-40B4-BE49-F238E27FC236}">
                    <a16:creationId xmlns:a16="http://schemas.microsoft.com/office/drawing/2014/main" id="{01FA1DE5-8766-4621-A642-A08A14584BB2}"/>
                  </a:ext>
                </a:extLst>
              </p:cNvPr>
              <p:cNvSpPr/>
              <p:nvPr/>
            </p:nvSpPr>
            <p:spPr>
              <a:xfrm>
                <a:off x="799553" y="231721"/>
                <a:ext cx="3200400" cy="2651760"/>
              </a:xfrm>
              <a:prstGeom prst="rect">
                <a:avLst/>
              </a:prstGeom>
              <a:solidFill>
                <a:srgbClr val="FFE79B"/>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180FF6F9-E855-481A-AEE8-63C27E364E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510" y="782136"/>
                <a:ext cx="1371601" cy="914400"/>
              </a:xfrm>
              <a:prstGeom prst="rect">
                <a:avLst/>
              </a:prstGeom>
            </p:spPr>
          </p:pic>
          <p:pic>
            <p:nvPicPr>
              <p:cNvPr id="26" name="Picture 25">
                <a:extLst>
                  <a:ext uri="{FF2B5EF4-FFF2-40B4-BE49-F238E27FC236}">
                    <a16:creationId xmlns:a16="http://schemas.microsoft.com/office/drawing/2014/main" id="{7CCF3354-84F9-4500-8ECD-15730E7662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6810" y="782136"/>
                <a:ext cx="1371600" cy="914400"/>
              </a:xfrm>
              <a:prstGeom prst="rect">
                <a:avLst/>
              </a:prstGeom>
            </p:spPr>
          </p:pic>
          <p:pic>
            <p:nvPicPr>
              <p:cNvPr id="27" name="Picture 26">
                <a:extLst>
                  <a:ext uri="{FF2B5EF4-FFF2-40B4-BE49-F238E27FC236}">
                    <a16:creationId xmlns:a16="http://schemas.microsoft.com/office/drawing/2014/main" id="{F105E18E-A83D-47B9-B76C-B483A55D35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2510" y="1761313"/>
                <a:ext cx="1371600" cy="914400"/>
              </a:xfrm>
              <a:prstGeom prst="rect">
                <a:avLst/>
              </a:prstGeom>
            </p:spPr>
          </p:pic>
          <p:pic>
            <p:nvPicPr>
              <p:cNvPr id="28" name="Picture 27">
                <a:extLst>
                  <a:ext uri="{FF2B5EF4-FFF2-40B4-BE49-F238E27FC236}">
                    <a16:creationId xmlns:a16="http://schemas.microsoft.com/office/drawing/2014/main" id="{7DF9BE71-8B91-4E39-978B-8D13B15F52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195" y="1779069"/>
                <a:ext cx="1315786" cy="914400"/>
              </a:xfrm>
              <a:prstGeom prst="rect">
                <a:avLst/>
              </a:prstGeom>
            </p:spPr>
          </p:pic>
          <p:sp>
            <p:nvSpPr>
              <p:cNvPr id="29" name="TextBox 28">
                <a:extLst>
                  <a:ext uri="{FF2B5EF4-FFF2-40B4-BE49-F238E27FC236}">
                    <a16:creationId xmlns:a16="http://schemas.microsoft.com/office/drawing/2014/main" id="{60EC449B-8938-4211-A4EF-812D6DD970F2}"/>
                  </a:ext>
                </a:extLst>
              </p:cNvPr>
              <p:cNvSpPr txBox="1"/>
              <p:nvPr/>
            </p:nvSpPr>
            <p:spPr>
              <a:xfrm>
                <a:off x="1329306" y="-125551"/>
                <a:ext cx="2140893" cy="578330"/>
              </a:xfrm>
              <a:prstGeom prst="rect">
                <a:avLst/>
              </a:prstGeom>
              <a:solidFill>
                <a:srgbClr val="FFD85B"/>
              </a:soli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1050" b="1" dirty="0">
                    <a:solidFill>
                      <a:schemeClr val="bg1">
                        <a:lumMod val="50000"/>
                      </a:schemeClr>
                    </a:solidFill>
                  </a:rPr>
                  <a:t>Visualizations</a:t>
                </a:r>
              </a:p>
            </p:txBody>
          </p:sp>
        </p:grpSp>
        <p:sp>
          <p:nvSpPr>
            <p:cNvPr id="23" name="Rectangle 22">
              <a:extLst>
                <a:ext uri="{FF2B5EF4-FFF2-40B4-BE49-F238E27FC236}">
                  <a16:creationId xmlns:a16="http://schemas.microsoft.com/office/drawing/2014/main" id="{6998856E-C9B6-4F3E-91D6-D1136AC69DE3}"/>
                </a:ext>
              </a:extLst>
            </p:cNvPr>
            <p:cNvSpPr/>
            <p:nvPr/>
          </p:nvSpPr>
          <p:spPr>
            <a:xfrm>
              <a:off x="9138875" y="3676680"/>
              <a:ext cx="1442684" cy="1067654"/>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 name="Picture 29">
            <a:extLst>
              <a:ext uri="{FF2B5EF4-FFF2-40B4-BE49-F238E27FC236}">
                <a16:creationId xmlns:a16="http://schemas.microsoft.com/office/drawing/2014/main" id="{A8859900-F311-4564-86E0-DE7BDB582EB4}"/>
              </a:ext>
            </a:extLst>
          </p:cNvPr>
          <p:cNvPicPr>
            <a:picLocks noChangeAspect="1"/>
          </p:cNvPicPr>
          <p:nvPr/>
        </p:nvPicPr>
        <p:blipFill>
          <a:blip r:embed="rId6"/>
          <a:stretch>
            <a:fillRect/>
          </a:stretch>
        </p:blipFill>
        <p:spPr>
          <a:xfrm flipH="1">
            <a:off x="4854673" y="1444419"/>
            <a:ext cx="146443" cy="5212080"/>
          </a:xfrm>
          <a:prstGeom prst="rect">
            <a:avLst/>
          </a:prstGeom>
        </p:spPr>
      </p:pic>
    </p:spTree>
    <p:extLst>
      <p:ext uri="{BB962C8B-B14F-4D97-AF65-F5344CB8AC3E}">
        <p14:creationId xmlns:p14="http://schemas.microsoft.com/office/powerpoint/2010/main" val="136125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ECF0F79-B687-4D79-B8CB-B5BFAF6D850B}"/>
              </a:ext>
            </a:extLst>
          </p:cNvPr>
          <p:cNvSpPr txBox="1"/>
          <p:nvPr/>
        </p:nvSpPr>
        <p:spPr>
          <a:xfrm>
            <a:off x="346229" y="1580225"/>
            <a:ext cx="11576482" cy="4801314"/>
          </a:xfrm>
          <a:prstGeom prst="rect">
            <a:avLst/>
          </a:prstGeom>
          <a:noFill/>
        </p:spPr>
        <p:txBody>
          <a:bodyPr wrap="square" rtlCol="0">
            <a:spAutoFit/>
          </a:bodyPr>
          <a:lstStyle/>
          <a:p>
            <a:pPr marL="285750" indent="-285750">
              <a:buFont typeface="Arial" panose="020B0604020202020204" pitchFamily="34" charset="0"/>
              <a:buChar char="•"/>
            </a:pPr>
            <a:r>
              <a:rPr lang="en-US" dirty="0"/>
              <a:t>First Header is the landing page header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Second header is the plot header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Figure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Text</a:t>
            </a:r>
          </a:p>
        </p:txBody>
      </p:sp>
      <p:grpSp>
        <p:nvGrpSpPr>
          <p:cNvPr id="2" name="Group 1">
            <a:extLst>
              <a:ext uri="{FF2B5EF4-FFF2-40B4-BE49-F238E27FC236}">
                <a16:creationId xmlns:a16="http://schemas.microsoft.com/office/drawing/2014/main" id="{2547655F-E93E-4AA3-A989-2A5C0735D7DF}"/>
              </a:ext>
            </a:extLst>
          </p:cNvPr>
          <p:cNvGrpSpPr/>
          <p:nvPr/>
        </p:nvGrpSpPr>
        <p:grpSpPr>
          <a:xfrm>
            <a:off x="621437" y="2024101"/>
            <a:ext cx="10662082" cy="1516061"/>
            <a:chOff x="612559" y="1420427"/>
            <a:chExt cx="10662082" cy="1516061"/>
          </a:xfrm>
        </p:grpSpPr>
        <p:sp>
          <p:nvSpPr>
            <p:cNvPr id="3" name="TextBox 2">
              <a:extLst>
                <a:ext uri="{FF2B5EF4-FFF2-40B4-BE49-F238E27FC236}">
                  <a16:creationId xmlns:a16="http://schemas.microsoft.com/office/drawing/2014/main" id="{FECCE03B-A9BD-4F4D-AA3B-AADB23CF0951}"/>
                </a:ext>
              </a:extLst>
            </p:cNvPr>
            <p:cNvSpPr txBox="1"/>
            <p:nvPr/>
          </p:nvSpPr>
          <p:spPr>
            <a:xfrm>
              <a:off x="612559" y="1420427"/>
              <a:ext cx="10662082" cy="648070"/>
            </a:xfrm>
            <a:prstGeom prst="rect">
              <a:avLst/>
            </a:prstGeom>
            <a:solidFill>
              <a:schemeClr val="accent1">
                <a:lumMod val="50000"/>
              </a:schemeClr>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89977D8B-CBA6-418F-B025-FB8D7D5F70BC}"/>
                </a:ext>
              </a:extLst>
            </p:cNvPr>
            <p:cNvSpPr txBox="1"/>
            <p:nvPr/>
          </p:nvSpPr>
          <p:spPr>
            <a:xfrm>
              <a:off x="754602" y="1544407"/>
              <a:ext cx="2530136" cy="400110"/>
            </a:xfrm>
            <a:prstGeom prst="rect">
              <a:avLst/>
            </a:prstGeom>
            <a:noFill/>
          </p:spPr>
          <p:txBody>
            <a:bodyPr wrap="square" rtlCol="0">
              <a:spAutoFit/>
            </a:bodyPr>
            <a:lstStyle/>
            <a:p>
              <a:r>
                <a:rPr lang="en-US" sz="2000" b="1" dirty="0">
                  <a:solidFill>
                    <a:schemeClr val="bg1">
                      <a:lumMod val="85000"/>
                    </a:schemeClr>
                  </a:solidFill>
                </a:rPr>
                <a:t>Latitude</a:t>
              </a:r>
            </a:p>
          </p:txBody>
        </p:sp>
        <p:sp>
          <p:nvSpPr>
            <p:cNvPr id="5" name="TextBox 4">
              <a:extLst>
                <a:ext uri="{FF2B5EF4-FFF2-40B4-BE49-F238E27FC236}">
                  <a16:creationId xmlns:a16="http://schemas.microsoft.com/office/drawing/2014/main" id="{E4748171-C19C-4071-A3B7-DE9727C5123F}"/>
                </a:ext>
              </a:extLst>
            </p:cNvPr>
            <p:cNvSpPr txBox="1"/>
            <p:nvPr/>
          </p:nvSpPr>
          <p:spPr>
            <a:xfrm>
              <a:off x="7041477" y="1548230"/>
              <a:ext cx="983942" cy="400110"/>
            </a:xfrm>
            <a:prstGeom prst="rect">
              <a:avLst/>
            </a:prstGeom>
            <a:noFill/>
          </p:spPr>
          <p:txBody>
            <a:bodyPr wrap="square" rtlCol="0">
              <a:spAutoFit/>
            </a:bodyPr>
            <a:lstStyle/>
            <a:p>
              <a:r>
                <a:rPr lang="en-US" sz="2000" b="1" dirty="0">
                  <a:solidFill>
                    <a:schemeClr val="bg1">
                      <a:lumMod val="85000"/>
                    </a:schemeClr>
                  </a:solidFill>
                </a:rPr>
                <a:t>Plots</a:t>
              </a:r>
            </a:p>
          </p:txBody>
        </p:sp>
        <p:sp>
          <p:nvSpPr>
            <p:cNvPr id="6" name="TextBox 5">
              <a:extLst>
                <a:ext uri="{FF2B5EF4-FFF2-40B4-BE49-F238E27FC236}">
                  <a16:creationId xmlns:a16="http://schemas.microsoft.com/office/drawing/2014/main" id="{68F7E844-8955-4982-8536-433C6BF67FA4}"/>
                </a:ext>
              </a:extLst>
            </p:cNvPr>
            <p:cNvSpPr txBox="1"/>
            <p:nvPr/>
          </p:nvSpPr>
          <p:spPr>
            <a:xfrm>
              <a:off x="9422907" y="1553591"/>
              <a:ext cx="1546195" cy="400110"/>
            </a:xfrm>
            <a:prstGeom prst="rect">
              <a:avLst/>
            </a:prstGeom>
            <a:noFill/>
          </p:spPr>
          <p:txBody>
            <a:bodyPr wrap="square" rtlCol="0">
              <a:spAutoFit/>
            </a:bodyPr>
            <a:lstStyle/>
            <a:p>
              <a:r>
                <a:rPr lang="en-US" sz="2000" b="1" dirty="0">
                  <a:solidFill>
                    <a:schemeClr val="bg1">
                      <a:lumMod val="85000"/>
                    </a:schemeClr>
                  </a:solidFill>
                </a:rPr>
                <a:t>Comparison</a:t>
              </a:r>
            </a:p>
          </p:txBody>
        </p:sp>
        <p:sp>
          <p:nvSpPr>
            <p:cNvPr id="7" name="TextBox 6">
              <a:extLst>
                <a:ext uri="{FF2B5EF4-FFF2-40B4-BE49-F238E27FC236}">
                  <a16:creationId xmlns:a16="http://schemas.microsoft.com/office/drawing/2014/main" id="{A77346A5-A646-4541-A869-7FEEFDDD0203}"/>
                </a:ext>
              </a:extLst>
            </p:cNvPr>
            <p:cNvSpPr txBox="1"/>
            <p:nvPr/>
          </p:nvSpPr>
          <p:spPr>
            <a:xfrm>
              <a:off x="8504812" y="1553591"/>
              <a:ext cx="710214" cy="400110"/>
            </a:xfrm>
            <a:prstGeom prst="rect">
              <a:avLst/>
            </a:prstGeom>
            <a:noFill/>
          </p:spPr>
          <p:txBody>
            <a:bodyPr wrap="square" rtlCol="0">
              <a:spAutoFit/>
            </a:bodyPr>
            <a:lstStyle/>
            <a:p>
              <a:r>
                <a:rPr lang="en-US" sz="2000" b="1" dirty="0">
                  <a:solidFill>
                    <a:schemeClr val="bg1">
                      <a:lumMod val="85000"/>
                    </a:schemeClr>
                  </a:solidFill>
                </a:rPr>
                <a:t>Data</a:t>
              </a:r>
            </a:p>
          </p:txBody>
        </p:sp>
        <p:sp>
          <p:nvSpPr>
            <p:cNvPr id="8" name="TextBox 7">
              <a:extLst>
                <a:ext uri="{FF2B5EF4-FFF2-40B4-BE49-F238E27FC236}">
                  <a16:creationId xmlns:a16="http://schemas.microsoft.com/office/drawing/2014/main" id="{DFD35A6E-4505-441A-B436-31C9753DD6F0}"/>
                </a:ext>
              </a:extLst>
            </p:cNvPr>
            <p:cNvSpPr txBox="1"/>
            <p:nvPr/>
          </p:nvSpPr>
          <p:spPr>
            <a:xfrm>
              <a:off x="6641982" y="1982381"/>
              <a:ext cx="1554480" cy="954107"/>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solidFill>
                    <a:srgbClr val="FFC000"/>
                  </a:solidFill>
                </a:rPr>
                <a:t>Cloudiness</a:t>
              </a:r>
            </a:p>
            <a:p>
              <a:r>
                <a:rPr lang="en-US" sz="1400" b="1" dirty="0">
                  <a:solidFill>
                    <a:srgbClr val="FFC000"/>
                  </a:solidFill>
                </a:rPr>
                <a:t>Humidity</a:t>
              </a:r>
            </a:p>
            <a:p>
              <a:r>
                <a:rPr lang="en-US" sz="1400" b="1" dirty="0">
                  <a:solidFill>
                    <a:srgbClr val="FFC000"/>
                  </a:solidFill>
                </a:rPr>
                <a:t>Wind Speed</a:t>
              </a:r>
            </a:p>
            <a:p>
              <a:r>
                <a:rPr lang="en-US" sz="1400" b="1" dirty="0">
                  <a:solidFill>
                    <a:srgbClr val="FFC000"/>
                  </a:solidFill>
                </a:rPr>
                <a:t>Max Temperature</a:t>
              </a:r>
            </a:p>
          </p:txBody>
        </p:sp>
        <p:sp>
          <p:nvSpPr>
            <p:cNvPr id="9" name="Flowchart: Merge 8">
              <a:extLst>
                <a:ext uri="{FF2B5EF4-FFF2-40B4-BE49-F238E27FC236}">
                  <a16:creationId xmlns:a16="http://schemas.microsoft.com/office/drawing/2014/main" id="{5B2CACF9-B49D-4C9E-A047-0D6CB530909F}"/>
                </a:ext>
              </a:extLst>
            </p:cNvPr>
            <p:cNvSpPr/>
            <p:nvPr/>
          </p:nvSpPr>
          <p:spPr>
            <a:xfrm>
              <a:off x="7995086" y="1691196"/>
              <a:ext cx="91440" cy="91440"/>
            </a:xfrm>
            <a:prstGeom prst="flowChartMerg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11" name="Title 1">
            <a:extLst>
              <a:ext uri="{FF2B5EF4-FFF2-40B4-BE49-F238E27FC236}">
                <a16:creationId xmlns:a16="http://schemas.microsoft.com/office/drawing/2014/main" id="{2E2A498E-DB6B-4E9E-91BA-F2ED5E11A287}"/>
              </a:ext>
            </a:extLst>
          </p:cNvPr>
          <p:cNvSpPr>
            <a:spLocks noGrp="1"/>
          </p:cNvSpPr>
          <p:nvPr>
            <p:ph type="title"/>
          </p:nvPr>
        </p:nvSpPr>
        <p:spPr>
          <a:xfrm>
            <a:off x="536359" y="161446"/>
            <a:ext cx="10515600" cy="1325563"/>
          </a:xfrm>
        </p:spPr>
        <p:txBody>
          <a:bodyPr>
            <a:normAutofit fontScale="90000"/>
          </a:bodyPr>
          <a:lstStyle/>
          <a:p>
            <a:r>
              <a:rPr lang="en-US" sz="3100" b="1" dirty="0">
                <a:latin typeface="Arial Black" panose="020B0A04020102020204" pitchFamily="34" charset="0"/>
              </a:rPr>
              <a:t>Latitude - Latitude Analysis Dashboard with Attitude</a:t>
            </a:r>
            <a:br>
              <a:rPr lang="en-US" sz="3100" b="1" dirty="0">
                <a:solidFill>
                  <a:schemeClr val="accent6">
                    <a:lumMod val="50000"/>
                  </a:schemeClr>
                </a:solidFill>
                <a:latin typeface="Arial Black" panose="020B0A04020102020204" pitchFamily="34" charset="0"/>
              </a:rPr>
            </a:br>
            <a:r>
              <a:rPr lang="en-US" sz="3100" b="1" dirty="0">
                <a:solidFill>
                  <a:schemeClr val="tx2">
                    <a:lumMod val="60000"/>
                    <a:lumOff val="40000"/>
                  </a:schemeClr>
                </a:solidFill>
                <a:latin typeface="Arial Black" panose="020B0A04020102020204" pitchFamily="34" charset="0"/>
              </a:rPr>
              <a:t>Headers – Plot 5 - Comparison</a:t>
            </a:r>
            <a:endParaRPr lang="en-US" b="1" dirty="0">
              <a:latin typeface="+mn-lt"/>
            </a:endParaRPr>
          </a:p>
        </p:txBody>
      </p:sp>
      <p:sp>
        <p:nvSpPr>
          <p:cNvPr id="10" name="TextBox 9">
            <a:extLst>
              <a:ext uri="{FF2B5EF4-FFF2-40B4-BE49-F238E27FC236}">
                <a16:creationId xmlns:a16="http://schemas.microsoft.com/office/drawing/2014/main" id="{AACF83C8-0306-4146-90F7-D1176617A0EF}"/>
              </a:ext>
            </a:extLst>
          </p:cNvPr>
          <p:cNvSpPr txBox="1"/>
          <p:nvPr/>
        </p:nvSpPr>
        <p:spPr>
          <a:xfrm>
            <a:off x="536359" y="4022028"/>
            <a:ext cx="10662082" cy="640080"/>
          </a:xfrm>
          <a:prstGeom prst="rect">
            <a:avLst/>
          </a:prstGeom>
          <a:solidFill>
            <a:srgbClr val="FFC000"/>
          </a:solidFill>
        </p:spPr>
        <p:txBody>
          <a:bodyPr wrap="square" rtlCol="0">
            <a:spAutoFit/>
          </a:bodyPr>
          <a:lstStyle>
            <a:defPPr>
              <a:defRPr lang="en-US"/>
            </a:defPPr>
          </a:lstStyle>
          <a:p>
            <a:endParaRPr lang="en-US" dirty="0"/>
          </a:p>
        </p:txBody>
      </p:sp>
      <p:sp>
        <p:nvSpPr>
          <p:cNvPr id="13" name="TextBox 12">
            <a:extLst>
              <a:ext uri="{FF2B5EF4-FFF2-40B4-BE49-F238E27FC236}">
                <a16:creationId xmlns:a16="http://schemas.microsoft.com/office/drawing/2014/main" id="{7A8CF682-B4B9-4092-A1BF-706F9A5147DB}"/>
              </a:ext>
            </a:extLst>
          </p:cNvPr>
          <p:cNvSpPr txBox="1"/>
          <p:nvPr/>
        </p:nvSpPr>
        <p:spPr>
          <a:xfrm>
            <a:off x="536359" y="4142013"/>
            <a:ext cx="4110361" cy="400110"/>
          </a:xfrm>
          <a:prstGeom prst="rect">
            <a:avLst/>
          </a:prstGeom>
          <a:noFill/>
        </p:spPr>
        <p:txBody>
          <a:bodyPr wrap="square" rtlCol="0">
            <a:spAutoFit/>
          </a:bodyPr>
          <a:lstStyle/>
          <a:p>
            <a:r>
              <a:rPr lang="en-US" sz="2000" b="1" dirty="0"/>
              <a:t>Comparison Northern Hemisphere</a:t>
            </a:r>
          </a:p>
        </p:txBody>
      </p:sp>
    </p:spTree>
    <p:extLst>
      <p:ext uri="{BB962C8B-B14F-4D97-AF65-F5344CB8AC3E}">
        <p14:creationId xmlns:p14="http://schemas.microsoft.com/office/powerpoint/2010/main" val="2232005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16022-43D0-4D3C-8572-D22FFF51FD03}"/>
              </a:ext>
            </a:extLst>
          </p:cNvPr>
          <p:cNvSpPr>
            <a:spLocks noGrp="1"/>
          </p:cNvSpPr>
          <p:nvPr>
            <p:ph type="title"/>
          </p:nvPr>
        </p:nvSpPr>
        <p:spPr/>
        <p:txBody>
          <a:bodyPr>
            <a:normAutofit fontScale="90000"/>
          </a:bodyPr>
          <a:lstStyle/>
          <a:p>
            <a:r>
              <a:rPr lang="en-US" sz="3100" b="1" dirty="0">
                <a:latin typeface="Arial Black" panose="020B0A04020102020204" pitchFamily="34" charset="0"/>
              </a:rPr>
              <a:t>Latitude - Latitude Analysis Dashboard with Attitude</a:t>
            </a:r>
            <a:br>
              <a:rPr lang="en-US" sz="4800" b="1" dirty="0">
                <a:solidFill>
                  <a:schemeClr val="accent6">
                    <a:lumMod val="50000"/>
                  </a:schemeClr>
                </a:solidFill>
                <a:latin typeface="Arial Black" panose="020B0A04020102020204" pitchFamily="34" charset="0"/>
              </a:rPr>
            </a:br>
            <a:r>
              <a:rPr lang="en-US" sz="3100" b="1" dirty="0">
                <a:solidFill>
                  <a:schemeClr val="tx2">
                    <a:lumMod val="60000"/>
                    <a:lumOff val="40000"/>
                  </a:schemeClr>
                </a:solidFill>
                <a:latin typeface="Arial Black" panose="020B0A04020102020204" pitchFamily="34" charset="0"/>
              </a:rPr>
              <a:t>Comparison Northern Hemisphere – Navigation Large/Medium</a:t>
            </a:r>
            <a:endParaRPr lang="en-US" sz="3100" dirty="0">
              <a:solidFill>
                <a:schemeClr val="tx2">
                  <a:lumMod val="60000"/>
                  <a:lumOff val="40000"/>
                </a:schemeClr>
              </a:solidFill>
            </a:endParaRPr>
          </a:p>
        </p:txBody>
      </p:sp>
      <p:pic>
        <p:nvPicPr>
          <p:cNvPr id="7" name="Content Placeholder 6">
            <a:extLst>
              <a:ext uri="{FF2B5EF4-FFF2-40B4-BE49-F238E27FC236}">
                <a16:creationId xmlns:a16="http://schemas.microsoft.com/office/drawing/2014/main" id="{7B7E851A-4B76-4A08-AE5A-0FC9569A61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251697"/>
            <a:ext cx="2483216" cy="1735085"/>
          </a:xfrm>
        </p:spPr>
      </p:pic>
      <p:pic>
        <p:nvPicPr>
          <p:cNvPr id="9" name="Picture 8">
            <a:extLst>
              <a:ext uri="{FF2B5EF4-FFF2-40B4-BE49-F238E27FC236}">
                <a16:creationId xmlns:a16="http://schemas.microsoft.com/office/drawing/2014/main" id="{8178D111-E240-4212-A322-9D541FDEEB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1557" y="1677131"/>
            <a:ext cx="2483216" cy="1655477"/>
          </a:xfrm>
          <a:prstGeom prst="rect">
            <a:avLst/>
          </a:prstGeom>
        </p:spPr>
      </p:pic>
      <p:pic>
        <p:nvPicPr>
          <p:cNvPr id="11" name="Picture 10">
            <a:extLst>
              <a:ext uri="{FF2B5EF4-FFF2-40B4-BE49-F238E27FC236}">
                <a16:creationId xmlns:a16="http://schemas.microsoft.com/office/drawing/2014/main" id="{BA51A42B-878A-44E2-884C-AA7265A390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651038"/>
            <a:ext cx="2483216" cy="1655477"/>
          </a:xfrm>
          <a:prstGeom prst="rect">
            <a:avLst/>
          </a:prstGeom>
        </p:spPr>
      </p:pic>
      <p:pic>
        <p:nvPicPr>
          <p:cNvPr id="13" name="Picture 12">
            <a:extLst>
              <a:ext uri="{FF2B5EF4-FFF2-40B4-BE49-F238E27FC236}">
                <a16:creationId xmlns:a16="http://schemas.microsoft.com/office/drawing/2014/main" id="{BCF0E8AC-4B59-420A-B919-424B07466D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1557" y="3306515"/>
            <a:ext cx="2483216" cy="1655477"/>
          </a:xfrm>
          <a:prstGeom prst="rect">
            <a:avLst/>
          </a:prstGeom>
        </p:spPr>
      </p:pic>
      <p:sp>
        <p:nvSpPr>
          <p:cNvPr id="14" name="TextBox 13">
            <a:extLst>
              <a:ext uri="{FF2B5EF4-FFF2-40B4-BE49-F238E27FC236}">
                <a16:creationId xmlns:a16="http://schemas.microsoft.com/office/drawing/2014/main" id="{20B01F58-1379-493F-B306-2B75EE72CB15}"/>
              </a:ext>
            </a:extLst>
          </p:cNvPr>
          <p:cNvSpPr txBox="1"/>
          <p:nvPr/>
        </p:nvSpPr>
        <p:spPr>
          <a:xfrm>
            <a:off x="974636" y="5067245"/>
            <a:ext cx="4873841" cy="1785104"/>
          </a:xfrm>
          <a:prstGeom prst="rect">
            <a:avLst/>
          </a:prstGeom>
          <a:noFill/>
        </p:spPr>
        <p:txBody>
          <a:bodyPr wrap="square" rtlCol="0">
            <a:spAutoFit/>
          </a:bodyPr>
          <a:lstStyle/>
          <a:p>
            <a:r>
              <a:rPr lang="en-US" sz="1000" dirty="0"/>
              <a:t>This model show that there is a negative correlation between the Maximum Temperature and Latitude Regression in the Northern Hemisphere.  A The temperature increase when the city get closer to the equator. On the other hand, the humidity and Latitude Regression in the Northern Hemisphere show a positive correlation.  The humidity increase when the city get further from the equator but this correlation has not strong R-square (close to 100%).</a:t>
            </a:r>
          </a:p>
          <a:p>
            <a:endParaRPr lang="en-US" sz="1000" dirty="0"/>
          </a:p>
          <a:p>
            <a:r>
              <a:rPr lang="en-US" sz="1000" dirty="0"/>
              <a:t>Cloudiness  and Latitude Regression in the Northern Hemisphere has a positive correlation.  The cloudiness on the cities increase when the city get further from the equator. Similarly Wind Speed and Latitude Regression in the Northern hemisphere has a positive correlation. The wind speed slightly increase when the city get further from the equator. </a:t>
            </a:r>
          </a:p>
        </p:txBody>
      </p:sp>
      <p:pic>
        <p:nvPicPr>
          <p:cNvPr id="16" name="Picture 15">
            <a:extLst>
              <a:ext uri="{FF2B5EF4-FFF2-40B4-BE49-F238E27FC236}">
                <a16:creationId xmlns:a16="http://schemas.microsoft.com/office/drawing/2014/main" id="{FBCA3CB4-9DD2-436D-9A80-D03AB868E514}"/>
              </a:ext>
            </a:extLst>
          </p:cNvPr>
          <p:cNvPicPr>
            <a:picLocks noChangeAspect="1"/>
          </p:cNvPicPr>
          <p:nvPr/>
        </p:nvPicPr>
        <p:blipFill>
          <a:blip r:embed="rId6"/>
          <a:stretch>
            <a:fillRect/>
          </a:stretch>
        </p:blipFill>
        <p:spPr>
          <a:xfrm flipH="1">
            <a:off x="6022778" y="1690688"/>
            <a:ext cx="146443" cy="5212080"/>
          </a:xfrm>
          <a:prstGeom prst="rect">
            <a:avLst/>
          </a:prstGeom>
        </p:spPr>
      </p:pic>
      <p:sp>
        <p:nvSpPr>
          <p:cNvPr id="17" name="TextBox 16">
            <a:extLst>
              <a:ext uri="{FF2B5EF4-FFF2-40B4-BE49-F238E27FC236}">
                <a16:creationId xmlns:a16="http://schemas.microsoft.com/office/drawing/2014/main" id="{DBC08DCA-2F2E-4F26-A888-ACA4747976FA}"/>
              </a:ext>
            </a:extLst>
          </p:cNvPr>
          <p:cNvSpPr txBox="1"/>
          <p:nvPr/>
        </p:nvSpPr>
        <p:spPr>
          <a:xfrm>
            <a:off x="7217546" y="2123401"/>
            <a:ext cx="4065972" cy="2031325"/>
          </a:xfrm>
          <a:prstGeom prst="rect">
            <a:avLst/>
          </a:prstGeom>
          <a:noFill/>
        </p:spPr>
        <p:txBody>
          <a:bodyPr wrap="square" rtlCol="0">
            <a:spAutoFit/>
          </a:bodyPr>
          <a:lstStyle/>
          <a:p>
            <a:r>
              <a:rPr lang="en-US" dirty="0">
                <a:solidFill>
                  <a:srgbClr val="FF0000"/>
                </a:solidFill>
              </a:rPr>
              <a:t>Picture aligned 2 horizontal</a:t>
            </a:r>
          </a:p>
          <a:p>
            <a:r>
              <a:rPr lang="en-US" dirty="0">
                <a:solidFill>
                  <a:srgbClr val="FF0000"/>
                </a:solidFill>
              </a:rPr>
              <a:t>and text after last picture</a:t>
            </a:r>
          </a:p>
          <a:p>
            <a:endParaRPr lang="en-US" dirty="0">
              <a:solidFill>
                <a:srgbClr val="FF0000"/>
              </a:solidFill>
            </a:endParaRPr>
          </a:p>
          <a:p>
            <a:r>
              <a:rPr lang="en-US" dirty="0">
                <a:solidFill>
                  <a:srgbClr val="FF0000"/>
                </a:solidFill>
              </a:rPr>
              <a:t>Should be able to scroll down</a:t>
            </a:r>
          </a:p>
          <a:p>
            <a:endParaRPr lang="en-US" dirty="0">
              <a:solidFill>
                <a:srgbClr val="FF0000"/>
              </a:solidFill>
            </a:endParaRPr>
          </a:p>
          <a:p>
            <a:r>
              <a:rPr lang="en-US" dirty="0">
                <a:highlight>
                  <a:srgbClr val="FFFF00"/>
                </a:highlight>
              </a:rPr>
              <a:t>The grid must be two visualizations across on screens medium and larger</a:t>
            </a:r>
            <a:endParaRPr lang="en-US" dirty="0">
              <a:solidFill>
                <a:srgbClr val="FF0000"/>
              </a:solidFill>
              <a:highlight>
                <a:srgbClr val="FFFF00"/>
              </a:highlight>
            </a:endParaRPr>
          </a:p>
        </p:txBody>
      </p:sp>
    </p:spTree>
    <p:extLst>
      <p:ext uri="{BB962C8B-B14F-4D97-AF65-F5344CB8AC3E}">
        <p14:creationId xmlns:p14="http://schemas.microsoft.com/office/powerpoint/2010/main" val="216445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16022-43D0-4D3C-8572-D22FFF51FD03}"/>
              </a:ext>
            </a:extLst>
          </p:cNvPr>
          <p:cNvSpPr>
            <a:spLocks noGrp="1"/>
          </p:cNvSpPr>
          <p:nvPr>
            <p:ph type="title"/>
          </p:nvPr>
        </p:nvSpPr>
        <p:spPr/>
        <p:txBody>
          <a:bodyPr>
            <a:normAutofit fontScale="90000"/>
          </a:bodyPr>
          <a:lstStyle/>
          <a:p>
            <a:r>
              <a:rPr lang="en-US" sz="3100" b="1" dirty="0">
                <a:solidFill>
                  <a:schemeClr val="accent6">
                    <a:lumMod val="50000"/>
                  </a:schemeClr>
                </a:solidFill>
                <a:latin typeface="Arial Black" panose="020B0A04020102020204" pitchFamily="34" charset="0"/>
              </a:rPr>
              <a:t>Latitude - Latitude Analysis Dashboard with Attitude</a:t>
            </a:r>
            <a:br>
              <a:rPr lang="en-US" sz="3600" b="1" dirty="0">
                <a:solidFill>
                  <a:schemeClr val="accent6">
                    <a:lumMod val="50000"/>
                  </a:schemeClr>
                </a:solidFill>
                <a:latin typeface="Arial Black" panose="020B0A04020102020204" pitchFamily="34" charset="0"/>
              </a:rPr>
            </a:br>
            <a:r>
              <a:rPr lang="en-US" sz="2800" b="1" dirty="0">
                <a:solidFill>
                  <a:schemeClr val="accent6">
                    <a:lumMod val="50000"/>
                  </a:schemeClr>
                </a:solidFill>
                <a:latin typeface="Arial Black" panose="020B0A04020102020204" pitchFamily="34" charset="0"/>
              </a:rPr>
              <a:t>Scope</a:t>
            </a:r>
            <a:endParaRPr lang="en-US" sz="3600" b="1" dirty="0">
              <a:solidFill>
                <a:schemeClr val="accent6">
                  <a:lumMod val="50000"/>
                </a:schemeClr>
              </a:solidFill>
              <a:latin typeface="Arial Black" panose="020B0A04020102020204" pitchFamily="34" charset="0"/>
            </a:endParaRPr>
          </a:p>
        </p:txBody>
      </p:sp>
      <p:sp>
        <p:nvSpPr>
          <p:cNvPr id="4" name="Content Placeholder 3">
            <a:extLst>
              <a:ext uri="{FF2B5EF4-FFF2-40B4-BE49-F238E27FC236}">
                <a16:creationId xmlns:a16="http://schemas.microsoft.com/office/drawing/2014/main" id="{4E5B30E9-2A0C-4F90-92C3-75ABFDECDBF2}"/>
              </a:ext>
            </a:extLst>
          </p:cNvPr>
          <p:cNvSpPr>
            <a:spLocks noGrp="1"/>
          </p:cNvSpPr>
          <p:nvPr>
            <p:ph idx="1"/>
          </p:nvPr>
        </p:nvSpPr>
        <p:spPr>
          <a:xfrm>
            <a:off x="648070" y="1690688"/>
            <a:ext cx="11026066" cy="4923175"/>
          </a:xfrm>
        </p:spPr>
        <p:txBody>
          <a:bodyPr>
            <a:normAutofit fontScale="92500" lnSpcReduction="10000"/>
          </a:bodyPr>
          <a:lstStyle/>
          <a:p>
            <a:pPr marL="0" indent="0">
              <a:buNone/>
            </a:pPr>
            <a:r>
              <a:rPr lang="en-US" b="1" dirty="0"/>
              <a:t>Create a visualization dashboard website using visualization created from Python-API’s assignment. The website must consist of 7 pages total, including:</a:t>
            </a:r>
          </a:p>
          <a:p>
            <a:pPr lvl="1"/>
            <a:r>
              <a:rPr lang="en-US" dirty="0"/>
              <a:t>A landing page containing:</a:t>
            </a:r>
          </a:p>
          <a:p>
            <a:pPr lvl="2">
              <a:buFont typeface="Courier New" panose="02070309020205020404" pitchFamily="49" charset="0"/>
              <a:buChar char="o"/>
            </a:pPr>
            <a:r>
              <a:rPr lang="en-US" dirty="0"/>
              <a:t> An explanation of the project.</a:t>
            </a:r>
          </a:p>
          <a:p>
            <a:pPr lvl="2">
              <a:buFont typeface="Courier New" panose="02070309020205020404" pitchFamily="49" charset="0"/>
              <a:buChar char="o"/>
            </a:pPr>
            <a:r>
              <a:rPr lang="en-US" dirty="0"/>
              <a:t> Links to each visualizations page.</a:t>
            </a:r>
          </a:p>
          <a:p>
            <a:pPr lvl="1"/>
            <a:r>
              <a:rPr lang="en-US" dirty="0"/>
              <a:t>Create Four individual visualization pages for each plot and their explanations</a:t>
            </a:r>
          </a:p>
          <a:p>
            <a:pPr lvl="2">
              <a:buFont typeface="Courier New" panose="02070309020205020404" pitchFamily="49" charset="0"/>
              <a:buChar char="o"/>
            </a:pPr>
            <a:r>
              <a:rPr lang="en-US" dirty="0"/>
              <a:t>A descriptive title and heading tag.</a:t>
            </a:r>
          </a:p>
          <a:p>
            <a:pPr lvl="2">
              <a:buFont typeface="Courier New" panose="02070309020205020404" pitchFamily="49" charset="0"/>
              <a:buChar char="o"/>
            </a:pPr>
            <a:r>
              <a:rPr lang="en-US" dirty="0"/>
              <a:t>The plot/visualization itself for the selected comparison.</a:t>
            </a:r>
          </a:p>
          <a:p>
            <a:pPr lvl="2">
              <a:buFont typeface="Courier New" panose="02070309020205020404" pitchFamily="49" charset="0"/>
              <a:buChar char="o"/>
            </a:pPr>
            <a:r>
              <a:rPr lang="en-US" dirty="0"/>
              <a:t>A paragraph describing the plot and its significance.</a:t>
            </a:r>
          </a:p>
          <a:p>
            <a:pPr lvl="1"/>
            <a:r>
              <a:rPr lang="en-US" dirty="0"/>
              <a:t>Create a "Comparisons" page that contain:</a:t>
            </a:r>
          </a:p>
          <a:p>
            <a:pPr lvl="2">
              <a:buFont typeface="Courier New" panose="02070309020205020404" pitchFamily="49" charset="0"/>
              <a:buChar char="o"/>
            </a:pPr>
            <a:r>
              <a:rPr lang="en-US" dirty="0"/>
              <a:t>Contains all of the visualizations on the same page so we can easily visually compare them.</a:t>
            </a:r>
          </a:p>
          <a:p>
            <a:pPr lvl="2">
              <a:buFont typeface="Courier New" panose="02070309020205020404" pitchFamily="49" charset="0"/>
              <a:buChar char="o"/>
            </a:pPr>
            <a:r>
              <a:rPr lang="en-US" dirty="0"/>
              <a:t>Uses a bootstrap grid for the visualizations.</a:t>
            </a:r>
          </a:p>
          <a:p>
            <a:pPr lvl="2">
              <a:buFont typeface="Courier New" panose="02070309020205020404" pitchFamily="49" charset="0"/>
              <a:buChar char="o"/>
            </a:pPr>
            <a:r>
              <a:rPr lang="en-US" dirty="0"/>
              <a:t>The grid must be two visualizations across on screens medium and larger, and 1 across on extra-small and small screens.</a:t>
            </a:r>
          </a:p>
          <a:p>
            <a:pPr lvl="1"/>
            <a:r>
              <a:rPr lang="en-US" dirty="0"/>
              <a:t>Create a "Data" page that displays a responsive table containing the data used in the visualizations.</a:t>
            </a:r>
          </a:p>
          <a:p>
            <a:pPr lvl="1"/>
            <a:endParaRPr lang="en-US" dirty="0"/>
          </a:p>
          <a:p>
            <a:pPr lvl="1"/>
            <a:endParaRPr lang="en-US" dirty="0"/>
          </a:p>
        </p:txBody>
      </p:sp>
    </p:spTree>
    <p:extLst>
      <p:ext uri="{BB962C8B-B14F-4D97-AF65-F5344CB8AC3E}">
        <p14:creationId xmlns:p14="http://schemas.microsoft.com/office/powerpoint/2010/main" val="1679417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16022-43D0-4D3C-8572-D22FFF51FD03}"/>
              </a:ext>
            </a:extLst>
          </p:cNvPr>
          <p:cNvSpPr>
            <a:spLocks noGrp="1"/>
          </p:cNvSpPr>
          <p:nvPr>
            <p:ph type="title"/>
          </p:nvPr>
        </p:nvSpPr>
        <p:spPr>
          <a:xfrm>
            <a:off x="838200" y="365125"/>
            <a:ext cx="10933590" cy="1325563"/>
          </a:xfrm>
        </p:spPr>
        <p:txBody>
          <a:bodyPr>
            <a:normAutofit/>
          </a:bodyPr>
          <a:lstStyle/>
          <a:p>
            <a:r>
              <a:rPr lang="en-US" sz="2400" b="1" dirty="0">
                <a:latin typeface="Arial Black" panose="020B0A04020102020204" pitchFamily="34" charset="0"/>
              </a:rPr>
              <a:t>Latitude - Latitude Analysis Dashboard with Attitude</a:t>
            </a:r>
            <a:br>
              <a:rPr lang="en-US" sz="2400" b="1" dirty="0">
                <a:solidFill>
                  <a:schemeClr val="accent6">
                    <a:lumMod val="50000"/>
                  </a:schemeClr>
                </a:solidFill>
                <a:latin typeface="Arial Black" panose="020B0A04020102020204" pitchFamily="34" charset="0"/>
              </a:rPr>
            </a:br>
            <a:r>
              <a:rPr lang="en-US" sz="2400" b="1" dirty="0">
                <a:solidFill>
                  <a:schemeClr val="tx2">
                    <a:lumMod val="60000"/>
                    <a:lumOff val="40000"/>
                  </a:schemeClr>
                </a:solidFill>
                <a:latin typeface="Arial Black" panose="020B0A04020102020204" pitchFamily="34" charset="0"/>
              </a:rPr>
              <a:t>Comparison Northern Hemisphere – Navigation Small/Extra Small</a:t>
            </a:r>
            <a:endParaRPr lang="en-US" sz="2400" dirty="0">
              <a:solidFill>
                <a:schemeClr val="tx2">
                  <a:lumMod val="60000"/>
                  <a:lumOff val="40000"/>
                </a:schemeClr>
              </a:solidFill>
            </a:endParaRPr>
          </a:p>
        </p:txBody>
      </p:sp>
      <p:pic>
        <p:nvPicPr>
          <p:cNvPr id="7" name="Content Placeholder 6">
            <a:extLst>
              <a:ext uri="{FF2B5EF4-FFF2-40B4-BE49-F238E27FC236}">
                <a16:creationId xmlns:a16="http://schemas.microsoft.com/office/drawing/2014/main" id="{7B7E851A-4B76-4A08-AE5A-0FC9569A61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3868" y="5454213"/>
            <a:ext cx="1963004" cy="1371600"/>
          </a:xfrm>
        </p:spPr>
      </p:pic>
      <p:pic>
        <p:nvPicPr>
          <p:cNvPr id="9" name="Picture 8">
            <a:extLst>
              <a:ext uri="{FF2B5EF4-FFF2-40B4-BE49-F238E27FC236}">
                <a16:creationId xmlns:a16="http://schemas.microsoft.com/office/drawing/2014/main" id="{8178D111-E240-4212-A322-9D541FDEEB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677" y="2811949"/>
            <a:ext cx="2057400" cy="1371600"/>
          </a:xfrm>
          <a:prstGeom prst="rect">
            <a:avLst/>
          </a:prstGeom>
        </p:spPr>
      </p:pic>
      <p:pic>
        <p:nvPicPr>
          <p:cNvPr id="11" name="Picture 10">
            <a:extLst>
              <a:ext uri="{FF2B5EF4-FFF2-40B4-BE49-F238E27FC236}">
                <a16:creationId xmlns:a16="http://schemas.microsoft.com/office/drawing/2014/main" id="{BA51A42B-878A-44E2-884C-AA7265A390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211" y="4155533"/>
            <a:ext cx="2057400" cy="1371600"/>
          </a:xfrm>
          <a:prstGeom prst="rect">
            <a:avLst/>
          </a:prstGeom>
        </p:spPr>
      </p:pic>
      <p:pic>
        <p:nvPicPr>
          <p:cNvPr id="13" name="Picture 12">
            <a:extLst>
              <a:ext uri="{FF2B5EF4-FFF2-40B4-BE49-F238E27FC236}">
                <a16:creationId xmlns:a16="http://schemas.microsoft.com/office/drawing/2014/main" id="{BCF0E8AC-4B59-420A-B919-424B07466D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357" y="1437601"/>
            <a:ext cx="2057402" cy="1371600"/>
          </a:xfrm>
          <a:prstGeom prst="rect">
            <a:avLst/>
          </a:prstGeom>
        </p:spPr>
      </p:pic>
      <p:sp>
        <p:nvSpPr>
          <p:cNvPr id="8" name="TextBox 7">
            <a:extLst>
              <a:ext uri="{FF2B5EF4-FFF2-40B4-BE49-F238E27FC236}">
                <a16:creationId xmlns:a16="http://schemas.microsoft.com/office/drawing/2014/main" id="{AD8F9696-0CA2-436E-8EBD-2509294D996E}"/>
              </a:ext>
            </a:extLst>
          </p:cNvPr>
          <p:cNvSpPr txBox="1"/>
          <p:nvPr/>
        </p:nvSpPr>
        <p:spPr>
          <a:xfrm>
            <a:off x="3200533" y="2039960"/>
            <a:ext cx="2232602" cy="4493538"/>
          </a:xfrm>
          <a:prstGeom prst="rect">
            <a:avLst/>
          </a:prstGeom>
          <a:noFill/>
        </p:spPr>
        <p:txBody>
          <a:bodyPr wrap="square" rtlCol="0">
            <a:spAutoFit/>
          </a:bodyPr>
          <a:lstStyle/>
          <a:p>
            <a:r>
              <a:rPr lang="en-US" sz="1100" dirty="0"/>
              <a:t>This model show that there is a negative correlation between the Maximum Temperature and Latitude Regression in the Northern Hemisphere.  A The temperature increase when the city get closer to the equator. On the other hand, the humidity and Latitude Regression in the Northern Hemisphere show a positive correlation.  The humidity increase when the city get further from the equator but this correlation has not strong R-square (close to 100%).</a:t>
            </a:r>
          </a:p>
          <a:p>
            <a:endParaRPr lang="en-US" sz="1100" dirty="0"/>
          </a:p>
          <a:p>
            <a:r>
              <a:rPr lang="en-US" sz="1100" dirty="0"/>
              <a:t>Cloudiness  and Latitude Regression in the Northern Hemisphere has a positive correlation.  The cloudiness on the cities increase when the city get further from the equator. Similarly Wind Speed and Latitude Regression in the Northern hemisphere has a positive correlation. The wind speed slightly increase when the city get further from the equator. </a:t>
            </a:r>
          </a:p>
        </p:txBody>
      </p:sp>
      <p:pic>
        <p:nvPicPr>
          <p:cNvPr id="10" name="Picture 9">
            <a:extLst>
              <a:ext uri="{FF2B5EF4-FFF2-40B4-BE49-F238E27FC236}">
                <a16:creationId xmlns:a16="http://schemas.microsoft.com/office/drawing/2014/main" id="{BA6FDCE2-A385-4AB8-B3D2-D9959AE1CE6E}"/>
              </a:ext>
            </a:extLst>
          </p:cNvPr>
          <p:cNvPicPr>
            <a:picLocks noChangeAspect="1"/>
          </p:cNvPicPr>
          <p:nvPr/>
        </p:nvPicPr>
        <p:blipFill>
          <a:blip r:embed="rId6"/>
          <a:stretch>
            <a:fillRect/>
          </a:stretch>
        </p:blipFill>
        <p:spPr>
          <a:xfrm flipH="1">
            <a:off x="2712389" y="1437601"/>
            <a:ext cx="146443" cy="5212080"/>
          </a:xfrm>
          <a:prstGeom prst="rect">
            <a:avLst/>
          </a:prstGeom>
        </p:spPr>
      </p:pic>
      <p:sp>
        <p:nvSpPr>
          <p:cNvPr id="12" name="TextBox 11">
            <a:extLst>
              <a:ext uri="{FF2B5EF4-FFF2-40B4-BE49-F238E27FC236}">
                <a16:creationId xmlns:a16="http://schemas.microsoft.com/office/drawing/2014/main" id="{4F5FBB58-712C-4C37-B2CD-17F712F382FF}"/>
              </a:ext>
            </a:extLst>
          </p:cNvPr>
          <p:cNvSpPr txBox="1"/>
          <p:nvPr/>
        </p:nvSpPr>
        <p:spPr>
          <a:xfrm>
            <a:off x="7217546" y="2123401"/>
            <a:ext cx="4065972" cy="2031325"/>
          </a:xfrm>
          <a:prstGeom prst="rect">
            <a:avLst/>
          </a:prstGeom>
          <a:noFill/>
        </p:spPr>
        <p:txBody>
          <a:bodyPr wrap="square" rtlCol="0">
            <a:spAutoFit/>
          </a:bodyPr>
          <a:lstStyle/>
          <a:p>
            <a:r>
              <a:rPr lang="en-US" dirty="0">
                <a:solidFill>
                  <a:srgbClr val="FF0000"/>
                </a:solidFill>
              </a:rPr>
              <a:t>Picture aligned vertical and text after last picture</a:t>
            </a:r>
          </a:p>
          <a:p>
            <a:r>
              <a:rPr lang="en-US" dirty="0">
                <a:solidFill>
                  <a:srgbClr val="FF0000"/>
                </a:solidFill>
              </a:rPr>
              <a:t>Should be able to scroll down</a:t>
            </a:r>
          </a:p>
          <a:p>
            <a:endParaRPr lang="en-US" dirty="0">
              <a:solidFill>
                <a:srgbClr val="FF0000"/>
              </a:solidFill>
            </a:endParaRPr>
          </a:p>
          <a:p>
            <a:r>
              <a:rPr lang="en-US" dirty="0"/>
              <a:t>The grid must be one visualizations across on screens </a:t>
            </a:r>
            <a:r>
              <a:rPr lang="en-US" dirty="0">
                <a:highlight>
                  <a:srgbClr val="FFFF00"/>
                </a:highlight>
              </a:rPr>
              <a:t>extra-small and small screens</a:t>
            </a:r>
            <a:endParaRPr lang="en-US" dirty="0">
              <a:solidFill>
                <a:srgbClr val="FF0000"/>
              </a:solidFill>
              <a:highlight>
                <a:srgbClr val="FFFF00"/>
              </a:highlight>
            </a:endParaRPr>
          </a:p>
        </p:txBody>
      </p:sp>
    </p:spTree>
    <p:extLst>
      <p:ext uri="{BB962C8B-B14F-4D97-AF65-F5344CB8AC3E}">
        <p14:creationId xmlns:p14="http://schemas.microsoft.com/office/powerpoint/2010/main" val="3388186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ECF0F79-B687-4D79-B8CB-B5BFAF6D850B}"/>
              </a:ext>
            </a:extLst>
          </p:cNvPr>
          <p:cNvSpPr txBox="1"/>
          <p:nvPr/>
        </p:nvSpPr>
        <p:spPr>
          <a:xfrm>
            <a:off x="346229" y="1580225"/>
            <a:ext cx="11576482" cy="4801314"/>
          </a:xfrm>
          <a:prstGeom prst="rect">
            <a:avLst/>
          </a:prstGeom>
          <a:noFill/>
        </p:spPr>
        <p:txBody>
          <a:bodyPr wrap="square" rtlCol="0">
            <a:spAutoFit/>
          </a:bodyPr>
          <a:lstStyle/>
          <a:p>
            <a:pPr marL="285750" indent="-285750">
              <a:buFont typeface="Arial" panose="020B0604020202020204" pitchFamily="34" charset="0"/>
              <a:buChar char="•"/>
            </a:pPr>
            <a:r>
              <a:rPr lang="en-US" dirty="0"/>
              <a:t>First Header is the landing page header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Second header is the plot header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Figure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Text</a:t>
            </a:r>
          </a:p>
        </p:txBody>
      </p:sp>
      <p:grpSp>
        <p:nvGrpSpPr>
          <p:cNvPr id="2" name="Group 1">
            <a:extLst>
              <a:ext uri="{FF2B5EF4-FFF2-40B4-BE49-F238E27FC236}">
                <a16:creationId xmlns:a16="http://schemas.microsoft.com/office/drawing/2014/main" id="{2547655F-E93E-4AA3-A989-2A5C0735D7DF}"/>
              </a:ext>
            </a:extLst>
          </p:cNvPr>
          <p:cNvGrpSpPr/>
          <p:nvPr/>
        </p:nvGrpSpPr>
        <p:grpSpPr>
          <a:xfrm>
            <a:off x="621437" y="2024101"/>
            <a:ext cx="10662082" cy="1516061"/>
            <a:chOff x="612559" y="1420427"/>
            <a:chExt cx="10662082" cy="1516061"/>
          </a:xfrm>
        </p:grpSpPr>
        <p:sp>
          <p:nvSpPr>
            <p:cNvPr id="3" name="TextBox 2">
              <a:extLst>
                <a:ext uri="{FF2B5EF4-FFF2-40B4-BE49-F238E27FC236}">
                  <a16:creationId xmlns:a16="http://schemas.microsoft.com/office/drawing/2014/main" id="{FECCE03B-A9BD-4F4D-AA3B-AADB23CF0951}"/>
                </a:ext>
              </a:extLst>
            </p:cNvPr>
            <p:cNvSpPr txBox="1"/>
            <p:nvPr/>
          </p:nvSpPr>
          <p:spPr>
            <a:xfrm>
              <a:off x="612559" y="1420427"/>
              <a:ext cx="10662082" cy="648070"/>
            </a:xfrm>
            <a:prstGeom prst="rect">
              <a:avLst/>
            </a:prstGeom>
            <a:solidFill>
              <a:schemeClr val="accent1">
                <a:lumMod val="50000"/>
              </a:schemeClr>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89977D8B-CBA6-418F-B025-FB8D7D5F70BC}"/>
                </a:ext>
              </a:extLst>
            </p:cNvPr>
            <p:cNvSpPr txBox="1"/>
            <p:nvPr/>
          </p:nvSpPr>
          <p:spPr>
            <a:xfrm>
              <a:off x="754602" y="1544407"/>
              <a:ext cx="2530136" cy="400110"/>
            </a:xfrm>
            <a:prstGeom prst="rect">
              <a:avLst/>
            </a:prstGeom>
            <a:noFill/>
          </p:spPr>
          <p:txBody>
            <a:bodyPr wrap="square" rtlCol="0">
              <a:spAutoFit/>
            </a:bodyPr>
            <a:lstStyle/>
            <a:p>
              <a:r>
                <a:rPr lang="en-US" sz="2000" b="1" dirty="0">
                  <a:solidFill>
                    <a:schemeClr val="bg1">
                      <a:lumMod val="85000"/>
                    </a:schemeClr>
                  </a:solidFill>
                </a:rPr>
                <a:t>Latitude</a:t>
              </a:r>
            </a:p>
          </p:txBody>
        </p:sp>
        <p:sp>
          <p:nvSpPr>
            <p:cNvPr id="5" name="TextBox 4">
              <a:extLst>
                <a:ext uri="{FF2B5EF4-FFF2-40B4-BE49-F238E27FC236}">
                  <a16:creationId xmlns:a16="http://schemas.microsoft.com/office/drawing/2014/main" id="{E4748171-C19C-4071-A3B7-DE9727C5123F}"/>
                </a:ext>
              </a:extLst>
            </p:cNvPr>
            <p:cNvSpPr txBox="1"/>
            <p:nvPr/>
          </p:nvSpPr>
          <p:spPr>
            <a:xfrm>
              <a:off x="7041477" y="1548230"/>
              <a:ext cx="983942" cy="400110"/>
            </a:xfrm>
            <a:prstGeom prst="rect">
              <a:avLst/>
            </a:prstGeom>
            <a:noFill/>
          </p:spPr>
          <p:txBody>
            <a:bodyPr wrap="square" rtlCol="0">
              <a:spAutoFit/>
            </a:bodyPr>
            <a:lstStyle/>
            <a:p>
              <a:r>
                <a:rPr lang="en-US" sz="2000" b="1" dirty="0">
                  <a:solidFill>
                    <a:schemeClr val="bg1">
                      <a:lumMod val="85000"/>
                    </a:schemeClr>
                  </a:solidFill>
                </a:rPr>
                <a:t>Plots</a:t>
              </a:r>
            </a:p>
          </p:txBody>
        </p:sp>
        <p:sp>
          <p:nvSpPr>
            <p:cNvPr id="6" name="TextBox 5">
              <a:extLst>
                <a:ext uri="{FF2B5EF4-FFF2-40B4-BE49-F238E27FC236}">
                  <a16:creationId xmlns:a16="http://schemas.microsoft.com/office/drawing/2014/main" id="{68F7E844-8955-4982-8536-433C6BF67FA4}"/>
                </a:ext>
              </a:extLst>
            </p:cNvPr>
            <p:cNvSpPr txBox="1"/>
            <p:nvPr/>
          </p:nvSpPr>
          <p:spPr>
            <a:xfrm>
              <a:off x="9422907" y="1553591"/>
              <a:ext cx="1546195" cy="400110"/>
            </a:xfrm>
            <a:prstGeom prst="rect">
              <a:avLst/>
            </a:prstGeom>
            <a:noFill/>
          </p:spPr>
          <p:txBody>
            <a:bodyPr wrap="square" rtlCol="0">
              <a:spAutoFit/>
            </a:bodyPr>
            <a:lstStyle/>
            <a:p>
              <a:r>
                <a:rPr lang="en-US" sz="2000" b="1" dirty="0">
                  <a:solidFill>
                    <a:schemeClr val="bg1">
                      <a:lumMod val="85000"/>
                    </a:schemeClr>
                  </a:solidFill>
                </a:rPr>
                <a:t>Comparison</a:t>
              </a:r>
            </a:p>
          </p:txBody>
        </p:sp>
        <p:sp>
          <p:nvSpPr>
            <p:cNvPr id="7" name="TextBox 6">
              <a:extLst>
                <a:ext uri="{FF2B5EF4-FFF2-40B4-BE49-F238E27FC236}">
                  <a16:creationId xmlns:a16="http://schemas.microsoft.com/office/drawing/2014/main" id="{A77346A5-A646-4541-A869-7FEEFDDD0203}"/>
                </a:ext>
              </a:extLst>
            </p:cNvPr>
            <p:cNvSpPr txBox="1"/>
            <p:nvPr/>
          </p:nvSpPr>
          <p:spPr>
            <a:xfrm>
              <a:off x="8504812" y="1553591"/>
              <a:ext cx="710214" cy="400110"/>
            </a:xfrm>
            <a:prstGeom prst="rect">
              <a:avLst/>
            </a:prstGeom>
            <a:noFill/>
          </p:spPr>
          <p:txBody>
            <a:bodyPr wrap="square" rtlCol="0">
              <a:spAutoFit/>
            </a:bodyPr>
            <a:lstStyle/>
            <a:p>
              <a:r>
                <a:rPr lang="en-US" sz="2000" b="1" dirty="0">
                  <a:solidFill>
                    <a:schemeClr val="bg1">
                      <a:lumMod val="85000"/>
                    </a:schemeClr>
                  </a:solidFill>
                </a:rPr>
                <a:t>Data</a:t>
              </a:r>
            </a:p>
          </p:txBody>
        </p:sp>
        <p:sp>
          <p:nvSpPr>
            <p:cNvPr id="8" name="TextBox 7">
              <a:extLst>
                <a:ext uri="{FF2B5EF4-FFF2-40B4-BE49-F238E27FC236}">
                  <a16:creationId xmlns:a16="http://schemas.microsoft.com/office/drawing/2014/main" id="{DFD35A6E-4505-441A-B436-31C9753DD6F0}"/>
                </a:ext>
              </a:extLst>
            </p:cNvPr>
            <p:cNvSpPr txBox="1"/>
            <p:nvPr/>
          </p:nvSpPr>
          <p:spPr>
            <a:xfrm>
              <a:off x="6641982" y="1982381"/>
              <a:ext cx="1554480" cy="954107"/>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solidFill>
                    <a:srgbClr val="FFC000"/>
                  </a:solidFill>
                </a:rPr>
                <a:t>Cloudiness</a:t>
              </a:r>
            </a:p>
            <a:p>
              <a:r>
                <a:rPr lang="en-US" sz="1400" b="1" dirty="0">
                  <a:solidFill>
                    <a:srgbClr val="FFC000"/>
                  </a:solidFill>
                </a:rPr>
                <a:t>Humidity</a:t>
              </a:r>
            </a:p>
            <a:p>
              <a:r>
                <a:rPr lang="en-US" sz="1400" b="1" dirty="0">
                  <a:solidFill>
                    <a:srgbClr val="FFC000"/>
                  </a:solidFill>
                </a:rPr>
                <a:t>Wind Speed</a:t>
              </a:r>
            </a:p>
            <a:p>
              <a:r>
                <a:rPr lang="en-US" sz="1400" b="1" dirty="0">
                  <a:solidFill>
                    <a:srgbClr val="FFC000"/>
                  </a:solidFill>
                </a:rPr>
                <a:t>Max Temperature</a:t>
              </a:r>
            </a:p>
          </p:txBody>
        </p:sp>
        <p:sp>
          <p:nvSpPr>
            <p:cNvPr id="9" name="Flowchart: Merge 8">
              <a:extLst>
                <a:ext uri="{FF2B5EF4-FFF2-40B4-BE49-F238E27FC236}">
                  <a16:creationId xmlns:a16="http://schemas.microsoft.com/office/drawing/2014/main" id="{5B2CACF9-B49D-4C9E-A047-0D6CB530909F}"/>
                </a:ext>
              </a:extLst>
            </p:cNvPr>
            <p:cNvSpPr/>
            <p:nvPr/>
          </p:nvSpPr>
          <p:spPr>
            <a:xfrm>
              <a:off x="7995086" y="1691196"/>
              <a:ext cx="91440" cy="91440"/>
            </a:xfrm>
            <a:prstGeom prst="flowChartMerg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11" name="Title 1">
            <a:extLst>
              <a:ext uri="{FF2B5EF4-FFF2-40B4-BE49-F238E27FC236}">
                <a16:creationId xmlns:a16="http://schemas.microsoft.com/office/drawing/2014/main" id="{2E2A498E-DB6B-4E9E-91BA-F2ED5E11A287}"/>
              </a:ext>
            </a:extLst>
          </p:cNvPr>
          <p:cNvSpPr>
            <a:spLocks noGrp="1"/>
          </p:cNvSpPr>
          <p:nvPr>
            <p:ph type="title"/>
          </p:nvPr>
        </p:nvSpPr>
        <p:spPr>
          <a:xfrm>
            <a:off x="536359" y="161446"/>
            <a:ext cx="10515600" cy="1325563"/>
          </a:xfrm>
        </p:spPr>
        <p:txBody>
          <a:bodyPr>
            <a:normAutofit fontScale="90000"/>
          </a:bodyPr>
          <a:lstStyle/>
          <a:p>
            <a:r>
              <a:rPr lang="en-US" sz="3100" b="1" dirty="0">
                <a:latin typeface="Arial Black" panose="020B0A04020102020204" pitchFamily="34" charset="0"/>
              </a:rPr>
              <a:t>Latitude - Latitude Analysis Dashboard with Attitude</a:t>
            </a:r>
            <a:br>
              <a:rPr lang="en-US" sz="3100" b="1" dirty="0">
                <a:solidFill>
                  <a:schemeClr val="accent6">
                    <a:lumMod val="50000"/>
                  </a:schemeClr>
                </a:solidFill>
                <a:latin typeface="Arial Black" panose="020B0A04020102020204" pitchFamily="34" charset="0"/>
              </a:rPr>
            </a:br>
            <a:r>
              <a:rPr lang="en-US" sz="3100" b="1" dirty="0">
                <a:solidFill>
                  <a:schemeClr val="tx2">
                    <a:lumMod val="60000"/>
                    <a:lumOff val="40000"/>
                  </a:schemeClr>
                </a:solidFill>
                <a:latin typeface="Arial Black" panose="020B0A04020102020204" pitchFamily="34" charset="0"/>
              </a:rPr>
              <a:t>Headers – Plot 6 - Comparison</a:t>
            </a:r>
            <a:endParaRPr lang="en-US" b="1" dirty="0">
              <a:latin typeface="+mn-lt"/>
            </a:endParaRPr>
          </a:p>
        </p:txBody>
      </p:sp>
      <p:sp>
        <p:nvSpPr>
          <p:cNvPr id="10" name="TextBox 9">
            <a:extLst>
              <a:ext uri="{FF2B5EF4-FFF2-40B4-BE49-F238E27FC236}">
                <a16:creationId xmlns:a16="http://schemas.microsoft.com/office/drawing/2014/main" id="{AACF83C8-0306-4146-90F7-D1176617A0EF}"/>
              </a:ext>
            </a:extLst>
          </p:cNvPr>
          <p:cNvSpPr txBox="1"/>
          <p:nvPr/>
        </p:nvSpPr>
        <p:spPr>
          <a:xfrm>
            <a:off x="536359" y="4022028"/>
            <a:ext cx="10662082" cy="640080"/>
          </a:xfrm>
          <a:prstGeom prst="rect">
            <a:avLst/>
          </a:prstGeom>
          <a:solidFill>
            <a:srgbClr val="FFC000"/>
          </a:solidFill>
        </p:spPr>
        <p:txBody>
          <a:bodyPr wrap="square" rtlCol="0">
            <a:spAutoFit/>
          </a:bodyPr>
          <a:lstStyle>
            <a:defPPr>
              <a:defRPr lang="en-US"/>
            </a:defPPr>
          </a:lstStyle>
          <a:p>
            <a:endParaRPr lang="en-US" dirty="0"/>
          </a:p>
        </p:txBody>
      </p:sp>
      <p:sp>
        <p:nvSpPr>
          <p:cNvPr id="13" name="TextBox 12">
            <a:extLst>
              <a:ext uri="{FF2B5EF4-FFF2-40B4-BE49-F238E27FC236}">
                <a16:creationId xmlns:a16="http://schemas.microsoft.com/office/drawing/2014/main" id="{7A8CF682-B4B9-4092-A1BF-706F9A5147DB}"/>
              </a:ext>
            </a:extLst>
          </p:cNvPr>
          <p:cNvSpPr txBox="1"/>
          <p:nvPr/>
        </p:nvSpPr>
        <p:spPr>
          <a:xfrm>
            <a:off x="536359" y="4142013"/>
            <a:ext cx="4110361" cy="400110"/>
          </a:xfrm>
          <a:prstGeom prst="rect">
            <a:avLst/>
          </a:prstGeom>
          <a:noFill/>
        </p:spPr>
        <p:txBody>
          <a:bodyPr wrap="square" rtlCol="0">
            <a:spAutoFit/>
          </a:bodyPr>
          <a:lstStyle/>
          <a:p>
            <a:r>
              <a:rPr lang="en-US" sz="2000" b="1" dirty="0"/>
              <a:t>Comparison Northern Hemisphere</a:t>
            </a:r>
          </a:p>
        </p:txBody>
      </p:sp>
    </p:spTree>
    <p:extLst>
      <p:ext uri="{BB962C8B-B14F-4D97-AF65-F5344CB8AC3E}">
        <p14:creationId xmlns:p14="http://schemas.microsoft.com/office/powerpoint/2010/main" val="1030779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16022-43D0-4D3C-8572-D22FFF51FD03}"/>
              </a:ext>
            </a:extLst>
          </p:cNvPr>
          <p:cNvSpPr>
            <a:spLocks noGrp="1"/>
          </p:cNvSpPr>
          <p:nvPr>
            <p:ph type="title"/>
          </p:nvPr>
        </p:nvSpPr>
        <p:spPr/>
        <p:txBody>
          <a:bodyPr>
            <a:normAutofit/>
          </a:bodyPr>
          <a:lstStyle/>
          <a:p>
            <a:r>
              <a:rPr lang="en-US" sz="2800" b="1" dirty="0">
                <a:latin typeface="Arial Black" panose="020B0A04020102020204" pitchFamily="34" charset="0"/>
              </a:rPr>
              <a:t>Latitude - Latitude Analysis Dashboard with Attitude</a:t>
            </a:r>
            <a:br>
              <a:rPr lang="en-US" sz="4800" b="1" dirty="0">
                <a:solidFill>
                  <a:schemeClr val="accent6">
                    <a:lumMod val="50000"/>
                  </a:schemeClr>
                </a:solidFill>
                <a:latin typeface="Arial Black" panose="020B0A04020102020204" pitchFamily="34" charset="0"/>
              </a:rPr>
            </a:br>
            <a:r>
              <a:rPr lang="en-US" sz="2700" b="1" dirty="0">
                <a:solidFill>
                  <a:schemeClr val="tx2">
                    <a:lumMod val="60000"/>
                    <a:lumOff val="40000"/>
                  </a:schemeClr>
                </a:solidFill>
                <a:latin typeface="Arial Black" panose="020B0A04020102020204" pitchFamily="34" charset="0"/>
              </a:rPr>
              <a:t>Comparison Southern Hemisphere – Navigation Large</a:t>
            </a:r>
            <a:endParaRPr lang="en-US" sz="2700" dirty="0">
              <a:solidFill>
                <a:schemeClr val="tx2">
                  <a:lumMod val="60000"/>
                  <a:lumOff val="40000"/>
                </a:schemeClr>
              </a:solidFill>
            </a:endParaRPr>
          </a:p>
        </p:txBody>
      </p:sp>
      <p:pic>
        <p:nvPicPr>
          <p:cNvPr id="6" name="Content Placeholder 5">
            <a:extLst>
              <a:ext uri="{FF2B5EF4-FFF2-40B4-BE49-F238E27FC236}">
                <a16:creationId xmlns:a16="http://schemas.microsoft.com/office/drawing/2014/main" id="{051C216F-980C-41D6-8498-A12DB4079C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6373" y="4159952"/>
            <a:ext cx="2743200" cy="1828800"/>
          </a:xfrm>
        </p:spPr>
      </p:pic>
      <p:pic>
        <p:nvPicPr>
          <p:cNvPr id="10" name="Picture 9">
            <a:extLst>
              <a:ext uri="{FF2B5EF4-FFF2-40B4-BE49-F238E27FC236}">
                <a16:creationId xmlns:a16="http://schemas.microsoft.com/office/drawing/2014/main" id="{2C9E4147-F0ED-4A4B-9230-3071E20FD5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173" y="4159952"/>
            <a:ext cx="2743200" cy="1828800"/>
          </a:xfrm>
          <a:prstGeom prst="rect">
            <a:avLst/>
          </a:prstGeom>
        </p:spPr>
      </p:pic>
      <p:pic>
        <p:nvPicPr>
          <p:cNvPr id="14" name="Picture 13">
            <a:extLst>
              <a:ext uri="{FF2B5EF4-FFF2-40B4-BE49-F238E27FC236}">
                <a16:creationId xmlns:a16="http://schemas.microsoft.com/office/drawing/2014/main" id="{41DD23AD-A802-49BA-A8C6-E52177A99B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6373" y="1514623"/>
            <a:ext cx="2743200" cy="1828800"/>
          </a:xfrm>
          <a:prstGeom prst="rect">
            <a:avLst/>
          </a:prstGeom>
        </p:spPr>
      </p:pic>
      <p:pic>
        <p:nvPicPr>
          <p:cNvPr id="16" name="Picture 15">
            <a:extLst>
              <a:ext uri="{FF2B5EF4-FFF2-40B4-BE49-F238E27FC236}">
                <a16:creationId xmlns:a16="http://schemas.microsoft.com/office/drawing/2014/main" id="{A2242282-F4BD-4FA3-94A6-D252347156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173" y="1514623"/>
            <a:ext cx="2743200" cy="1828800"/>
          </a:xfrm>
          <a:prstGeom prst="rect">
            <a:avLst/>
          </a:prstGeom>
        </p:spPr>
      </p:pic>
      <p:sp>
        <p:nvSpPr>
          <p:cNvPr id="17" name="TextBox 16">
            <a:extLst>
              <a:ext uri="{FF2B5EF4-FFF2-40B4-BE49-F238E27FC236}">
                <a16:creationId xmlns:a16="http://schemas.microsoft.com/office/drawing/2014/main" id="{1AB40679-3038-4976-BC72-BEC56617545F}"/>
              </a:ext>
            </a:extLst>
          </p:cNvPr>
          <p:cNvSpPr txBox="1"/>
          <p:nvPr/>
        </p:nvSpPr>
        <p:spPr>
          <a:xfrm>
            <a:off x="6631619" y="2270779"/>
            <a:ext cx="4873841" cy="2631490"/>
          </a:xfrm>
          <a:prstGeom prst="rect">
            <a:avLst/>
          </a:prstGeom>
          <a:noFill/>
        </p:spPr>
        <p:txBody>
          <a:bodyPr wrap="square" rtlCol="0">
            <a:spAutoFit/>
          </a:bodyPr>
          <a:lstStyle/>
          <a:p>
            <a:r>
              <a:rPr lang="en-US" sz="1100" dirty="0"/>
              <a:t>This model show that there is a positive correlation between Max Temp and Latitude Regression in the Southern Hemisphere.  The maximum temperature increase when the city get closer to the equator. Similarly, there is a positive correlation between Humidity  and Latitude Regression in the Southern Hemisphere.  The humidity increases when the city get closer to the equator.</a:t>
            </a:r>
          </a:p>
          <a:p>
            <a:endParaRPr lang="en-US" sz="1100" dirty="0"/>
          </a:p>
          <a:p>
            <a:r>
              <a:rPr lang="en-US" sz="1100" dirty="0"/>
              <a:t>There is a positive correlation between Cloudiness  and Latitude Regression in the Southern Hemisphere.  The cloudiness increase when the city get closer to the equator </a:t>
            </a:r>
          </a:p>
          <a:p>
            <a:endParaRPr lang="en-US" sz="1100" dirty="0"/>
          </a:p>
          <a:p>
            <a:r>
              <a:rPr lang="en-US" sz="1100" dirty="0"/>
              <a:t>Wind Speed and Latitude Regression has a negative correlation in the Southern Hemisphere. The wind speed slightly increases when the city get further from the equator. </a:t>
            </a:r>
          </a:p>
          <a:p>
            <a:endParaRPr lang="en-US" sz="1100" dirty="0"/>
          </a:p>
          <a:p>
            <a:endParaRPr lang="en-US" sz="1100" dirty="0"/>
          </a:p>
        </p:txBody>
      </p:sp>
    </p:spTree>
    <p:extLst>
      <p:ext uri="{BB962C8B-B14F-4D97-AF65-F5344CB8AC3E}">
        <p14:creationId xmlns:p14="http://schemas.microsoft.com/office/powerpoint/2010/main" val="695977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16022-43D0-4D3C-8572-D22FFF51FD03}"/>
              </a:ext>
            </a:extLst>
          </p:cNvPr>
          <p:cNvSpPr>
            <a:spLocks noGrp="1"/>
          </p:cNvSpPr>
          <p:nvPr>
            <p:ph type="title"/>
          </p:nvPr>
        </p:nvSpPr>
        <p:spPr/>
        <p:txBody>
          <a:bodyPr>
            <a:normAutofit/>
          </a:bodyPr>
          <a:lstStyle/>
          <a:p>
            <a:r>
              <a:rPr lang="en-US" sz="2400" b="1" dirty="0">
                <a:latin typeface="Arial Black" panose="020B0A04020102020204" pitchFamily="34" charset="0"/>
              </a:rPr>
              <a:t>Latitude - Latitude Analysis Dashboard with Attitude</a:t>
            </a:r>
            <a:br>
              <a:rPr lang="en-US" sz="2400" b="1" dirty="0">
                <a:solidFill>
                  <a:schemeClr val="accent6">
                    <a:lumMod val="50000"/>
                  </a:schemeClr>
                </a:solidFill>
                <a:latin typeface="Arial Black" panose="020B0A04020102020204" pitchFamily="34" charset="0"/>
              </a:rPr>
            </a:br>
            <a:r>
              <a:rPr lang="en-US" sz="2400" b="1" dirty="0">
                <a:solidFill>
                  <a:schemeClr val="tx2">
                    <a:lumMod val="60000"/>
                    <a:lumOff val="40000"/>
                  </a:schemeClr>
                </a:solidFill>
                <a:latin typeface="Arial Black" panose="020B0A04020102020204" pitchFamily="34" charset="0"/>
              </a:rPr>
              <a:t>Comparison Southern Hemisphere – Navigation Small</a:t>
            </a:r>
            <a:endParaRPr lang="en-US" sz="2400" dirty="0">
              <a:solidFill>
                <a:schemeClr val="tx2">
                  <a:lumMod val="60000"/>
                  <a:lumOff val="40000"/>
                </a:schemeClr>
              </a:solidFill>
            </a:endParaRPr>
          </a:p>
        </p:txBody>
      </p:sp>
      <p:pic>
        <p:nvPicPr>
          <p:cNvPr id="6" name="Content Placeholder 5">
            <a:extLst>
              <a:ext uri="{FF2B5EF4-FFF2-40B4-BE49-F238E27FC236}">
                <a16:creationId xmlns:a16="http://schemas.microsoft.com/office/drawing/2014/main" id="{051C216F-980C-41D6-8498-A12DB4079C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3173" y="5393496"/>
            <a:ext cx="2057400" cy="1371600"/>
          </a:xfrm>
        </p:spPr>
      </p:pic>
      <p:pic>
        <p:nvPicPr>
          <p:cNvPr id="10" name="Picture 9">
            <a:extLst>
              <a:ext uri="{FF2B5EF4-FFF2-40B4-BE49-F238E27FC236}">
                <a16:creationId xmlns:a16="http://schemas.microsoft.com/office/drawing/2014/main" id="{2C9E4147-F0ED-4A4B-9230-3071E20FD5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173" y="4035721"/>
            <a:ext cx="2057400" cy="1371600"/>
          </a:xfrm>
          <a:prstGeom prst="rect">
            <a:avLst/>
          </a:prstGeom>
        </p:spPr>
      </p:pic>
      <p:pic>
        <p:nvPicPr>
          <p:cNvPr id="14" name="Picture 13">
            <a:extLst>
              <a:ext uri="{FF2B5EF4-FFF2-40B4-BE49-F238E27FC236}">
                <a16:creationId xmlns:a16="http://schemas.microsoft.com/office/drawing/2014/main" id="{41DD23AD-A802-49BA-A8C6-E52177A99B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173" y="2743200"/>
            <a:ext cx="2057400" cy="1371600"/>
          </a:xfrm>
          <a:prstGeom prst="rect">
            <a:avLst/>
          </a:prstGeom>
        </p:spPr>
      </p:pic>
      <p:pic>
        <p:nvPicPr>
          <p:cNvPr id="16" name="Picture 15">
            <a:extLst>
              <a:ext uri="{FF2B5EF4-FFF2-40B4-BE49-F238E27FC236}">
                <a16:creationId xmlns:a16="http://schemas.microsoft.com/office/drawing/2014/main" id="{A2242282-F4BD-4FA3-94A6-D252347156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173" y="1514623"/>
            <a:ext cx="2057400" cy="1371600"/>
          </a:xfrm>
          <a:prstGeom prst="rect">
            <a:avLst/>
          </a:prstGeom>
        </p:spPr>
      </p:pic>
      <p:sp>
        <p:nvSpPr>
          <p:cNvPr id="17" name="TextBox 16">
            <a:extLst>
              <a:ext uri="{FF2B5EF4-FFF2-40B4-BE49-F238E27FC236}">
                <a16:creationId xmlns:a16="http://schemas.microsoft.com/office/drawing/2014/main" id="{1AB40679-3038-4976-BC72-BEC56617545F}"/>
              </a:ext>
            </a:extLst>
          </p:cNvPr>
          <p:cNvSpPr txBox="1"/>
          <p:nvPr/>
        </p:nvSpPr>
        <p:spPr>
          <a:xfrm>
            <a:off x="3373514" y="1915672"/>
            <a:ext cx="2086253" cy="4662815"/>
          </a:xfrm>
          <a:prstGeom prst="rect">
            <a:avLst/>
          </a:prstGeom>
          <a:noFill/>
        </p:spPr>
        <p:txBody>
          <a:bodyPr wrap="square" rtlCol="0">
            <a:spAutoFit/>
          </a:bodyPr>
          <a:lstStyle/>
          <a:p>
            <a:r>
              <a:rPr lang="en-US" sz="1100" dirty="0"/>
              <a:t>This model show that there is a positive correlation between Max Temp and Latitude Regression in the Southern Hemisphere.  The maximum temperature increase when the city get closer to the equator. Similarly, there is a positive correlation between Humidity  and Latitude Regression in the Southern Hemisphere.  The humidity increases when the city get closer to the equator.</a:t>
            </a:r>
          </a:p>
          <a:p>
            <a:endParaRPr lang="en-US" sz="1100" dirty="0"/>
          </a:p>
          <a:p>
            <a:r>
              <a:rPr lang="en-US" sz="1100" dirty="0"/>
              <a:t>There is a positive correlation between Cloudiness  and Latitude Regression in the Southern Hemisphere.  The cloudiness increase when the city get closer to the equator </a:t>
            </a:r>
          </a:p>
          <a:p>
            <a:endParaRPr lang="en-US" sz="1100" dirty="0"/>
          </a:p>
          <a:p>
            <a:r>
              <a:rPr lang="en-US" sz="1100" dirty="0"/>
              <a:t>Wind Speed and Latitude Regression has a negative correlation in the Southern Hemisphere. The wind speed slightly increases when the city get further from the equator. </a:t>
            </a:r>
          </a:p>
        </p:txBody>
      </p:sp>
      <p:sp>
        <p:nvSpPr>
          <p:cNvPr id="8" name="TextBox 7">
            <a:extLst>
              <a:ext uri="{FF2B5EF4-FFF2-40B4-BE49-F238E27FC236}">
                <a16:creationId xmlns:a16="http://schemas.microsoft.com/office/drawing/2014/main" id="{D89AC8E2-6225-4DD1-9E10-3AE59EC2ADD2}"/>
              </a:ext>
            </a:extLst>
          </p:cNvPr>
          <p:cNvSpPr txBox="1"/>
          <p:nvPr/>
        </p:nvSpPr>
        <p:spPr>
          <a:xfrm>
            <a:off x="7217546" y="2123401"/>
            <a:ext cx="3187083" cy="1200329"/>
          </a:xfrm>
          <a:prstGeom prst="rect">
            <a:avLst/>
          </a:prstGeom>
          <a:noFill/>
        </p:spPr>
        <p:txBody>
          <a:bodyPr wrap="square" rtlCol="0">
            <a:spAutoFit/>
          </a:bodyPr>
          <a:lstStyle/>
          <a:p>
            <a:r>
              <a:rPr lang="en-US" dirty="0">
                <a:solidFill>
                  <a:srgbClr val="FF0000"/>
                </a:solidFill>
              </a:rPr>
              <a:t>Picture aligned vertical and text after last picture</a:t>
            </a:r>
          </a:p>
          <a:p>
            <a:endParaRPr lang="en-US" dirty="0">
              <a:solidFill>
                <a:srgbClr val="FF0000"/>
              </a:solidFill>
            </a:endParaRPr>
          </a:p>
          <a:p>
            <a:r>
              <a:rPr lang="en-US" dirty="0">
                <a:solidFill>
                  <a:srgbClr val="FF0000"/>
                </a:solidFill>
              </a:rPr>
              <a:t>Should be able to scroll down</a:t>
            </a:r>
          </a:p>
        </p:txBody>
      </p:sp>
      <p:pic>
        <p:nvPicPr>
          <p:cNvPr id="9" name="Picture 8">
            <a:extLst>
              <a:ext uri="{FF2B5EF4-FFF2-40B4-BE49-F238E27FC236}">
                <a16:creationId xmlns:a16="http://schemas.microsoft.com/office/drawing/2014/main" id="{C7D8F3C7-DB71-465D-84CC-D17183711329}"/>
              </a:ext>
            </a:extLst>
          </p:cNvPr>
          <p:cNvPicPr>
            <a:picLocks noChangeAspect="1"/>
          </p:cNvPicPr>
          <p:nvPr/>
        </p:nvPicPr>
        <p:blipFill>
          <a:blip r:embed="rId6"/>
          <a:stretch>
            <a:fillRect/>
          </a:stretch>
        </p:blipFill>
        <p:spPr>
          <a:xfrm flipH="1">
            <a:off x="2875600" y="1553016"/>
            <a:ext cx="146443" cy="5212080"/>
          </a:xfrm>
          <a:prstGeom prst="rect">
            <a:avLst/>
          </a:prstGeom>
        </p:spPr>
      </p:pic>
    </p:spTree>
    <p:extLst>
      <p:ext uri="{BB962C8B-B14F-4D97-AF65-F5344CB8AC3E}">
        <p14:creationId xmlns:p14="http://schemas.microsoft.com/office/powerpoint/2010/main" val="3305421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ECF0F79-B687-4D79-B8CB-B5BFAF6D850B}"/>
              </a:ext>
            </a:extLst>
          </p:cNvPr>
          <p:cNvSpPr txBox="1"/>
          <p:nvPr/>
        </p:nvSpPr>
        <p:spPr>
          <a:xfrm>
            <a:off x="346229" y="1580225"/>
            <a:ext cx="11576482" cy="4801314"/>
          </a:xfrm>
          <a:prstGeom prst="rect">
            <a:avLst/>
          </a:prstGeom>
          <a:noFill/>
        </p:spPr>
        <p:txBody>
          <a:bodyPr wrap="square" rtlCol="0">
            <a:spAutoFit/>
          </a:bodyPr>
          <a:lstStyle/>
          <a:p>
            <a:pPr marL="285750" indent="-285750">
              <a:buFont typeface="Arial" panose="020B0604020202020204" pitchFamily="34" charset="0"/>
              <a:buChar char="•"/>
            </a:pPr>
            <a:r>
              <a:rPr lang="en-US" dirty="0"/>
              <a:t>First Header is the landing page header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Second header is the plot header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Figure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Text</a:t>
            </a:r>
          </a:p>
        </p:txBody>
      </p:sp>
      <p:grpSp>
        <p:nvGrpSpPr>
          <p:cNvPr id="2" name="Group 1">
            <a:extLst>
              <a:ext uri="{FF2B5EF4-FFF2-40B4-BE49-F238E27FC236}">
                <a16:creationId xmlns:a16="http://schemas.microsoft.com/office/drawing/2014/main" id="{2547655F-E93E-4AA3-A989-2A5C0735D7DF}"/>
              </a:ext>
            </a:extLst>
          </p:cNvPr>
          <p:cNvGrpSpPr/>
          <p:nvPr/>
        </p:nvGrpSpPr>
        <p:grpSpPr>
          <a:xfrm>
            <a:off x="621437" y="2024101"/>
            <a:ext cx="10662082" cy="1516061"/>
            <a:chOff x="612559" y="1420427"/>
            <a:chExt cx="10662082" cy="1516061"/>
          </a:xfrm>
        </p:grpSpPr>
        <p:sp>
          <p:nvSpPr>
            <p:cNvPr id="3" name="TextBox 2">
              <a:extLst>
                <a:ext uri="{FF2B5EF4-FFF2-40B4-BE49-F238E27FC236}">
                  <a16:creationId xmlns:a16="http://schemas.microsoft.com/office/drawing/2014/main" id="{FECCE03B-A9BD-4F4D-AA3B-AADB23CF0951}"/>
                </a:ext>
              </a:extLst>
            </p:cNvPr>
            <p:cNvSpPr txBox="1"/>
            <p:nvPr/>
          </p:nvSpPr>
          <p:spPr>
            <a:xfrm>
              <a:off x="612559" y="1420427"/>
              <a:ext cx="10662082" cy="648070"/>
            </a:xfrm>
            <a:prstGeom prst="rect">
              <a:avLst/>
            </a:prstGeom>
            <a:solidFill>
              <a:schemeClr val="accent1">
                <a:lumMod val="50000"/>
              </a:schemeClr>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89977D8B-CBA6-418F-B025-FB8D7D5F70BC}"/>
                </a:ext>
              </a:extLst>
            </p:cNvPr>
            <p:cNvSpPr txBox="1"/>
            <p:nvPr/>
          </p:nvSpPr>
          <p:spPr>
            <a:xfrm>
              <a:off x="754602" y="1544407"/>
              <a:ext cx="2530136" cy="400110"/>
            </a:xfrm>
            <a:prstGeom prst="rect">
              <a:avLst/>
            </a:prstGeom>
            <a:noFill/>
          </p:spPr>
          <p:txBody>
            <a:bodyPr wrap="square" rtlCol="0">
              <a:spAutoFit/>
            </a:bodyPr>
            <a:lstStyle/>
            <a:p>
              <a:r>
                <a:rPr lang="en-US" sz="2000" b="1" dirty="0">
                  <a:solidFill>
                    <a:schemeClr val="bg1">
                      <a:lumMod val="85000"/>
                    </a:schemeClr>
                  </a:solidFill>
                </a:rPr>
                <a:t>Latitude</a:t>
              </a:r>
            </a:p>
          </p:txBody>
        </p:sp>
        <p:sp>
          <p:nvSpPr>
            <p:cNvPr id="5" name="TextBox 4">
              <a:extLst>
                <a:ext uri="{FF2B5EF4-FFF2-40B4-BE49-F238E27FC236}">
                  <a16:creationId xmlns:a16="http://schemas.microsoft.com/office/drawing/2014/main" id="{E4748171-C19C-4071-A3B7-DE9727C5123F}"/>
                </a:ext>
              </a:extLst>
            </p:cNvPr>
            <p:cNvSpPr txBox="1"/>
            <p:nvPr/>
          </p:nvSpPr>
          <p:spPr>
            <a:xfrm>
              <a:off x="7041477" y="1548230"/>
              <a:ext cx="983942" cy="400110"/>
            </a:xfrm>
            <a:prstGeom prst="rect">
              <a:avLst/>
            </a:prstGeom>
            <a:noFill/>
          </p:spPr>
          <p:txBody>
            <a:bodyPr wrap="square" rtlCol="0">
              <a:spAutoFit/>
            </a:bodyPr>
            <a:lstStyle/>
            <a:p>
              <a:r>
                <a:rPr lang="en-US" sz="2000" b="1" dirty="0">
                  <a:solidFill>
                    <a:schemeClr val="bg1">
                      <a:lumMod val="85000"/>
                    </a:schemeClr>
                  </a:solidFill>
                </a:rPr>
                <a:t>Plots</a:t>
              </a:r>
            </a:p>
          </p:txBody>
        </p:sp>
        <p:sp>
          <p:nvSpPr>
            <p:cNvPr id="6" name="TextBox 5">
              <a:extLst>
                <a:ext uri="{FF2B5EF4-FFF2-40B4-BE49-F238E27FC236}">
                  <a16:creationId xmlns:a16="http://schemas.microsoft.com/office/drawing/2014/main" id="{68F7E844-8955-4982-8536-433C6BF67FA4}"/>
                </a:ext>
              </a:extLst>
            </p:cNvPr>
            <p:cNvSpPr txBox="1"/>
            <p:nvPr/>
          </p:nvSpPr>
          <p:spPr>
            <a:xfrm>
              <a:off x="9422907" y="1553591"/>
              <a:ext cx="1546195" cy="400110"/>
            </a:xfrm>
            <a:prstGeom prst="rect">
              <a:avLst/>
            </a:prstGeom>
            <a:noFill/>
          </p:spPr>
          <p:txBody>
            <a:bodyPr wrap="square" rtlCol="0">
              <a:spAutoFit/>
            </a:bodyPr>
            <a:lstStyle/>
            <a:p>
              <a:r>
                <a:rPr lang="en-US" sz="2000" b="1" dirty="0">
                  <a:solidFill>
                    <a:schemeClr val="bg1">
                      <a:lumMod val="85000"/>
                    </a:schemeClr>
                  </a:solidFill>
                </a:rPr>
                <a:t>Comparison</a:t>
              </a:r>
            </a:p>
          </p:txBody>
        </p:sp>
        <p:sp>
          <p:nvSpPr>
            <p:cNvPr id="7" name="TextBox 6">
              <a:extLst>
                <a:ext uri="{FF2B5EF4-FFF2-40B4-BE49-F238E27FC236}">
                  <a16:creationId xmlns:a16="http://schemas.microsoft.com/office/drawing/2014/main" id="{A77346A5-A646-4541-A869-7FEEFDDD0203}"/>
                </a:ext>
              </a:extLst>
            </p:cNvPr>
            <p:cNvSpPr txBox="1"/>
            <p:nvPr/>
          </p:nvSpPr>
          <p:spPr>
            <a:xfrm>
              <a:off x="8504812" y="1553591"/>
              <a:ext cx="710214" cy="400110"/>
            </a:xfrm>
            <a:prstGeom prst="rect">
              <a:avLst/>
            </a:prstGeom>
            <a:noFill/>
          </p:spPr>
          <p:txBody>
            <a:bodyPr wrap="square" rtlCol="0">
              <a:spAutoFit/>
            </a:bodyPr>
            <a:lstStyle/>
            <a:p>
              <a:r>
                <a:rPr lang="en-US" sz="2000" b="1" dirty="0">
                  <a:solidFill>
                    <a:schemeClr val="bg1">
                      <a:lumMod val="85000"/>
                    </a:schemeClr>
                  </a:solidFill>
                </a:rPr>
                <a:t>Data</a:t>
              </a:r>
            </a:p>
          </p:txBody>
        </p:sp>
        <p:sp>
          <p:nvSpPr>
            <p:cNvPr id="8" name="TextBox 7">
              <a:extLst>
                <a:ext uri="{FF2B5EF4-FFF2-40B4-BE49-F238E27FC236}">
                  <a16:creationId xmlns:a16="http://schemas.microsoft.com/office/drawing/2014/main" id="{DFD35A6E-4505-441A-B436-31C9753DD6F0}"/>
                </a:ext>
              </a:extLst>
            </p:cNvPr>
            <p:cNvSpPr txBox="1"/>
            <p:nvPr/>
          </p:nvSpPr>
          <p:spPr>
            <a:xfrm>
              <a:off x="6641982" y="1982381"/>
              <a:ext cx="1554480" cy="954107"/>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solidFill>
                    <a:srgbClr val="FFC000"/>
                  </a:solidFill>
                </a:rPr>
                <a:t>Cloudiness</a:t>
              </a:r>
            </a:p>
            <a:p>
              <a:r>
                <a:rPr lang="en-US" sz="1400" b="1" dirty="0">
                  <a:solidFill>
                    <a:srgbClr val="FFC000"/>
                  </a:solidFill>
                </a:rPr>
                <a:t>Humidity</a:t>
              </a:r>
            </a:p>
            <a:p>
              <a:r>
                <a:rPr lang="en-US" sz="1400" b="1" dirty="0">
                  <a:solidFill>
                    <a:srgbClr val="FFC000"/>
                  </a:solidFill>
                </a:rPr>
                <a:t>Wind Speed</a:t>
              </a:r>
            </a:p>
            <a:p>
              <a:r>
                <a:rPr lang="en-US" sz="1400" b="1" dirty="0">
                  <a:solidFill>
                    <a:srgbClr val="FFC000"/>
                  </a:solidFill>
                </a:rPr>
                <a:t>Max Temperature</a:t>
              </a:r>
            </a:p>
          </p:txBody>
        </p:sp>
        <p:sp>
          <p:nvSpPr>
            <p:cNvPr id="9" name="Flowchart: Merge 8">
              <a:extLst>
                <a:ext uri="{FF2B5EF4-FFF2-40B4-BE49-F238E27FC236}">
                  <a16:creationId xmlns:a16="http://schemas.microsoft.com/office/drawing/2014/main" id="{5B2CACF9-B49D-4C9E-A047-0D6CB530909F}"/>
                </a:ext>
              </a:extLst>
            </p:cNvPr>
            <p:cNvSpPr/>
            <p:nvPr/>
          </p:nvSpPr>
          <p:spPr>
            <a:xfrm>
              <a:off x="7995086" y="1691196"/>
              <a:ext cx="91440" cy="91440"/>
            </a:xfrm>
            <a:prstGeom prst="flowChartMerg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11" name="Title 1">
            <a:extLst>
              <a:ext uri="{FF2B5EF4-FFF2-40B4-BE49-F238E27FC236}">
                <a16:creationId xmlns:a16="http://schemas.microsoft.com/office/drawing/2014/main" id="{2E2A498E-DB6B-4E9E-91BA-F2ED5E11A287}"/>
              </a:ext>
            </a:extLst>
          </p:cNvPr>
          <p:cNvSpPr>
            <a:spLocks noGrp="1"/>
          </p:cNvSpPr>
          <p:nvPr>
            <p:ph type="title"/>
          </p:nvPr>
        </p:nvSpPr>
        <p:spPr>
          <a:xfrm>
            <a:off x="536359" y="161446"/>
            <a:ext cx="10515600" cy="1325563"/>
          </a:xfrm>
        </p:spPr>
        <p:txBody>
          <a:bodyPr>
            <a:normAutofit fontScale="90000"/>
          </a:bodyPr>
          <a:lstStyle/>
          <a:p>
            <a:r>
              <a:rPr lang="en-US" sz="3100" b="1" dirty="0">
                <a:latin typeface="Arial Black" panose="020B0A04020102020204" pitchFamily="34" charset="0"/>
              </a:rPr>
              <a:t>Latitude - Latitude Analysis Dashboard with Attitude</a:t>
            </a:r>
            <a:br>
              <a:rPr lang="en-US" sz="3100" b="1" dirty="0">
                <a:solidFill>
                  <a:schemeClr val="accent6">
                    <a:lumMod val="50000"/>
                  </a:schemeClr>
                </a:solidFill>
                <a:latin typeface="Arial Black" panose="020B0A04020102020204" pitchFamily="34" charset="0"/>
              </a:rPr>
            </a:br>
            <a:r>
              <a:rPr lang="en-US" sz="3100" b="1" dirty="0">
                <a:solidFill>
                  <a:schemeClr val="tx2">
                    <a:lumMod val="60000"/>
                    <a:lumOff val="40000"/>
                  </a:schemeClr>
                </a:solidFill>
                <a:latin typeface="Arial Black" panose="020B0A04020102020204" pitchFamily="34" charset="0"/>
              </a:rPr>
              <a:t>Headers – Plot 6 - Comparison</a:t>
            </a:r>
            <a:endParaRPr lang="en-US" b="1" dirty="0">
              <a:latin typeface="+mn-lt"/>
            </a:endParaRPr>
          </a:p>
        </p:txBody>
      </p:sp>
      <p:sp>
        <p:nvSpPr>
          <p:cNvPr id="10" name="TextBox 9">
            <a:extLst>
              <a:ext uri="{FF2B5EF4-FFF2-40B4-BE49-F238E27FC236}">
                <a16:creationId xmlns:a16="http://schemas.microsoft.com/office/drawing/2014/main" id="{AACF83C8-0306-4146-90F7-D1176617A0EF}"/>
              </a:ext>
            </a:extLst>
          </p:cNvPr>
          <p:cNvSpPr txBox="1"/>
          <p:nvPr/>
        </p:nvSpPr>
        <p:spPr>
          <a:xfrm>
            <a:off x="536359" y="4022028"/>
            <a:ext cx="10662082" cy="640080"/>
          </a:xfrm>
          <a:prstGeom prst="rect">
            <a:avLst/>
          </a:prstGeom>
          <a:solidFill>
            <a:srgbClr val="FFC000"/>
          </a:solidFill>
        </p:spPr>
        <p:txBody>
          <a:bodyPr wrap="square" rtlCol="0">
            <a:spAutoFit/>
          </a:bodyPr>
          <a:lstStyle>
            <a:defPPr>
              <a:defRPr lang="en-US"/>
            </a:defPPr>
          </a:lstStyle>
          <a:p>
            <a:endParaRPr lang="en-US" dirty="0"/>
          </a:p>
        </p:txBody>
      </p:sp>
      <p:sp>
        <p:nvSpPr>
          <p:cNvPr id="13" name="TextBox 12">
            <a:extLst>
              <a:ext uri="{FF2B5EF4-FFF2-40B4-BE49-F238E27FC236}">
                <a16:creationId xmlns:a16="http://schemas.microsoft.com/office/drawing/2014/main" id="{7A8CF682-B4B9-4092-A1BF-706F9A5147DB}"/>
              </a:ext>
            </a:extLst>
          </p:cNvPr>
          <p:cNvSpPr txBox="1"/>
          <p:nvPr/>
        </p:nvSpPr>
        <p:spPr>
          <a:xfrm>
            <a:off x="536359" y="4142013"/>
            <a:ext cx="4110361" cy="400110"/>
          </a:xfrm>
          <a:prstGeom prst="rect">
            <a:avLst/>
          </a:prstGeom>
          <a:noFill/>
        </p:spPr>
        <p:txBody>
          <a:bodyPr wrap="square" rtlCol="0">
            <a:spAutoFit/>
          </a:bodyPr>
          <a:lstStyle/>
          <a:p>
            <a:r>
              <a:rPr lang="en-US" sz="2000" b="1" dirty="0"/>
              <a:t>Data</a:t>
            </a:r>
          </a:p>
        </p:txBody>
      </p:sp>
    </p:spTree>
    <p:extLst>
      <p:ext uri="{BB962C8B-B14F-4D97-AF65-F5344CB8AC3E}">
        <p14:creationId xmlns:p14="http://schemas.microsoft.com/office/powerpoint/2010/main" val="3056957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16022-43D0-4D3C-8572-D22FFF51FD03}"/>
              </a:ext>
            </a:extLst>
          </p:cNvPr>
          <p:cNvSpPr>
            <a:spLocks noGrp="1"/>
          </p:cNvSpPr>
          <p:nvPr>
            <p:ph type="title"/>
          </p:nvPr>
        </p:nvSpPr>
        <p:spPr/>
        <p:txBody>
          <a:bodyPr>
            <a:normAutofit fontScale="90000"/>
          </a:bodyPr>
          <a:lstStyle/>
          <a:p>
            <a:r>
              <a:rPr lang="en-US" sz="3100" b="1" dirty="0">
                <a:latin typeface="Arial Black" panose="020B0A04020102020204" pitchFamily="34" charset="0"/>
              </a:rPr>
              <a:t>Latitude - Latitude Analysis Dashboard with Attitude</a:t>
            </a:r>
            <a:br>
              <a:rPr lang="en-US" sz="4800" b="1" dirty="0">
                <a:solidFill>
                  <a:schemeClr val="accent6">
                    <a:lumMod val="50000"/>
                  </a:schemeClr>
                </a:solidFill>
                <a:latin typeface="Arial Black" panose="020B0A04020102020204" pitchFamily="34" charset="0"/>
              </a:rPr>
            </a:br>
            <a:r>
              <a:rPr lang="en-US" sz="3100" b="1" dirty="0">
                <a:solidFill>
                  <a:schemeClr val="tx2">
                    <a:lumMod val="60000"/>
                    <a:lumOff val="40000"/>
                  </a:schemeClr>
                </a:solidFill>
                <a:latin typeface="Arial Black" panose="020B0A04020102020204" pitchFamily="34" charset="0"/>
              </a:rPr>
              <a:t>Data</a:t>
            </a:r>
            <a:endParaRPr lang="en-US" sz="3100" dirty="0">
              <a:solidFill>
                <a:schemeClr val="tx2">
                  <a:lumMod val="60000"/>
                  <a:lumOff val="40000"/>
                </a:schemeClr>
              </a:solidFill>
            </a:endParaRPr>
          </a:p>
        </p:txBody>
      </p:sp>
      <p:pic>
        <p:nvPicPr>
          <p:cNvPr id="17" name="Picture 16">
            <a:extLst>
              <a:ext uri="{FF2B5EF4-FFF2-40B4-BE49-F238E27FC236}">
                <a16:creationId xmlns:a16="http://schemas.microsoft.com/office/drawing/2014/main" id="{89E014EE-77A1-461F-AB0E-7CAEEBF6E633}"/>
              </a:ext>
            </a:extLst>
          </p:cNvPr>
          <p:cNvPicPr>
            <a:picLocks noChangeAspect="1"/>
          </p:cNvPicPr>
          <p:nvPr/>
        </p:nvPicPr>
        <p:blipFill>
          <a:blip r:embed="rId2"/>
          <a:stretch>
            <a:fillRect/>
          </a:stretch>
        </p:blipFill>
        <p:spPr>
          <a:xfrm>
            <a:off x="2155793" y="1571348"/>
            <a:ext cx="6018466" cy="5086258"/>
          </a:xfrm>
          <a:prstGeom prst="rect">
            <a:avLst/>
          </a:prstGeom>
          <a:ln w="88900" cap="sq" cmpd="thickThin">
            <a:solidFill>
              <a:srgbClr val="000000"/>
            </a:solidFill>
            <a:prstDash val="solid"/>
            <a:miter lim="800000"/>
          </a:ln>
          <a:effectLst>
            <a:innerShdw blurRad="76200">
              <a:srgbClr val="000000"/>
            </a:innerShdw>
          </a:effectLst>
        </p:spPr>
      </p:pic>
      <p:pic>
        <p:nvPicPr>
          <p:cNvPr id="18" name="Picture 17">
            <a:extLst>
              <a:ext uri="{FF2B5EF4-FFF2-40B4-BE49-F238E27FC236}">
                <a16:creationId xmlns:a16="http://schemas.microsoft.com/office/drawing/2014/main" id="{58C24AF8-F553-4405-B85B-CF9342665019}"/>
              </a:ext>
            </a:extLst>
          </p:cNvPr>
          <p:cNvPicPr>
            <a:picLocks noChangeAspect="1"/>
          </p:cNvPicPr>
          <p:nvPr/>
        </p:nvPicPr>
        <p:blipFill>
          <a:blip r:embed="rId3"/>
          <a:stretch>
            <a:fillRect/>
          </a:stretch>
        </p:blipFill>
        <p:spPr>
          <a:xfrm flipH="1">
            <a:off x="8576263" y="1464815"/>
            <a:ext cx="146443" cy="5212080"/>
          </a:xfrm>
          <a:prstGeom prst="rect">
            <a:avLst/>
          </a:prstGeom>
        </p:spPr>
      </p:pic>
    </p:spTree>
    <p:extLst>
      <p:ext uri="{BB962C8B-B14F-4D97-AF65-F5344CB8AC3E}">
        <p14:creationId xmlns:p14="http://schemas.microsoft.com/office/powerpoint/2010/main" val="695657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6320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5276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36EDCC97-6E01-4A3C-A42F-CFB083B444F2}"/>
              </a:ext>
            </a:extLst>
          </p:cNvPr>
          <p:cNvSpPr txBox="1"/>
          <p:nvPr/>
        </p:nvSpPr>
        <p:spPr>
          <a:xfrm>
            <a:off x="764959" y="4174613"/>
            <a:ext cx="10662082" cy="648070"/>
          </a:xfrm>
          <a:prstGeom prst="rect">
            <a:avLst/>
          </a:prstGeom>
          <a:solidFill>
            <a:srgbClr val="FFC000"/>
          </a:solidFill>
        </p:spPr>
        <p:txBody>
          <a:bodyPr wrap="square" rtlCol="0">
            <a:spAutoFit/>
          </a:bodyPr>
          <a:lstStyle/>
          <a:p>
            <a:endParaRPr lang="en-US" dirty="0"/>
          </a:p>
        </p:txBody>
      </p:sp>
      <p:grpSp>
        <p:nvGrpSpPr>
          <p:cNvPr id="19" name="Group 18">
            <a:extLst>
              <a:ext uri="{FF2B5EF4-FFF2-40B4-BE49-F238E27FC236}">
                <a16:creationId xmlns:a16="http://schemas.microsoft.com/office/drawing/2014/main" id="{8AA6DA17-A39B-48A7-9C96-7E1D0F9EE1A2}"/>
              </a:ext>
            </a:extLst>
          </p:cNvPr>
          <p:cNvGrpSpPr/>
          <p:nvPr/>
        </p:nvGrpSpPr>
        <p:grpSpPr>
          <a:xfrm>
            <a:off x="612559" y="1677884"/>
            <a:ext cx="10662082" cy="1498305"/>
            <a:chOff x="612559" y="1438183"/>
            <a:chExt cx="10662082" cy="1498305"/>
          </a:xfrm>
        </p:grpSpPr>
        <p:sp>
          <p:nvSpPr>
            <p:cNvPr id="3" name="TextBox 2">
              <a:extLst>
                <a:ext uri="{FF2B5EF4-FFF2-40B4-BE49-F238E27FC236}">
                  <a16:creationId xmlns:a16="http://schemas.microsoft.com/office/drawing/2014/main" id="{FECCE03B-A9BD-4F4D-AA3B-AADB23CF0951}"/>
                </a:ext>
              </a:extLst>
            </p:cNvPr>
            <p:cNvSpPr txBox="1"/>
            <p:nvPr/>
          </p:nvSpPr>
          <p:spPr>
            <a:xfrm>
              <a:off x="612559" y="1438183"/>
              <a:ext cx="10662082" cy="648070"/>
            </a:xfrm>
            <a:prstGeom prst="rect">
              <a:avLst/>
            </a:prstGeom>
            <a:solidFill>
              <a:schemeClr val="accent1">
                <a:lumMod val="50000"/>
              </a:schemeClr>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89977D8B-CBA6-418F-B025-FB8D7D5F70BC}"/>
                </a:ext>
              </a:extLst>
            </p:cNvPr>
            <p:cNvSpPr txBox="1"/>
            <p:nvPr/>
          </p:nvSpPr>
          <p:spPr>
            <a:xfrm>
              <a:off x="754602" y="1544407"/>
              <a:ext cx="2530136" cy="400110"/>
            </a:xfrm>
            <a:prstGeom prst="rect">
              <a:avLst/>
            </a:prstGeom>
            <a:noFill/>
          </p:spPr>
          <p:txBody>
            <a:bodyPr wrap="square" rtlCol="0">
              <a:spAutoFit/>
            </a:bodyPr>
            <a:lstStyle/>
            <a:p>
              <a:r>
                <a:rPr lang="en-US" sz="2000" b="1" dirty="0">
                  <a:solidFill>
                    <a:schemeClr val="bg1">
                      <a:lumMod val="85000"/>
                    </a:schemeClr>
                  </a:solidFill>
                </a:rPr>
                <a:t>Latitude</a:t>
              </a:r>
            </a:p>
          </p:txBody>
        </p:sp>
        <p:sp>
          <p:nvSpPr>
            <p:cNvPr id="5" name="TextBox 4">
              <a:extLst>
                <a:ext uri="{FF2B5EF4-FFF2-40B4-BE49-F238E27FC236}">
                  <a16:creationId xmlns:a16="http://schemas.microsoft.com/office/drawing/2014/main" id="{E4748171-C19C-4071-A3B7-DE9727C5123F}"/>
                </a:ext>
              </a:extLst>
            </p:cNvPr>
            <p:cNvSpPr txBox="1"/>
            <p:nvPr/>
          </p:nvSpPr>
          <p:spPr>
            <a:xfrm>
              <a:off x="7041477" y="1548230"/>
              <a:ext cx="983942" cy="400110"/>
            </a:xfrm>
            <a:prstGeom prst="rect">
              <a:avLst/>
            </a:prstGeom>
            <a:noFill/>
          </p:spPr>
          <p:txBody>
            <a:bodyPr wrap="square" rtlCol="0">
              <a:spAutoFit/>
            </a:bodyPr>
            <a:lstStyle/>
            <a:p>
              <a:r>
                <a:rPr lang="en-US" sz="2000" b="1" dirty="0">
                  <a:solidFill>
                    <a:schemeClr val="bg1">
                      <a:lumMod val="85000"/>
                    </a:schemeClr>
                  </a:solidFill>
                </a:rPr>
                <a:t>Plots</a:t>
              </a:r>
            </a:p>
          </p:txBody>
        </p:sp>
        <p:sp>
          <p:nvSpPr>
            <p:cNvPr id="6" name="TextBox 5">
              <a:extLst>
                <a:ext uri="{FF2B5EF4-FFF2-40B4-BE49-F238E27FC236}">
                  <a16:creationId xmlns:a16="http://schemas.microsoft.com/office/drawing/2014/main" id="{68F7E844-8955-4982-8536-433C6BF67FA4}"/>
                </a:ext>
              </a:extLst>
            </p:cNvPr>
            <p:cNvSpPr txBox="1"/>
            <p:nvPr/>
          </p:nvSpPr>
          <p:spPr>
            <a:xfrm>
              <a:off x="9422907" y="1553591"/>
              <a:ext cx="1546195" cy="400110"/>
            </a:xfrm>
            <a:prstGeom prst="rect">
              <a:avLst/>
            </a:prstGeom>
            <a:noFill/>
          </p:spPr>
          <p:txBody>
            <a:bodyPr wrap="square" rtlCol="0">
              <a:spAutoFit/>
            </a:bodyPr>
            <a:lstStyle/>
            <a:p>
              <a:r>
                <a:rPr lang="en-US" sz="2000" b="1" dirty="0">
                  <a:solidFill>
                    <a:schemeClr val="bg1">
                      <a:lumMod val="85000"/>
                    </a:schemeClr>
                  </a:solidFill>
                </a:rPr>
                <a:t>Comparison</a:t>
              </a:r>
            </a:p>
          </p:txBody>
        </p:sp>
        <p:sp>
          <p:nvSpPr>
            <p:cNvPr id="7" name="TextBox 6">
              <a:extLst>
                <a:ext uri="{FF2B5EF4-FFF2-40B4-BE49-F238E27FC236}">
                  <a16:creationId xmlns:a16="http://schemas.microsoft.com/office/drawing/2014/main" id="{A77346A5-A646-4541-A869-7FEEFDDD0203}"/>
                </a:ext>
              </a:extLst>
            </p:cNvPr>
            <p:cNvSpPr txBox="1"/>
            <p:nvPr/>
          </p:nvSpPr>
          <p:spPr>
            <a:xfrm>
              <a:off x="8504812" y="1553591"/>
              <a:ext cx="710214" cy="400110"/>
            </a:xfrm>
            <a:prstGeom prst="rect">
              <a:avLst/>
            </a:prstGeom>
            <a:noFill/>
          </p:spPr>
          <p:txBody>
            <a:bodyPr wrap="square" rtlCol="0">
              <a:spAutoFit/>
            </a:bodyPr>
            <a:lstStyle/>
            <a:p>
              <a:r>
                <a:rPr lang="en-US" sz="2000" b="1" dirty="0">
                  <a:solidFill>
                    <a:schemeClr val="bg1">
                      <a:lumMod val="85000"/>
                    </a:schemeClr>
                  </a:solidFill>
                </a:rPr>
                <a:t>Data</a:t>
              </a:r>
            </a:p>
          </p:txBody>
        </p:sp>
        <p:sp>
          <p:nvSpPr>
            <p:cNvPr id="8" name="TextBox 7">
              <a:extLst>
                <a:ext uri="{FF2B5EF4-FFF2-40B4-BE49-F238E27FC236}">
                  <a16:creationId xmlns:a16="http://schemas.microsoft.com/office/drawing/2014/main" id="{DFD35A6E-4505-441A-B436-31C9753DD6F0}"/>
                </a:ext>
              </a:extLst>
            </p:cNvPr>
            <p:cNvSpPr txBox="1"/>
            <p:nvPr/>
          </p:nvSpPr>
          <p:spPr>
            <a:xfrm>
              <a:off x="6641982" y="1982381"/>
              <a:ext cx="1554480" cy="954107"/>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solidFill>
                    <a:srgbClr val="FFC000"/>
                  </a:solidFill>
                </a:rPr>
                <a:t>Cloudiness</a:t>
              </a:r>
            </a:p>
            <a:p>
              <a:r>
                <a:rPr lang="en-US" sz="1400" b="1" dirty="0">
                  <a:solidFill>
                    <a:srgbClr val="FFC000"/>
                  </a:solidFill>
                </a:rPr>
                <a:t>Humidity</a:t>
              </a:r>
            </a:p>
            <a:p>
              <a:r>
                <a:rPr lang="en-US" sz="1400" b="1" dirty="0">
                  <a:solidFill>
                    <a:srgbClr val="FFC000"/>
                  </a:solidFill>
                </a:rPr>
                <a:t>Wind Speed</a:t>
              </a:r>
            </a:p>
            <a:p>
              <a:r>
                <a:rPr lang="en-US" sz="1400" b="1" dirty="0">
                  <a:solidFill>
                    <a:srgbClr val="FFC000"/>
                  </a:solidFill>
                </a:rPr>
                <a:t>Max Temperature</a:t>
              </a:r>
            </a:p>
          </p:txBody>
        </p:sp>
        <p:sp>
          <p:nvSpPr>
            <p:cNvPr id="9" name="Flowchart: Merge 8">
              <a:extLst>
                <a:ext uri="{FF2B5EF4-FFF2-40B4-BE49-F238E27FC236}">
                  <a16:creationId xmlns:a16="http://schemas.microsoft.com/office/drawing/2014/main" id="{5B2CACF9-B49D-4C9E-A047-0D6CB530909F}"/>
                </a:ext>
              </a:extLst>
            </p:cNvPr>
            <p:cNvSpPr/>
            <p:nvPr/>
          </p:nvSpPr>
          <p:spPr>
            <a:xfrm>
              <a:off x="7995086" y="1691196"/>
              <a:ext cx="91440" cy="91440"/>
            </a:xfrm>
            <a:prstGeom prst="flowChartMerg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11" name="Title 1">
            <a:extLst>
              <a:ext uri="{FF2B5EF4-FFF2-40B4-BE49-F238E27FC236}">
                <a16:creationId xmlns:a16="http://schemas.microsoft.com/office/drawing/2014/main" id="{2E2A498E-DB6B-4E9E-91BA-F2ED5E11A287}"/>
              </a:ext>
            </a:extLst>
          </p:cNvPr>
          <p:cNvSpPr>
            <a:spLocks noGrp="1"/>
          </p:cNvSpPr>
          <p:nvPr>
            <p:ph type="title"/>
          </p:nvPr>
        </p:nvSpPr>
        <p:spPr>
          <a:xfrm>
            <a:off x="536359" y="161446"/>
            <a:ext cx="10515600" cy="1325563"/>
          </a:xfrm>
        </p:spPr>
        <p:txBody>
          <a:bodyPr>
            <a:normAutofit fontScale="90000"/>
          </a:bodyPr>
          <a:lstStyle/>
          <a:p>
            <a:r>
              <a:rPr lang="en-US" sz="3100" b="1" dirty="0">
                <a:latin typeface="Arial Black" panose="020B0A04020102020204" pitchFamily="34" charset="0"/>
              </a:rPr>
              <a:t>Latitude - Latitude Analysis Dashboard with Attitude</a:t>
            </a:r>
            <a:br>
              <a:rPr lang="en-US" sz="3100" b="1" dirty="0">
                <a:solidFill>
                  <a:schemeClr val="accent6">
                    <a:lumMod val="50000"/>
                  </a:schemeClr>
                </a:solidFill>
                <a:latin typeface="Arial Black" panose="020B0A04020102020204" pitchFamily="34" charset="0"/>
              </a:rPr>
            </a:br>
            <a:r>
              <a:rPr lang="en-US" sz="3100" b="1" dirty="0">
                <a:solidFill>
                  <a:schemeClr val="tx2">
                    <a:lumMod val="60000"/>
                    <a:lumOff val="40000"/>
                  </a:schemeClr>
                </a:solidFill>
                <a:latin typeface="Arial Black" panose="020B0A04020102020204" pitchFamily="34" charset="0"/>
              </a:rPr>
              <a:t>Headers – Landing Page</a:t>
            </a:r>
            <a:endParaRPr lang="en-US" b="1" dirty="0">
              <a:latin typeface="+mn-lt"/>
            </a:endParaRPr>
          </a:p>
        </p:txBody>
      </p:sp>
      <p:sp>
        <p:nvSpPr>
          <p:cNvPr id="12" name="TextBox 11">
            <a:extLst>
              <a:ext uri="{FF2B5EF4-FFF2-40B4-BE49-F238E27FC236}">
                <a16:creationId xmlns:a16="http://schemas.microsoft.com/office/drawing/2014/main" id="{A068E7CD-83E4-4834-AD43-FEDA2CB37127}"/>
              </a:ext>
            </a:extLst>
          </p:cNvPr>
          <p:cNvSpPr txBox="1"/>
          <p:nvPr/>
        </p:nvSpPr>
        <p:spPr>
          <a:xfrm>
            <a:off x="754602" y="3429000"/>
            <a:ext cx="10662082" cy="648070"/>
          </a:xfrm>
          <a:prstGeom prst="rect">
            <a:avLst/>
          </a:prstGeom>
          <a:solidFill>
            <a:schemeClr val="accent1">
              <a:lumMod val="50000"/>
            </a:schemeClr>
          </a:solidFill>
        </p:spPr>
        <p:txBody>
          <a:bodyPr wrap="square" rtlCol="0">
            <a:spAutoFit/>
          </a:bodyPr>
          <a:lstStyle/>
          <a:p>
            <a:endParaRPr lang="en-US" dirty="0"/>
          </a:p>
        </p:txBody>
      </p:sp>
      <p:sp>
        <p:nvSpPr>
          <p:cNvPr id="13" name="TextBox 12">
            <a:extLst>
              <a:ext uri="{FF2B5EF4-FFF2-40B4-BE49-F238E27FC236}">
                <a16:creationId xmlns:a16="http://schemas.microsoft.com/office/drawing/2014/main" id="{66C24D75-5E0F-4722-BB16-F5D62FA5BC24}"/>
              </a:ext>
            </a:extLst>
          </p:cNvPr>
          <p:cNvSpPr txBox="1"/>
          <p:nvPr/>
        </p:nvSpPr>
        <p:spPr>
          <a:xfrm>
            <a:off x="896645" y="3552980"/>
            <a:ext cx="2530136" cy="400110"/>
          </a:xfrm>
          <a:prstGeom prst="rect">
            <a:avLst/>
          </a:prstGeom>
          <a:noFill/>
        </p:spPr>
        <p:txBody>
          <a:bodyPr wrap="square" rtlCol="0">
            <a:spAutoFit/>
          </a:bodyPr>
          <a:lstStyle/>
          <a:p>
            <a:r>
              <a:rPr lang="en-US" sz="2000" b="1" dirty="0">
                <a:solidFill>
                  <a:schemeClr val="bg1">
                    <a:lumMod val="85000"/>
                  </a:schemeClr>
                </a:solidFill>
              </a:rPr>
              <a:t>Latitude</a:t>
            </a:r>
          </a:p>
        </p:txBody>
      </p:sp>
      <p:sp>
        <p:nvSpPr>
          <p:cNvPr id="14" name="TextBox 13">
            <a:extLst>
              <a:ext uri="{FF2B5EF4-FFF2-40B4-BE49-F238E27FC236}">
                <a16:creationId xmlns:a16="http://schemas.microsoft.com/office/drawing/2014/main" id="{94558DDE-F171-4BEB-8E6D-80C3C20F153E}"/>
              </a:ext>
            </a:extLst>
          </p:cNvPr>
          <p:cNvSpPr txBox="1"/>
          <p:nvPr/>
        </p:nvSpPr>
        <p:spPr>
          <a:xfrm>
            <a:off x="896645" y="4307471"/>
            <a:ext cx="983942" cy="400110"/>
          </a:xfrm>
          <a:prstGeom prst="rect">
            <a:avLst/>
          </a:prstGeom>
          <a:noFill/>
        </p:spPr>
        <p:txBody>
          <a:bodyPr wrap="square" rtlCol="0">
            <a:spAutoFit/>
          </a:bodyPr>
          <a:lstStyle/>
          <a:p>
            <a:r>
              <a:rPr lang="en-US" sz="2000" b="1" dirty="0"/>
              <a:t>Plots</a:t>
            </a:r>
          </a:p>
        </p:txBody>
      </p:sp>
      <p:sp>
        <p:nvSpPr>
          <p:cNvPr id="15" name="TextBox 14">
            <a:extLst>
              <a:ext uri="{FF2B5EF4-FFF2-40B4-BE49-F238E27FC236}">
                <a16:creationId xmlns:a16="http://schemas.microsoft.com/office/drawing/2014/main" id="{6F40DAF3-424E-4214-9578-05FA7DE85630}"/>
              </a:ext>
            </a:extLst>
          </p:cNvPr>
          <p:cNvSpPr txBox="1"/>
          <p:nvPr/>
        </p:nvSpPr>
        <p:spPr>
          <a:xfrm>
            <a:off x="9564950" y="3562164"/>
            <a:ext cx="1546195" cy="400110"/>
          </a:xfrm>
          <a:prstGeom prst="rect">
            <a:avLst/>
          </a:prstGeom>
          <a:noFill/>
        </p:spPr>
        <p:txBody>
          <a:bodyPr wrap="square" rtlCol="0">
            <a:spAutoFit/>
          </a:bodyPr>
          <a:lstStyle/>
          <a:p>
            <a:r>
              <a:rPr lang="en-US" sz="2000" b="1" dirty="0">
                <a:solidFill>
                  <a:schemeClr val="bg1">
                    <a:lumMod val="85000"/>
                  </a:schemeClr>
                </a:solidFill>
              </a:rPr>
              <a:t>Comparison</a:t>
            </a:r>
          </a:p>
        </p:txBody>
      </p:sp>
      <p:sp>
        <p:nvSpPr>
          <p:cNvPr id="16" name="TextBox 15">
            <a:extLst>
              <a:ext uri="{FF2B5EF4-FFF2-40B4-BE49-F238E27FC236}">
                <a16:creationId xmlns:a16="http://schemas.microsoft.com/office/drawing/2014/main" id="{FEBD90A2-64FA-4D9F-9AE4-51E234CC5B18}"/>
              </a:ext>
            </a:extLst>
          </p:cNvPr>
          <p:cNvSpPr txBox="1"/>
          <p:nvPr/>
        </p:nvSpPr>
        <p:spPr>
          <a:xfrm>
            <a:off x="8646855" y="3562164"/>
            <a:ext cx="710214" cy="400110"/>
          </a:xfrm>
          <a:prstGeom prst="rect">
            <a:avLst/>
          </a:prstGeom>
          <a:noFill/>
        </p:spPr>
        <p:txBody>
          <a:bodyPr wrap="square" rtlCol="0">
            <a:spAutoFit/>
          </a:bodyPr>
          <a:lstStyle/>
          <a:p>
            <a:r>
              <a:rPr lang="en-US" sz="2000" b="1" dirty="0">
                <a:solidFill>
                  <a:schemeClr val="bg1">
                    <a:lumMod val="85000"/>
                  </a:schemeClr>
                </a:solidFill>
              </a:rPr>
              <a:t>Data</a:t>
            </a:r>
          </a:p>
        </p:txBody>
      </p:sp>
      <p:sp>
        <p:nvSpPr>
          <p:cNvPr id="17" name="TextBox 16">
            <a:extLst>
              <a:ext uri="{FF2B5EF4-FFF2-40B4-BE49-F238E27FC236}">
                <a16:creationId xmlns:a16="http://schemas.microsoft.com/office/drawing/2014/main" id="{AA91CDCA-A381-4E1A-BD6E-414FACEA9D7B}"/>
              </a:ext>
            </a:extLst>
          </p:cNvPr>
          <p:cNvSpPr txBox="1"/>
          <p:nvPr/>
        </p:nvSpPr>
        <p:spPr>
          <a:xfrm>
            <a:off x="764959" y="4811706"/>
            <a:ext cx="1995996" cy="1384995"/>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solidFill>
                  <a:schemeClr val="tx1"/>
                </a:solidFill>
              </a:rPr>
              <a:t>     Cloudiness</a:t>
            </a:r>
          </a:p>
          <a:p>
            <a:r>
              <a:rPr lang="en-US" sz="1400" b="1" dirty="0">
                <a:solidFill>
                  <a:schemeClr val="tx1"/>
                </a:solidFill>
              </a:rPr>
              <a:t>     Humidity</a:t>
            </a:r>
          </a:p>
          <a:p>
            <a:r>
              <a:rPr lang="en-US" sz="1400" b="1" dirty="0">
                <a:solidFill>
                  <a:schemeClr val="tx1"/>
                </a:solidFill>
              </a:rPr>
              <a:t>     Wind Speed</a:t>
            </a:r>
          </a:p>
          <a:p>
            <a:r>
              <a:rPr lang="en-US" sz="1400" b="1" dirty="0">
                <a:solidFill>
                  <a:schemeClr val="tx1"/>
                </a:solidFill>
              </a:rPr>
              <a:t>     Max Temperature</a:t>
            </a:r>
          </a:p>
          <a:p>
            <a:r>
              <a:rPr lang="en-US" sz="1400" b="1" dirty="0">
                <a:solidFill>
                  <a:schemeClr val="tx1"/>
                </a:solidFill>
              </a:rPr>
              <a:t>Comparison</a:t>
            </a:r>
          </a:p>
          <a:p>
            <a:r>
              <a:rPr lang="en-US" sz="1400" b="1" dirty="0">
                <a:solidFill>
                  <a:schemeClr val="tx1"/>
                </a:solidFill>
              </a:rPr>
              <a:t>Data</a:t>
            </a:r>
          </a:p>
        </p:txBody>
      </p:sp>
      <p:sp>
        <p:nvSpPr>
          <p:cNvPr id="18" name="Flowchart: Merge 17">
            <a:extLst>
              <a:ext uri="{FF2B5EF4-FFF2-40B4-BE49-F238E27FC236}">
                <a16:creationId xmlns:a16="http://schemas.microsoft.com/office/drawing/2014/main" id="{231E645E-0A05-4352-90CA-97FB908FDDAF}"/>
              </a:ext>
            </a:extLst>
          </p:cNvPr>
          <p:cNvSpPr/>
          <p:nvPr/>
        </p:nvSpPr>
        <p:spPr>
          <a:xfrm>
            <a:off x="8137129" y="3699769"/>
            <a:ext cx="91440" cy="91440"/>
          </a:xfrm>
          <a:prstGeom prst="flowChartMerg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59C5963-C5C2-461A-A616-FFD4F2EC943B}"/>
              </a:ext>
            </a:extLst>
          </p:cNvPr>
          <p:cNvSpPr txBox="1"/>
          <p:nvPr/>
        </p:nvSpPr>
        <p:spPr>
          <a:xfrm>
            <a:off x="363984" y="1384917"/>
            <a:ext cx="5043992" cy="2031325"/>
          </a:xfrm>
          <a:prstGeom prst="rect">
            <a:avLst/>
          </a:prstGeom>
          <a:noFill/>
        </p:spPr>
        <p:txBody>
          <a:bodyPr wrap="square" rtlCol="0">
            <a:spAutoFit/>
          </a:bodyPr>
          <a:lstStyle/>
          <a:p>
            <a:pPr marL="285750" indent="-285750">
              <a:buFont typeface="Arial" panose="020B0604020202020204" pitchFamily="34" charset="0"/>
              <a:buChar char="•"/>
            </a:pPr>
            <a:r>
              <a:rPr lang="en-US" dirty="0"/>
              <a:t>Header Navigation in large screen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Header Navigation Small Screen</a:t>
            </a:r>
          </a:p>
        </p:txBody>
      </p:sp>
      <p:sp>
        <p:nvSpPr>
          <p:cNvPr id="22" name="Flowchart: Merge 21">
            <a:extLst>
              <a:ext uri="{FF2B5EF4-FFF2-40B4-BE49-F238E27FC236}">
                <a16:creationId xmlns:a16="http://schemas.microsoft.com/office/drawing/2014/main" id="{81F3F6BC-20D5-41DE-A298-62F5A87825EC}"/>
              </a:ext>
            </a:extLst>
          </p:cNvPr>
          <p:cNvSpPr/>
          <p:nvPr/>
        </p:nvSpPr>
        <p:spPr>
          <a:xfrm>
            <a:off x="2581187" y="4498743"/>
            <a:ext cx="182880" cy="182880"/>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0B2C7AF1-22C8-499D-A89F-B4F62ED13FA8}"/>
              </a:ext>
            </a:extLst>
          </p:cNvPr>
          <p:cNvSpPr txBox="1"/>
          <p:nvPr/>
        </p:nvSpPr>
        <p:spPr>
          <a:xfrm>
            <a:off x="764959" y="6326784"/>
            <a:ext cx="4110361" cy="400110"/>
          </a:xfrm>
          <a:prstGeom prst="rect">
            <a:avLst/>
          </a:prstGeom>
          <a:noFill/>
        </p:spPr>
        <p:txBody>
          <a:bodyPr wrap="square" rtlCol="0">
            <a:spAutoFit/>
          </a:bodyPr>
          <a:lstStyle/>
          <a:p>
            <a:r>
              <a:rPr lang="en-US" sz="2000" b="1" dirty="0">
                <a:solidFill>
                  <a:srgbClr val="FFC000"/>
                </a:solidFill>
              </a:rPr>
              <a:t>Maximum Temperature</a:t>
            </a:r>
          </a:p>
        </p:txBody>
      </p:sp>
    </p:spTree>
    <p:extLst>
      <p:ext uri="{BB962C8B-B14F-4D97-AF65-F5344CB8AC3E}">
        <p14:creationId xmlns:p14="http://schemas.microsoft.com/office/powerpoint/2010/main" val="656506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16022-43D0-4D3C-8572-D22FFF51FD03}"/>
              </a:ext>
            </a:extLst>
          </p:cNvPr>
          <p:cNvSpPr>
            <a:spLocks noGrp="1"/>
          </p:cNvSpPr>
          <p:nvPr>
            <p:ph type="title"/>
          </p:nvPr>
        </p:nvSpPr>
        <p:spPr/>
        <p:txBody>
          <a:bodyPr>
            <a:normAutofit fontScale="90000"/>
          </a:bodyPr>
          <a:lstStyle/>
          <a:p>
            <a:r>
              <a:rPr lang="en-US" sz="3100" b="1" dirty="0">
                <a:latin typeface="Arial Black" panose="020B0A04020102020204" pitchFamily="34" charset="0"/>
              </a:rPr>
              <a:t>Latitude - Latitude Analysis Dashboard with Attitude</a:t>
            </a:r>
            <a:br>
              <a:rPr lang="en-US" sz="3100" b="1" dirty="0">
                <a:solidFill>
                  <a:schemeClr val="accent6">
                    <a:lumMod val="50000"/>
                  </a:schemeClr>
                </a:solidFill>
                <a:latin typeface="Arial Black" panose="020B0A04020102020204" pitchFamily="34" charset="0"/>
              </a:rPr>
            </a:br>
            <a:r>
              <a:rPr lang="en-US" sz="3100" b="1" dirty="0">
                <a:solidFill>
                  <a:schemeClr val="tx2">
                    <a:lumMod val="60000"/>
                    <a:lumOff val="40000"/>
                  </a:schemeClr>
                </a:solidFill>
                <a:latin typeface="Arial Black" panose="020B0A04020102020204" pitchFamily="34" charset="0"/>
              </a:rPr>
              <a:t>Landing Page</a:t>
            </a:r>
            <a:endParaRPr lang="en-US" b="1" dirty="0">
              <a:latin typeface="+mn-lt"/>
            </a:endParaRPr>
          </a:p>
        </p:txBody>
      </p:sp>
      <p:pic>
        <p:nvPicPr>
          <p:cNvPr id="7" name="Content Placeholder 6">
            <a:extLst>
              <a:ext uri="{FF2B5EF4-FFF2-40B4-BE49-F238E27FC236}">
                <a16:creationId xmlns:a16="http://schemas.microsoft.com/office/drawing/2014/main" id="{2F589DC5-35DD-4FFB-9496-3E9417B3A0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6656" y="1877534"/>
            <a:ext cx="4093637" cy="2304566"/>
          </a:xfrm>
        </p:spPr>
      </p:pic>
      <p:sp>
        <p:nvSpPr>
          <p:cNvPr id="12" name="TextBox 11">
            <a:extLst>
              <a:ext uri="{FF2B5EF4-FFF2-40B4-BE49-F238E27FC236}">
                <a16:creationId xmlns:a16="http://schemas.microsoft.com/office/drawing/2014/main" id="{FFF67F94-D5D8-434F-91DD-A50DE7762D54}"/>
              </a:ext>
            </a:extLst>
          </p:cNvPr>
          <p:cNvSpPr txBox="1"/>
          <p:nvPr/>
        </p:nvSpPr>
        <p:spPr>
          <a:xfrm>
            <a:off x="279158" y="4202408"/>
            <a:ext cx="7450110" cy="2308324"/>
          </a:xfrm>
          <a:prstGeom prst="rect">
            <a:avLst/>
          </a:prstGeom>
          <a:noFill/>
        </p:spPr>
        <p:txBody>
          <a:bodyPr wrap="square" rtlCol="0">
            <a:spAutoFit/>
          </a:bodyPr>
          <a:lstStyle/>
          <a:p>
            <a:r>
              <a:rPr lang="en-US" sz="1600" b="1" dirty="0"/>
              <a:t>Explanation of the Project</a:t>
            </a:r>
          </a:p>
          <a:p>
            <a:r>
              <a:rPr lang="en-US" sz="1600" dirty="0"/>
              <a:t>Latitude Analysis evaluate the behavior of the weather when a city is closed to the equator.</a:t>
            </a:r>
          </a:p>
          <a:p>
            <a:r>
              <a:rPr lang="en-US" sz="1600" dirty="0"/>
              <a:t>A random of 500 cities were selected to evaluate the weather pattern. The dataset was extracted from “OpenWeatherMap.org” website using Python-API (</a:t>
            </a:r>
            <a:r>
              <a:rPr lang="en-US" sz="1600" dirty="0" err="1"/>
              <a:t>CityPy</a:t>
            </a:r>
            <a:r>
              <a:rPr lang="en-US" sz="1600" dirty="0"/>
              <a:t> Python Library) </a:t>
            </a:r>
          </a:p>
          <a:p>
            <a:r>
              <a:rPr lang="en-US" sz="1600" dirty="0"/>
              <a:t>The dataset was analyzing using Pandas and Matplotlib Python libraries</a:t>
            </a:r>
          </a:p>
          <a:p>
            <a:r>
              <a:rPr lang="en-US" sz="1600" dirty="0"/>
              <a:t>Max Temperature, Humidity, Cloudiness, and Wind Speed variables were analyzed as well a comparison between Southern and Northern hemisphere. </a:t>
            </a:r>
          </a:p>
        </p:txBody>
      </p:sp>
      <p:sp>
        <p:nvSpPr>
          <p:cNvPr id="13" name="TextBox 12">
            <a:extLst>
              <a:ext uri="{FF2B5EF4-FFF2-40B4-BE49-F238E27FC236}">
                <a16:creationId xmlns:a16="http://schemas.microsoft.com/office/drawing/2014/main" id="{8A70760C-1CF4-4126-92EF-E9665026B228}"/>
              </a:ext>
            </a:extLst>
          </p:cNvPr>
          <p:cNvSpPr txBox="1"/>
          <p:nvPr/>
        </p:nvSpPr>
        <p:spPr>
          <a:xfrm>
            <a:off x="8239665" y="4546791"/>
            <a:ext cx="3276600" cy="1600438"/>
          </a:xfrm>
          <a:prstGeom prst="rect">
            <a:avLst/>
          </a:prstGeom>
          <a:noFill/>
        </p:spPr>
        <p:txBody>
          <a:bodyPr wrap="square" rtlCol="0">
            <a:spAutoFit/>
          </a:bodyPr>
          <a:lstStyle/>
          <a:p>
            <a:r>
              <a:rPr lang="en-US" sz="1400" dirty="0"/>
              <a:t>Latitude with attitude dashboard shows</a:t>
            </a:r>
          </a:p>
          <a:p>
            <a:pPr marL="285750" indent="-285750">
              <a:buFont typeface="Arial" panose="020B0604020202020204" pitchFamily="34" charset="0"/>
              <a:buChar char="•"/>
            </a:pPr>
            <a:r>
              <a:rPr lang="en-US" sz="1400" dirty="0"/>
              <a:t>Dataset of 500 cities (source data)</a:t>
            </a:r>
          </a:p>
          <a:p>
            <a:pPr marL="285750" indent="-285750">
              <a:buFont typeface="Arial" panose="020B0604020202020204" pitchFamily="34" charset="0"/>
              <a:buChar char="•"/>
            </a:pPr>
            <a:r>
              <a:rPr lang="en-US" sz="1400" dirty="0"/>
              <a:t>Max Temperature, Humidity, Cloudiness, and Wind Speed visualization and results.</a:t>
            </a:r>
          </a:p>
          <a:p>
            <a:pPr marL="285750" indent="-285750">
              <a:buFont typeface="Arial" panose="020B0604020202020204" pitchFamily="34" charset="0"/>
              <a:buChar char="•"/>
            </a:pPr>
            <a:r>
              <a:rPr lang="en-US" sz="1400" dirty="0"/>
              <a:t>Cities on Southern and Northern hemisphere comparison. </a:t>
            </a:r>
          </a:p>
        </p:txBody>
      </p:sp>
      <p:grpSp>
        <p:nvGrpSpPr>
          <p:cNvPr id="6" name="Group 5">
            <a:extLst>
              <a:ext uri="{FF2B5EF4-FFF2-40B4-BE49-F238E27FC236}">
                <a16:creationId xmlns:a16="http://schemas.microsoft.com/office/drawing/2014/main" id="{DAB53AFB-33AC-4462-A01A-9C9FE18CE0F9}"/>
              </a:ext>
            </a:extLst>
          </p:cNvPr>
          <p:cNvGrpSpPr/>
          <p:nvPr/>
        </p:nvGrpSpPr>
        <p:grpSpPr>
          <a:xfrm>
            <a:off x="7941135" y="1550648"/>
            <a:ext cx="3200400" cy="2651760"/>
            <a:chOff x="7466682" y="2148245"/>
            <a:chExt cx="3200400" cy="2651760"/>
          </a:xfrm>
        </p:grpSpPr>
        <p:grpSp>
          <p:nvGrpSpPr>
            <p:cNvPr id="8" name="Group 7">
              <a:extLst>
                <a:ext uri="{FF2B5EF4-FFF2-40B4-BE49-F238E27FC236}">
                  <a16:creationId xmlns:a16="http://schemas.microsoft.com/office/drawing/2014/main" id="{F71B30CC-CD1C-4EE1-A5BE-209FEE3F3C9F}"/>
                </a:ext>
              </a:extLst>
            </p:cNvPr>
            <p:cNvGrpSpPr/>
            <p:nvPr/>
          </p:nvGrpSpPr>
          <p:grpSpPr>
            <a:xfrm>
              <a:off x="7466682" y="2148245"/>
              <a:ext cx="3200400" cy="2651760"/>
              <a:chOff x="799553" y="231721"/>
              <a:chExt cx="3200400" cy="2651760"/>
            </a:xfrm>
          </p:grpSpPr>
          <p:sp>
            <p:nvSpPr>
              <p:cNvPr id="10" name="Rectangle 9">
                <a:extLst>
                  <a:ext uri="{FF2B5EF4-FFF2-40B4-BE49-F238E27FC236}">
                    <a16:creationId xmlns:a16="http://schemas.microsoft.com/office/drawing/2014/main" id="{369ADAA3-16FD-4634-AC12-A798AF3E7063}"/>
                  </a:ext>
                </a:extLst>
              </p:cNvPr>
              <p:cNvSpPr/>
              <p:nvPr/>
            </p:nvSpPr>
            <p:spPr>
              <a:xfrm>
                <a:off x="799553" y="231721"/>
                <a:ext cx="3200400" cy="2651760"/>
              </a:xfrm>
              <a:prstGeom prst="rect">
                <a:avLst/>
              </a:prstGeom>
              <a:solidFill>
                <a:srgbClr val="FFE79B"/>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9BC2584-22D7-4DC9-B648-8955C3750F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510" y="782136"/>
                <a:ext cx="1371601" cy="914400"/>
              </a:xfrm>
              <a:prstGeom prst="rect">
                <a:avLst/>
              </a:prstGeom>
            </p:spPr>
          </p:pic>
          <p:pic>
            <p:nvPicPr>
              <p:cNvPr id="14" name="Picture 13">
                <a:extLst>
                  <a:ext uri="{FF2B5EF4-FFF2-40B4-BE49-F238E27FC236}">
                    <a16:creationId xmlns:a16="http://schemas.microsoft.com/office/drawing/2014/main" id="{9A5885C2-5420-48E9-BE49-8478F499CA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6810" y="782136"/>
                <a:ext cx="1371600" cy="914400"/>
              </a:xfrm>
              <a:prstGeom prst="rect">
                <a:avLst/>
              </a:prstGeom>
            </p:spPr>
          </p:pic>
          <p:pic>
            <p:nvPicPr>
              <p:cNvPr id="15" name="Picture 14">
                <a:extLst>
                  <a:ext uri="{FF2B5EF4-FFF2-40B4-BE49-F238E27FC236}">
                    <a16:creationId xmlns:a16="http://schemas.microsoft.com/office/drawing/2014/main" id="{4699EBA5-4322-42D0-9322-477ACA9FD6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2510" y="1761313"/>
                <a:ext cx="1371600" cy="914400"/>
              </a:xfrm>
              <a:prstGeom prst="rect">
                <a:avLst/>
              </a:prstGeom>
            </p:spPr>
          </p:pic>
          <p:pic>
            <p:nvPicPr>
              <p:cNvPr id="16" name="Picture 15">
                <a:extLst>
                  <a:ext uri="{FF2B5EF4-FFF2-40B4-BE49-F238E27FC236}">
                    <a16:creationId xmlns:a16="http://schemas.microsoft.com/office/drawing/2014/main" id="{0A69C3B7-FE9E-4A0A-AB4A-D9D373AEE5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35195" y="1779069"/>
                <a:ext cx="1315786" cy="914400"/>
              </a:xfrm>
              <a:prstGeom prst="rect">
                <a:avLst/>
              </a:prstGeom>
            </p:spPr>
          </p:pic>
          <p:sp>
            <p:nvSpPr>
              <p:cNvPr id="17" name="TextBox 16">
                <a:extLst>
                  <a:ext uri="{FF2B5EF4-FFF2-40B4-BE49-F238E27FC236}">
                    <a16:creationId xmlns:a16="http://schemas.microsoft.com/office/drawing/2014/main" id="{A22384AB-2B5B-4449-96C1-72B3FE05FDB2}"/>
                  </a:ext>
                </a:extLst>
              </p:cNvPr>
              <p:cNvSpPr txBox="1"/>
              <p:nvPr/>
            </p:nvSpPr>
            <p:spPr>
              <a:xfrm>
                <a:off x="1242874" y="355104"/>
                <a:ext cx="2441359" cy="338554"/>
              </a:xfrm>
              <a:prstGeom prst="rect">
                <a:avLst/>
              </a:prstGeom>
              <a:solidFill>
                <a:srgbClr val="FFD85B"/>
              </a:soli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1600" b="1" dirty="0">
                    <a:solidFill>
                      <a:schemeClr val="bg1">
                        <a:lumMod val="50000"/>
                      </a:schemeClr>
                    </a:solidFill>
                  </a:rPr>
                  <a:t>Visualizations</a:t>
                </a:r>
              </a:p>
            </p:txBody>
          </p:sp>
        </p:grpSp>
        <p:sp>
          <p:nvSpPr>
            <p:cNvPr id="9" name="Rectangle 8">
              <a:extLst>
                <a:ext uri="{FF2B5EF4-FFF2-40B4-BE49-F238E27FC236}">
                  <a16:creationId xmlns:a16="http://schemas.microsoft.com/office/drawing/2014/main" id="{E615EAC0-467E-4D89-9536-F3F4C6A802FB}"/>
                </a:ext>
              </a:extLst>
            </p:cNvPr>
            <p:cNvSpPr/>
            <p:nvPr/>
          </p:nvSpPr>
          <p:spPr>
            <a:xfrm>
              <a:off x="7696940" y="2627938"/>
              <a:ext cx="1442685" cy="1067655"/>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70C0"/>
                  </a:solidFill>
                </a:ln>
              </a:endParaRPr>
            </a:p>
          </p:txBody>
        </p:sp>
      </p:grpSp>
    </p:spTree>
    <p:extLst>
      <p:ext uri="{BB962C8B-B14F-4D97-AF65-F5344CB8AC3E}">
        <p14:creationId xmlns:p14="http://schemas.microsoft.com/office/powerpoint/2010/main" val="2296854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16022-43D0-4D3C-8572-D22FFF51FD03}"/>
              </a:ext>
            </a:extLst>
          </p:cNvPr>
          <p:cNvSpPr>
            <a:spLocks noGrp="1"/>
          </p:cNvSpPr>
          <p:nvPr>
            <p:ph type="title"/>
          </p:nvPr>
        </p:nvSpPr>
        <p:spPr/>
        <p:txBody>
          <a:bodyPr>
            <a:normAutofit fontScale="90000"/>
          </a:bodyPr>
          <a:lstStyle/>
          <a:p>
            <a:r>
              <a:rPr lang="en-US" sz="3100" b="1" dirty="0">
                <a:latin typeface="Arial Black" panose="020B0A04020102020204" pitchFamily="34" charset="0"/>
              </a:rPr>
              <a:t>Latitude - Latitude Analysis Dashboard with Attitude</a:t>
            </a:r>
            <a:br>
              <a:rPr lang="en-US" sz="3100" b="1" dirty="0">
                <a:solidFill>
                  <a:schemeClr val="accent6">
                    <a:lumMod val="50000"/>
                  </a:schemeClr>
                </a:solidFill>
                <a:latin typeface="Arial Black" panose="020B0A04020102020204" pitchFamily="34" charset="0"/>
              </a:rPr>
            </a:br>
            <a:r>
              <a:rPr lang="en-US" sz="3100" b="1" dirty="0">
                <a:solidFill>
                  <a:schemeClr val="tx2">
                    <a:lumMod val="60000"/>
                    <a:lumOff val="40000"/>
                  </a:schemeClr>
                </a:solidFill>
                <a:latin typeface="Arial Black" panose="020B0A04020102020204" pitchFamily="34" charset="0"/>
              </a:rPr>
              <a:t>Landing Page</a:t>
            </a:r>
            <a:endParaRPr lang="en-US" b="1" dirty="0">
              <a:latin typeface="+mn-lt"/>
            </a:endParaRPr>
          </a:p>
        </p:txBody>
      </p:sp>
      <p:pic>
        <p:nvPicPr>
          <p:cNvPr id="7" name="Content Placeholder 6">
            <a:extLst>
              <a:ext uri="{FF2B5EF4-FFF2-40B4-BE49-F238E27FC236}">
                <a16:creationId xmlns:a16="http://schemas.microsoft.com/office/drawing/2014/main" id="{2F589DC5-35DD-4FFB-9496-3E9417B3A0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7796" y="1500326"/>
            <a:ext cx="2231557" cy="1256284"/>
          </a:xfrm>
        </p:spPr>
      </p:pic>
      <p:sp>
        <p:nvSpPr>
          <p:cNvPr id="12" name="TextBox 11">
            <a:extLst>
              <a:ext uri="{FF2B5EF4-FFF2-40B4-BE49-F238E27FC236}">
                <a16:creationId xmlns:a16="http://schemas.microsoft.com/office/drawing/2014/main" id="{FFF67F94-D5D8-434F-91DD-A50DE7762D54}"/>
              </a:ext>
            </a:extLst>
          </p:cNvPr>
          <p:cNvSpPr txBox="1"/>
          <p:nvPr/>
        </p:nvSpPr>
        <p:spPr>
          <a:xfrm>
            <a:off x="1157796" y="2825889"/>
            <a:ext cx="1899822" cy="2308324"/>
          </a:xfrm>
          <a:prstGeom prst="rect">
            <a:avLst/>
          </a:prstGeom>
          <a:noFill/>
        </p:spPr>
        <p:txBody>
          <a:bodyPr wrap="square" rtlCol="0">
            <a:spAutoFit/>
          </a:bodyPr>
          <a:lstStyle/>
          <a:p>
            <a:r>
              <a:rPr lang="en-US" sz="800" dirty="0"/>
              <a:t>Explanation of the Project</a:t>
            </a:r>
          </a:p>
          <a:p>
            <a:r>
              <a:rPr lang="en-US" sz="800" dirty="0"/>
              <a:t>Latitude Analysis evaluate the </a:t>
            </a:r>
            <a:r>
              <a:rPr lang="en-US" sz="800" dirty="0" err="1"/>
              <a:t>behauvior</a:t>
            </a:r>
            <a:r>
              <a:rPr lang="en-US" sz="800" dirty="0"/>
              <a:t> of the weather when a person travel close to the equator.</a:t>
            </a:r>
          </a:p>
          <a:p>
            <a:endParaRPr lang="en-US" sz="800" dirty="0"/>
          </a:p>
          <a:p>
            <a:r>
              <a:rPr lang="en-US" sz="800" dirty="0"/>
              <a:t>A random of 500 cities were selected to evaluate the weather pattern. The dataset was extracted from “OpenWeatherMap.org” website using Python-API (</a:t>
            </a:r>
            <a:r>
              <a:rPr lang="en-US" sz="800" dirty="0" err="1"/>
              <a:t>CityPy</a:t>
            </a:r>
            <a:r>
              <a:rPr lang="en-US" sz="800" dirty="0"/>
              <a:t> Python Library) </a:t>
            </a:r>
          </a:p>
          <a:p>
            <a:endParaRPr lang="en-US" sz="800" dirty="0"/>
          </a:p>
          <a:p>
            <a:r>
              <a:rPr lang="en-US" sz="800" dirty="0"/>
              <a:t>The dataset was analyzing using Pandas and Matplotlib Python libraries</a:t>
            </a:r>
          </a:p>
          <a:p>
            <a:endParaRPr lang="en-US" sz="800" dirty="0"/>
          </a:p>
          <a:p>
            <a:r>
              <a:rPr lang="en-US" sz="800" dirty="0"/>
              <a:t>Max Temperature, Humidity, Cloudiness, and Wind Speed variables were analyzed as well a comparison between Southern and Northern hemisphere. </a:t>
            </a:r>
          </a:p>
        </p:txBody>
      </p:sp>
      <p:sp>
        <p:nvSpPr>
          <p:cNvPr id="13" name="TextBox 12">
            <a:extLst>
              <a:ext uri="{FF2B5EF4-FFF2-40B4-BE49-F238E27FC236}">
                <a16:creationId xmlns:a16="http://schemas.microsoft.com/office/drawing/2014/main" id="{8A70760C-1CF4-4126-92EF-E9665026B228}"/>
              </a:ext>
            </a:extLst>
          </p:cNvPr>
          <p:cNvSpPr txBox="1"/>
          <p:nvPr/>
        </p:nvSpPr>
        <p:spPr>
          <a:xfrm>
            <a:off x="1157795" y="5353235"/>
            <a:ext cx="1899823" cy="954107"/>
          </a:xfrm>
          <a:prstGeom prst="rect">
            <a:avLst/>
          </a:prstGeom>
          <a:noFill/>
        </p:spPr>
        <p:txBody>
          <a:bodyPr wrap="square" rtlCol="0">
            <a:spAutoFit/>
          </a:bodyPr>
          <a:lstStyle/>
          <a:p>
            <a:r>
              <a:rPr lang="en-US" sz="800" dirty="0"/>
              <a:t>Latitude with attitude dashboard shows</a:t>
            </a:r>
          </a:p>
          <a:p>
            <a:pPr marL="285750" indent="-285750">
              <a:buFont typeface="Arial" panose="020B0604020202020204" pitchFamily="34" charset="0"/>
              <a:buChar char="•"/>
            </a:pPr>
            <a:r>
              <a:rPr lang="en-US" sz="800" dirty="0"/>
              <a:t>Dataset of 500 cities (source data)</a:t>
            </a:r>
          </a:p>
          <a:p>
            <a:pPr marL="285750" indent="-285750">
              <a:buFont typeface="Arial" panose="020B0604020202020204" pitchFamily="34" charset="0"/>
              <a:buChar char="•"/>
            </a:pPr>
            <a:r>
              <a:rPr lang="en-US" sz="800" dirty="0"/>
              <a:t>Max Temperature, Humidity, Cloudiness, and Wind Speed visualization and results.</a:t>
            </a:r>
          </a:p>
          <a:p>
            <a:pPr marL="285750" indent="-285750">
              <a:buFont typeface="Arial" panose="020B0604020202020204" pitchFamily="34" charset="0"/>
              <a:buChar char="•"/>
            </a:pPr>
            <a:r>
              <a:rPr lang="en-US" sz="800" dirty="0"/>
              <a:t>Cities on Southern and Northern hemisphere comparison. </a:t>
            </a:r>
          </a:p>
        </p:txBody>
      </p:sp>
      <p:pic>
        <p:nvPicPr>
          <p:cNvPr id="6" name="Picture 5">
            <a:extLst>
              <a:ext uri="{FF2B5EF4-FFF2-40B4-BE49-F238E27FC236}">
                <a16:creationId xmlns:a16="http://schemas.microsoft.com/office/drawing/2014/main" id="{15EB3512-F78D-4A9B-AAF3-35CC03F291AE}"/>
              </a:ext>
            </a:extLst>
          </p:cNvPr>
          <p:cNvPicPr>
            <a:picLocks noChangeAspect="1"/>
          </p:cNvPicPr>
          <p:nvPr/>
        </p:nvPicPr>
        <p:blipFill>
          <a:blip r:embed="rId3"/>
          <a:stretch>
            <a:fillRect/>
          </a:stretch>
        </p:blipFill>
        <p:spPr>
          <a:xfrm flipH="1">
            <a:off x="4082316" y="1186967"/>
            <a:ext cx="146443" cy="5212080"/>
          </a:xfrm>
          <a:prstGeom prst="rect">
            <a:avLst/>
          </a:prstGeom>
        </p:spPr>
      </p:pic>
    </p:spTree>
    <p:extLst>
      <p:ext uri="{BB962C8B-B14F-4D97-AF65-F5344CB8AC3E}">
        <p14:creationId xmlns:p14="http://schemas.microsoft.com/office/powerpoint/2010/main" val="4250410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ECF0F79-B687-4D79-B8CB-B5BFAF6D850B}"/>
              </a:ext>
            </a:extLst>
          </p:cNvPr>
          <p:cNvSpPr txBox="1"/>
          <p:nvPr/>
        </p:nvSpPr>
        <p:spPr>
          <a:xfrm>
            <a:off x="346229" y="1580225"/>
            <a:ext cx="11576482" cy="3693319"/>
          </a:xfrm>
          <a:prstGeom prst="rect">
            <a:avLst/>
          </a:prstGeom>
          <a:noFill/>
        </p:spPr>
        <p:txBody>
          <a:bodyPr wrap="square" rtlCol="0">
            <a:spAutoFit/>
          </a:bodyPr>
          <a:lstStyle/>
          <a:p>
            <a:pPr marL="285750" indent="-285750">
              <a:buFont typeface="Arial" panose="020B0604020202020204" pitchFamily="34" charset="0"/>
              <a:buChar char="•"/>
            </a:pPr>
            <a:r>
              <a:rPr lang="en-US" dirty="0"/>
              <a:t>First Header is the landing page header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Second header is the plot header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Figure								Text</a:t>
            </a:r>
          </a:p>
        </p:txBody>
      </p:sp>
      <p:grpSp>
        <p:nvGrpSpPr>
          <p:cNvPr id="2" name="Group 1">
            <a:extLst>
              <a:ext uri="{FF2B5EF4-FFF2-40B4-BE49-F238E27FC236}">
                <a16:creationId xmlns:a16="http://schemas.microsoft.com/office/drawing/2014/main" id="{2547655F-E93E-4AA3-A989-2A5C0735D7DF}"/>
              </a:ext>
            </a:extLst>
          </p:cNvPr>
          <p:cNvGrpSpPr/>
          <p:nvPr/>
        </p:nvGrpSpPr>
        <p:grpSpPr>
          <a:xfrm>
            <a:off x="621437" y="2024101"/>
            <a:ext cx="10662082" cy="1516061"/>
            <a:chOff x="612559" y="1420427"/>
            <a:chExt cx="10662082" cy="1516061"/>
          </a:xfrm>
        </p:grpSpPr>
        <p:sp>
          <p:nvSpPr>
            <p:cNvPr id="3" name="TextBox 2">
              <a:extLst>
                <a:ext uri="{FF2B5EF4-FFF2-40B4-BE49-F238E27FC236}">
                  <a16:creationId xmlns:a16="http://schemas.microsoft.com/office/drawing/2014/main" id="{FECCE03B-A9BD-4F4D-AA3B-AADB23CF0951}"/>
                </a:ext>
              </a:extLst>
            </p:cNvPr>
            <p:cNvSpPr txBox="1"/>
            <p:nvPr/>
          </p:nvSpPr>
          <p:spPr>
            <a:xfrm>
              <a:off x="612559" y="1420427"/>
              <a:ext cx="10662082" cy="648070"/>
            </a:xfrm>
            <a:prstGeom prst="rect">
              <a:avLst/>
            </a:prstGeom>
            <a:solidFill>
              <a:schemeClr val="accent1">
                <a:lumMod val="50000"/>
              </a:schemeClr>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89977D8B-CBA6-418F-B025-FB8D7D5F70BC}"/>
                </a:ext>
              </a:extLst>
            </p:cNvPr>
            <p:cNvSpPr txBox="1"/>
            <p:nvPr/>
          </p:nvSpPr>
          <p:spPr>
            <a:xfrm>
              <a:off x="754602" y="1544407"/>
              <a:ext cx="2530136" cy="400110"/>
            </a:xfrm>
            <a:prstGeom prst="rect">
              <a:avLst/>
            </a:prstGeom>
            <a:noFill/>
          </p:spPr>
          <p:txBody>
            <a:bodyPr wrap="square" rtlCol="0">
              <a:spAutoFit/>
            </a:bodyPr>
            <a:lstStyle/>
            <a:p>
              <a:r>
                <a:rPr lang="en-US" sz="2000" b="1" dirty="0">
                  <a:solidFill>
                    <a:schemeClr val="bg1">
                      <a:lumMod val="85000"/>
                    </a:schemeClr>
                  </a:solidFill>
                </a:rPr>
                <a:t>Latitude</a:t>
              </a:r>
            </a:p>
          </p:txBody>
        </p:sp>
        <p:sp>
          <p:nvSpPr>
            <p:cNvPr id="5" name="TextBox 4">
              <a:extLst>
                <a:ext uri="{FF2B5EF4-FFF2-40B4-BE49-F238E27FC236}">
                  <a16:creationId xmlns:a16="http://schemas.microsoft.com/office/drawing/2014/main" id="{E4748171-C19C-4071-A3B7-DE9727C5123F}"/>
                </a:ext>
              </a:extLst>
            </p:cNvPr>
            <p:cNvSpPr txBox="1"/>
            <p:nvPr/>
          </p:nvSpPr>
          <p:spPr>
            <a:xfrm>
              <a:off x="7041477" y="1548230"/>
              <a:ext cx="983942" cy="400110"/>
            </a:xfrm>
            <a:prstGeom prst="rect">
              <a:avLst/>
            </a:prstGeom>
            <a:noFill/>
          </p:spPr>
          <p:txBody>
            <a:bodyPr wrap="square" rtlCol="0">
              <a:spAutoFit/>
            </a:bodyPr>
            <a:lstStyle/>
            <a:p>
              <a:r>
                <a:rPr lang="en-US" sz="2000" b="1" dirty="0">
                  <a:solidFill>
                    <a:schemeClr val="bg1">
                      <a:lumMod val="85000"/>
                    </a:schemeClr>
                  </a:solidFill>
                </a:rPr>
                <a:t>Plots</a:t>
              </a:r>
            </a:p>
          </p:txBody>
        </p:sp>
        <p:sp>
          <p:nvSpPr>
            <p:cNvPr id="6" name="TextBox 5">
              <a:extLst>
                <a:ext uri="{FF2B5EF4-FFF2-40B4-BE49-F238E27FC236}">
                  <a16:creationId xmlns:a16="http://schemas.microsoft.com/office/drawing/2014/main" id="{68F7E844-8955-4982-8536-433C6BF67FA4}"/>
                </a:ext>
              </a:extLst>
            </p:cNvPr>
            <p:cNvSpPr txBox="1"/>
            <p:nvPr/>
          </p:nvSpPr>
          <p:spPr>
            <a:xfrm>
              <a:off x="9422907" y="1553591"/>
              <a:ext cx="1546195" cy="400110"/>
            </a:xfrm>
            <a:prstGeom prst="rect">
              <a:avLst/>
            </a:prstGeom>
            <a:noFill/>
          </p:spPr>
          <p:txBody>
            <a:bodyPr wrap="square" rtlCol="0">
              <a:spAutoFit/>
            </a:bodyPr>
            <a:lstStyle/>
            <a:p>
              <a:r>
                <a:rPr lang="en-US" sz="2000" b="1" dirty="0">
                  <a:solidFill>
                    <a:schemeClr val="bg1">
                      <a:lumMod val="85000"/>
                    </a:schemeClr>
                  </a:solidFill>
                </a:rPr>
                <a:t>Comparison</a:t>
              </a:r>
            </a:p>
          </p:txBody>
        </p:sp>
        <p:sp>
          <p:nvSpPr>
            <p:cNvPr id="7" name="TextBox 6">
              <a:extLst>
                <a:ext uri="{FF2B5EF4-FFF2-40B4-BE49-F238E27FC236}">
                  <a16:creationId xmlns:a16="http://schemas.microsoft.com/office/drawing/2014/main" id="{A77346A5-A646-4541-A869-7FEEFDDD0203}"/>
                </a:ext>
              </a:extLst>
            </p:cNvPr>
            <p:cNvSpPr txBox="1"/>
            <p:nvPr/>
          </p:nvSpPr>
          <p:spPr>
            <a:xfrm>
              <a:off x="8504812" y="1553591"/>
              <a:ext cx="710214" cy="400110"/>
            </a:xfrm>
            <a:prstGeom prst="rect">
              <a:avLst/>
            </a:prstGeom>
            <a:noFill/>
          </p:spPr>
          <p:txBody>
            <a:bodyPr wrap="square" rtlCol="0">
              <a:spAutoFit/>
            </a:bodyPr>
            <a:lstStyle/>
            <a:p>
              <a:r>
                <a:rPr lang="en-US" sz="2000" b="1" dirty="0">
                  <a:solidFill>
                    <a:schemeClr val="bg1">
                      <a:lumMod val="85000"/>
                    </a:schemeClr>
                  </a:solidFill>
                </a:rPr>
                <a:t>Data</a:t>
              </a:r>
            </a:p>
          </p:txBody>
        </p:sp>
        <p:sp>
          <p:nvSpPr>
            <p:cNvPr id="8" name="TextBox 7">
              <a:extLst>
                <a:ext uri="{FF2B5EF4-FFF2-40B4-BE49-F238E27FC236}">
                  <a16:creationId xmlns:a16="http://schemas.microsoft.com/office/drawing/2014/main" id="{DFD35A6E-4505-441A-B436-31C9753DD6F0}"/>
                </a:ext>
              </a:extLst>
            </p:cNvPr>
            <p:cNvSpPr txBox="1"/>
            <p:nvPr/>
          </p:nvSpPr>
          <p:spPr>
            <a:xfrm>
              <a:off x="6641982" y="1982381"/>
              <a:ext cx="1554480" cy="954107"/>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solidFill>
                    <a:srgbClr val="FFC000"/>
                  </a:solidFill>
                </a:rPr>
                <a:t>Cloudiness</a:t>
              </a:r>
            </a:p>
            <a:p>
              <a:r>
                <a:rPr lang="en-US" sz="1400" b="1" dirty="0">
                  <a:solidFill>
                    <a:srgbClr val="FFC000"/>
                  </a:solidFill>
                </a:rPr>
                <a:t>Humidity</a:t>
              </a:r>
            </a:p>
            <a:p>
              <a:r>
                <a:rPr lang="en-US" sz="1400" b="1" dirty="0">
                  <a:solidFill>
                    <a:srgbClr val="FFC000"/>
                  </a:solidFill>
                </a:rPr>
                <a:t>Wind Speed</a:t>
              </a:r>
            </a:p>
            <a:p>
              <a:r>
                <a:rPr lang="en-US" sz="1400" b="1" dirty="0">
                  <a:solidFill>
                    <a:srgbClr val="FFC000"/>
                  </a:solidFill>
                </a:rPr>
                <a:t>Max Temperature</a:t>
              </a:r>
            </a:p>
          </p:txBody>
        </p:sp>
        <p:sp>
          <p:nvSpPr>
            <p:cNvPr id="9" name="Flowchart: Merge 8">
              <a:extLst>
                <a:ext uri="{FF2B5EF4-FFF2-40B4-BE49-F238E27FC236}">
                  <a16:creationId xmlns:a16="http://schemas.microsoft.com/office/drawing/2014/main" id="{5B2CACF9-B49D-4C9E-A047-0D6CB530909F}"/>
                </a:ext>
              </a:extLst>
            </p:cNvPr>
            <p:cNvSpPr/>
            <p:nvPr/>
          </p:nvSpPr>
          <p:spPr>
            <a:xfrm>
              <a:off x="7995086" y="1691196"/>
              <a:ext cx="91440" cy="91440"/>
            </a:xfrm>
            <a:prstGeom prst="flowChartMerg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11" name="Title 1">
            <a:extLst>
              <a:ext uri="{FF2B5EF4-FFF2-40B4-BE49-F238E27FC236}">
                <a16:creationId xmlns:a16="http://schemas.microsoft.com/office/drawing/2014/main" id="{2E2A498E-DB6B-4E9E-91BA-F2ED5E11A287}"/>
              </a:ext>
            </a:extLst>
          </p:cNvPr>
          <p:cNvSpPr>
            <a:spLocks noGrp="1"/>
          </p:cNvSpPr>
          <p:nvPr>
            <p:ph type="title"/>
          </p:nvPr>
        </p:nvSpPr>
        <p:spPr>
          <a:xfrm>
            <a:off x="536359" y="161446"/>
            <a:ext cx="10515600" cy="1325563"/>
          </a:xfrm>
        </p:spPr>
        <p:txBody>
          <a:bodyPr>
            <a:normAutofit fontScale="90000"/>
          </a:bodyPr>
          <a:lstStyle/>
          <a:p>
            <a:r>
              <a:rPr lang="en-US" sz="3100" b="1" dirty="0">
                <a:latin typeface="Arial Black" panose="020B0A04020102020204" pitchFamily="34" charset="0"/>
              </a:rPr>
              <a:t>Latitude - Latitude Analysis Dashboard with Attitude</a:t>
            </a:r>
            <a:br>
              <a:rPr lang="en-US" sz="3100" b="1" dirty="0">
                <a:solidFill>
                  <a:schemeClr val="accent6">
                    <a:lumMod val="50000"/>
                  </a:schemeClr>
                </a:solidFill>
                <a:latin typeface="Arial Black" panose="020B0A04020102020204" pitchFamily="34" charset="0"/>
              </a:rPr>
            </a:br>
            <a:r>
              <a:rPr lang="en-US" sz="3100" b="1" dirty="0">
                <a:solidFill>
                  <a:schemeClr val="tx2">
                    <a:lumMod val="60000"/>
                    <a:lumOff val="40000"/>
                  </a:schemeClr>
                </a:solidFill>
                <a:latin typeface="Arial Black" panose="020B0A04020102020204" pitchFamily="34" charset="0"/>
              </a:rPr>
              <a:t>Headers – Plot 1 - Temperature</a:t>
            </a:r>
            <a:endParaRPr lang="en-US" b="1" dirty="0">
              <a:latin typeface="+mn-lt"/>
            </a:endParaRPr>
          </a:p>
        </p:txBody>
      </p:sp>
      <p:sp>
        <p:nvSpPr>
          <p:cNvPr id="10" name="TextBox 9">
            <a:extLst>
              <a:ext uri="{FF2B5EF4-FFF2-40B4-BE49-F238E27FC236}">
                <a16:creationId xmlns:a16="http://schemas.microsoft.com/office/drawing/2014/main" id="{AACF83C8-0306-4146-90F7-D1176617A0EF}"/>
              </a:ext>
            </a:extLst>
          </p:cNvPr>
          <p:cNvSpPr txBox="1"/>
          <p:nvPr/>
        </p:nvSpPr>
        <p:spPr>
          <a:xfrm>
            <a:off x="536359" y="4022028"/>
            <a:ext cx="10662082" cy="640080"/>
          </a:xfrm>
          <a:prstGeom prst="rect">
            <a:avLst/>
          </a:prstGeom>
          <a:solidFill>
            <a:srgbClr val="FFC000"/>
          </a:solidFill>
        </p:spPr>
        <p:txBody>
          <a:bodyPr wrap="square" rtlCol="0">
            <a:spAutoFit/>
          </a:bodyPr>
          <a:lstStyle>
            <a:defPPr>
              <a:defRPr lang="en-US"/>
            </a:defPPr>
          </a:lstStyle>
          <a:p>
            <a:endParaRPr lang="en-US" dirty="0"/>
          </a:p>
        </p:txBody>
      </p:sp>
      <p:sp>
        <p:nvSpPr>
          <p:cNvPr id="13" name="TextBox 12">
            <a:extLst>
              <a:ext uri="{FF2B5EF4-FFF2-40B4-BE49-F238E27FC236}">
                <a16:creationId xmlns:a16="http://schemas.microsoft.com/office/drawing/2014/main" id="{7A8CF682-B4B9-4092-A1BF-706F9A5147DB}"/>
              </a:ext>
            </a:extLst>
          </p:cNvPr>
          <p:cNvSpPr txBox="1"/>
          <p:nvPr/>
        </p:nvSpPr>
        <p:spPr>
          <a:xfrm>
            <a:off x="612558" y="4145757"/>
            <a:ext cx="4110361" cy="400110"/>
          </a:xfrm>
          <a:prstGeom prst="rect">
            <a:avLst/>
          </a:prstGeom>
          <a:noFill/>
        </p:spPr>
        <p:txBody>
          <a:bodyPr wrap="square" rtlCol="0">
            <a:spAutoFit/>
          </a:bodyPr>
          <a:lstStyle/>
          <a:p>
            <a:r>
              <a:rPr lang="en-US" sz="2000" b="1" dirty="0"/>
              <a:t>Maximum Temperature</a:t>
            </a:r>
          </a:p>
        </p:txBody>
      </p:sp>
    </p:spTree>
    <p:extLst>
      <p:ext uri="{BB962C8B-B14F-4D97-AF65-F5344CB8AC3E}">
        <p14:creationId xmlns:p14="http://schemas.microsoft.com/office/powerpoint/2010/main" val="297162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16022-43D0-4D3C-8572-D22FFF51FD03}"/>
              </a:ext>
            </a:extLst>
          </p:cNvPr>
          <p:cNvSpPr>
            <a:spLocks noGrp="1"/>
          </p:cNvSpPr>
          <p:nvPr>
            <p:ph type="title"/>
          </p:nvPr>
        </p:nvSpPr>
        <p:spPr/>
        <p:txBody>
          <a:bodyPr>
            <a:normAutofit fontScale="90000"/>
          </a:bodyPr>
          <a:lstStyle/>
          <a:p>
            <a:r>
              <a:rPr lang="en-US" sz="3100" b="1" dirty="0">
                <a:latin typeface="Arial Black" panose="020B0A04020102020204" pitchFamily="34" charset="0"/>
              </a:rPr>
              <a:t>Latitude - Latitude Analysis Dashboard with Attitude</a:t>
            </a:r>
            <a:br>
              <a:rPr lang="en-US" sz="4800" b="1" dirty="0">
                <a:solidFill>
                  <a:schemeClr val="accent6">
                    <a:lumMod val="50000"/>
                  </a:schemeClr>
                </a:solidFill>
                <a:latin typeface="Arial Black" panose="020B0A04020102020204" pitchFamily="34" charset="0"/>
              </a:rPr>
            </a:br>
            <a:r>
              <a:rPr lang="en-US" sz="3100" b="1" dirty="0">
                <a:solidFill>
                  <a:schemeClr val="tx2">
                    <a:lumMod val="60000"/>
                    <a:lumOff val="40000"/>
                  </a:schemeClr>
                </a:solidFill>
                <a:latin typeface="Arial Black" panose="020B0A04020102020204" pitchFamily="34" charset="0"/>
              </a:rPr>
              <a:t>Visualization Temperature – Large Navigation</a:t>
            </a:r>
            <a:endParaRPr lang="en-US" sz="3100" dirty="0">
              <a:solidFill>
                <a:schemeClr val="tx2">
                  <a:lumMod val="60000"/>
                  <a:lumOff val="40000"/>
                </a:schemeClr>
              </a:solidFill>
            </a:endParaRPr>
          </a:p>
        </p:txBody>
      </p:sp>
      <p:sp>
        <p:nvSpPr>
          <p:cNvPr id="4" name="Content Placeholder 3">
            <a:extLst>
              <a:ext uri="{FF2B5EF4-FFF2-40B4-BE49-F238E27FC236}">
                <a16:creationId xmlns:a16="http://schemas.microsoft.com/office/drawing/2014/main" id="{4E5B30E9-2A0C-4F90-92C3-75ABFDECDBF2}"/>
              </a:ext>
            </a:extLst>
          </p:cNvPr>
          <p:cNvSpPr>
            <a:spLocks noGrp="1"/>
          </p:cNvSpPr>
          <p:nvPr>
            <p:ph idx="1"/>
          </p:nvPr>
        </p:nvSpPr>
        <p:spPr>
          <a:xfrm>
            <a:off x="829750" y="1599336"/>
            <a:ext cx="5487650" cy="3681927"/>
          </a:xfrm>
        </p:spPr>
        <p:txBody>
          <a:bodyPr>
            <a:normAutofit/>
          </a:bodyPr>
          <a:lstStyle/>
          <a:p>
            <a:pPr marL="0" indent="0">
              <a:buNone/>
            </a:pPr>
            <a:r>
              <a:rPr lang="en-US" dirty="0"/>
              <a:t>       Maximum Temperature</a:t>
            </a:r>
          </a:p>
        </p:txBody>
      </p:sp>
      <p:pic>
        <p:nvPicPr>
          <p:cNvPr id="5" name="Picture 4">
            <a:extLst>
              <a:ext uri="{FF2B5EF4-FFF2-40B4-BE49-F238E27FC236}">
                <a16:creationId xmlns:a16="http://schemas.microsoft.com/office/drawing/2014/main" id="{FE37EC7A-4E56-456C-8D6D-AB1988EB1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750" y="1981521"/>
            <a:ext cx="4949613" cy="3299742"/>
          </a:xfrm>
          <a:prstGeom prst="rect">
            <a:avLst/>
          </a:prstGeom>
        </p:spPr>
      </p:pic>
      <p:sp>
        <p:nvSpPr>
          <p:cNvPr id="6" name="TextBox 5">
            <a:extLst>
              <a:ext uri="{FF2B5EF4-FFF2-40B4-BE49-F238E27FC236}">
                <a16:creationId xmlns:a16="http://schemas.microsoft.com/office/drawing/2014/main" id="{87F6790F-AF73-4A15-9F20-FE05FD072FE0}"/>
              </a:ext>
            </a:extLst>
          </p:cNvPr>
          <p:cNvSpPr txBox="1"/>
          <p:nvPr/>
        </p:nvSpPr>
        <p:spPr>
          <a:xfrm>
            <a:off x="838200" y="5257562"/>
            <a:ext cx="10347664" cy="954107"/>
          </a:xfrm>
          <a:prstGeom prst="rect">
            <a:avLst/>
          </a:prstGeom>
          <a:noFill/>
        </p:spPr>
        <p:txBody>
          <a:bodyPr wrap="square" rtlCol="0">
            <a:spAutoFit/>
          </a:bodyPr>
          <a:lstStyle/>
          <a:p>
            <a:r>
              <a:rPr lang="en-US" sz="1400" dirty="0"/>
              <a:t>Temperature has a strong correlation with latitude, the temperature is higher on the places near to the equator (latitude zero degree). On the data plot, I observed that North Hemisphere is lower than south. Temperature has a correlation with latitude, the temperature is higher on the places near to the equator. The cities locates far from the equator present lower temperature, these cities will be closer to the north pole or south pole</a:t>
            </a:r>
          </a:p>
        </p:txBody>
      </p:sp>
      <p:grpSp>
        <p:nvGrpSpPr>
          <p:cNvPr id="15" name="Group 14">
            <a:extLst>
              <a:ext uri="{FF2B5EF4-FFF2-40B4-BE49-F238E27FC236}">
                <a16:creationId xmlns:a16="http://schemas.microsoft.com/office/drawing/2014/main" id="{65414D5D-6ED6-4D90-B5A3-CC9468F84865}"/>
              </a:ext>
            </a:extLst>
          </p:cNvPr>
          <p:cNvGrpSpPr/>
          <p:nvPr/>
        </p:nvGrpSpPr>
        <p:grpSpPr>
          <a:xfrm>
            <a:off x="7466682" y="2148245"/>
            <a:ext cx="3200400" cy="2651760"/>
            <a:chOff x="7466682" y="2148245"/>
            <a:chExt cx="3200400" cy="2651760"/>
          </a:xfrm>
        </p:grpSpPr>
        <p:grpSp>
          <p:nvGrpSpPr>
            <p:cNvPr id="7" name="Group 6">
              <a:extLst>
                <a:ext uri="{FF2B5EF4-FFF2-40B4-BE49-F238E27FC236}">
                  <a16:creationId xmlns:a16="http://schemas.microsoft.com/office/drawing/2014/main" id="{62EA804C-6A20-47E8-817D-5EE054F8FE71}"/>
                </a:ext>
              </a:extLst>
            </p:cNvPr>
            <p:cNvGrpSpPr/>
            <p:nvPr/>
          </p:nvGrpSpPr>
          <p:grpSpPr>
            <a:xfrm>
              <a:off x="7466682" y="2148245"/>
              <a:ext cx="3200400" cy="2651760"/>
              <a:chOff x="799553" y="231721"/>
              <a:chExt cx="3200400" cy="2651760"/>
            </a:xfrm>
          </p:grpSpPr>
          <p:sp>
            <p:nvSpPr>
              <p:cNvPr id="8" name="Rectangle 7">
                <a:extLst>
                  <a:ext uri="{FF2B5EF4-FFF2-40B4-BE49-F238E27FC236}">
                    <a16:creationId xmlns:a16="http://schemas.microsoft.com/office/drawing/2014/main" id="{F20BAED5-B6EB-42B7-99A5-8711C1314C62}"/>
                  </a:ext>
                </a:extLst>
              </p:cNvPr>
              <p:cNvSpPr/>
              <p:nvPr/>
            </p:nvSpPr>
            <p:spPr>
              <a:xfrm>
                <a:off x="799553" y="231721"/>
                <a:ext cx="3200400" cy="2651760"/>
              </a:xfrm>
              <a:prstGeom prst="rect">
                <a:avLst/>
              </a:prstGeom>
              <a:solidFill>
                <a:srgbClr val="FFE79B"/>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15A2881-4A0E-4EE8-AF7F-3F41E0C21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510" y="782136"/>
                <a:ext cx="1371601" cy="914400"/>
              </a:xfrm>
              <a:prstGeom prst="rect">
                <a:avLst/>
              </a:prstGeom>
            </p:spPr>
          </p:pic>
          <p:pic>
            <p:nvPicPr>
              <p:cNvPr id="10" name="Picture 9">
                <a:extLst>
                  <a:ext uri="{FF2B5EF4-FFF2-40B4-BE49-F238E27FC236}">
                    <a16:creationId xmlns:a16="http://schemas.microsoft.com/office/drawing/2014/main" id="{A53E1A1B-F0A5-4AE5-B28F-2971789956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6810" y="782136"/>
                <a:ext cx="1371600" cy="914400"/>
              </a:xfrm>
              <a:prstGeom prst="rect">
                <a:avLst/>
              </a:prstGeom>
            </p:spPr>
          </p:pic>
          <p:pic>
            <p:nvPicPr>
              <p:cNvPr id="11" name="Picture 10">
                <a:extLst>
                  <a:ext uri="{FF2B5EF4-FFF2-40B4-BE49-F238E27FC236}">
                    <a16:creationId xmlns:a16="http://schemas.microsoft.com/office/drawing/2014/main" id="{F06CD766-C2C8-4A2D-BC01-E3A32A3B4B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2510" y="1761313"/>
                <a:ext cx="1371600" cy="914400"/>
              </a:xfrm>
              <a:prstGeom prst="rect">
                <a:avLst/>
              </a:prstGeom>
            </p:spPr>
          </p:pic>
          <p:pic>
            <p:nvPicPr>
              <p:cNvPr id="12" name="Picture 11">
                <a:extLst>
                  <a:ext uri="{FF2B5EF4-FFF2-40B4-BE49-F238E27FC236}">
                    <a16:creationId xmlns:a16="http://schemas.microsoft.com/office/drawing/2014/main" id="{80AA5CA9-B4EE-411A-904D-3FD4B46419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5195" y="1779069"/>
                <a:ext cx="1315786" cy="914400"/>
              </a:xfrm>
              <a:prstGeom prst="rect">
                <a:avLst/>
              </a:prstGeom>
            </p:spPr>
          </p:pic>
          <p:sp>
            <p:nvSpPr>
              <p:cNvPr id="13" name="TextBox 12">
                <a:extLst>
                  <a:ext uri="{FF2B5EF4-FFF2-40B4-BE49-F238E27FC236}">
                    <a16:creationId xmlns:a16="http://schemas.microsoft.com/office/drawing/2014/main" id="{D5DA78A5-5F6C-42FD-B8E2-F502086F26F1}"/>
                  </a:ext>
                </a:extLst>
              </p:cNvPr>
              <p:cNvSpPr txBox="1"/>
              <p:nvPr/>
            </p:nvSpPr>
            <p:spPr>
              <a:xfrm>
                <a:off x="1242874" y="355104"/>
                <a:ext cx="2441359" cy="338554"/>
              </a:xfrm>
              <a:prstGeom prst="rect">
                <a:avLst/>
              </a:prstGeom>
              <a:solidFill>
                <a:srgbClr val="FFD85B"/>
              </a:soli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1600" b="1" dirty="0">
                    <a:solidFill>
                      <a:schemeClr val="bg1">
                        <a:lumMod val="50000"/>
                      </a:schemeClr>
                    </a:solidFill>
                  </a:rPr>
                  <a:t>Visualizations</a:t>
                </a:r>
              </a:p>
            </p:txBody>
          </p:sp>
        </p:grpSp>
        <p:sp>
          <p:nvSpPr>
            <p:cNvPr id="14" name="Rectangle 13">
              <a:extLst>
                <a:ext uri="{FF2B5EF4-FFF2-40B4-BE49-F238E27FC236}">
                  <a16:creationId xmlns:a16="http://schemas.microsoft.com/office/drawing/2014/main" id="{01B00850-D565-494F-86E0-B131E0DB2C5D}"/>
                </a:ext>
              </a:extLst>
            </p:cNvPr>
            <p:cNvSpPr/>
            <p:nvPr/>
          </p:nvSpPr>
          <p:spPr>
            <a:xfrm>
              <a:off x="7696940" y="2627938"/>
              <a:ext cx="1442685" cy="1067655"/>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47378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16022-43D0-4D3C-8572-D22FFF51FD03}"/>
              </a:ext>
            </a:extLst>
          </p:cNvPr>
          <p:cNvSpPr>
            <a:spLocks noGrp="1"/>
          </p:cNvSpPr>
          <p:nvPr>
            <p:ph type="title"/>
          </p:nvPr>
        </p:nvSpPr>
        <p:spPr/>
        <p:txBody>
          <a:bodyPr>
            <a:normAutofit fontScale="90000"/>
          </a:bodyPr>
          <a:lstStyle/>
          <a:p>
            <a:r>
              <a:rPr lang="en-US" sz="3100" b="1" dirty="0">
                <a:latin typeface="Arial Black" panose="020B0A04020102020204" pitchFamily="34" charset="0"/>
              </a:rPr>
              <a:t>Latitude - Latitude Analysis Dashboard with Attitude</a:t>
            </a:r>
            <a:br>
              <a:rPr lang="en-US" sz="4800" b="1" dirty="0">
                <a:solidFill>
                  <a:schemeClr val="accent6">
                    <a:lumMod val="50000"/>
                  </a:schemeClr>
                </a:solidFill>
                <a:latin typeface="Arial Black" panose="020B0A04020102020204" pitchFamily="34" charset="0"/>
              </a:rPr>
            </a:br>
            <a:r>
              <a:rPr lang="en-US" sz="3100" b="1" dirty="0">
                <a:solidFill>
                  <a:schemeClr val="tx2">
                    <a:lumMod val="60000"/>
                    <a:lumOff val="40000"/>
                  </a:schemeClr>
                </a:solidFill>
                <a:latin typeface="Arial Black" panose="020B0A04020102020204" pitchFamily="34" charset="0"/>
              </a:rPr>
              <a:t>Visualization Temperature – Small Navigation</a:t>
            </a:r>
            <a:endParaRPr lang="en-US" sz="3100" dirty="0">
              <a:solidFill>
                <a:schemeClr val="tx2">
                  <a:lumMod val="60000"/>
                  <a:lumOff val="40000"/>
                </a:schemeClr>
              </a:solidFill>
            </a:endParaRPr>
          </a:p>
        </p:txBody>
      </p:sp>
      <p:sp>
        <p:nvSpPr>
          <p:cNvPr id="4" name="Content Placeholder 3">
            <a:extLst>
              <a:ext uri="{FF2B5EF4-FFF2-40B4-BE49-F238E27FC236}">
                <a16:creationId xmlns:a16="http://schemas.microsoft.com/office/drawing/2014/main" id="{4E5B30E9-2A0C-4F90-92C3-75ABFDECDBF2}"/>
              </a:ext>
            </a:extLst>
          </p:cNvPr>
          <p:cNvSpPr>
            <a:spLocks noGrp="1"/>
          </p:cNvSpPr>
          <p:nvPr>
            <p:ph idx="1"/>
          </p:nvPr>
        </p:nvSpPr>
        <p:spPr>
          <a:xfrm>
            <a:off x="1047568" y="1417251"/>
            <a:ext cx="3613212" cy="5312023"/>
          </a:xfrm>
          <a:solidFill>
            <a:schemeClr val="bg1">
              <a:lumMod val="95000"/>
            </a:schemeClr>
          </a:solidFill>
        </p:spPr>
        <p:txBody>
          <a:bodyPr>
            <a:normAutofit/>
          </a:bodyPr>
          <a:lstStyle/>
          <a:p>
            <a:pPr marL="0" indent="0">
              <a:buNone/>
            </a:pPr>
            <a:r>
              <a:rPr lang="en-US" sz="1800" b="1" dirty="0"/>
              <a:t>Temperature</a:t>
            </a:r>
          </a:p>
        </p:txBody>
      </p:sp>
      <p:pic>
        <p:nvPicPr>
          <p:cNvPr id="5" name="Picture 4">
            <a:extLst>
              <a:ext uri="{FF2B5EF4-FFF2-40B4-BE49-F238E27FC236}">
                <a16:creationId xmlns:a16="http://schemas.microsoft.com/office/drawing/2014/main" id="{FE37EC7A-4E56-456C-8D6D-AB1988EB1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718" y="1897242"/>
            <a:ext cx="2449681" cy="1633120"/>
          </a:xfrm>
          <a:prstGeom prst="rect">
            <a:avLst/>
          </a:prstGeom>
        </p:spPr>
      </p:pic>
      <p:sp>
        <p:nvSpPr>
          <p:cNvPr id="6" name="TextBox 5">
            <a:extLst>
              <a:ext uri="{FF2B5EF4-FFF2-40B4-BE49-F238E27FC236}">
                <a16:creationId xmlns:a16="http://schemas.microsoft.com/office/drawing/2014/main" id="{87F6790F-AF73-4A15-9F20-FE05FD072FE0}"/>
              </a:ext>
            </a:extLst>
          </p:cNvPr>
          <p:cNvSpPr txBox="1"/>
          <p:nvPr/>
        </p:nvSpPr>
        <p:spPr>
          <a:xfrm>
            <a:off x="1078626" y="3535676"/>
            <a:ext cx="3484499" cy="1384995"/>
          </a:xfrm>
          <a:prstGeom prst="rect">
            <a:avLst/>
          </a:prstGeom>
          <a:noFill/>
        </p:spPr>
        <p:txBody>
          <a:bodyPr wrap="square" rtlCol="0">
            <a:spAutoFit/>
          </a:bodyPr>
          <a:lstStyle/>
          <a:p>
            <a:r>
              <a:rPr lang="en-US" sz="1050" dirty="0"/>
              <a:t>Temperature has a strong correlation with latitude, the temperature is higher on the places near to the equator (latitude zero degree). On the data plot, I observed that North Hemisphere is lower than south. Temperature has a correlation with latitude, the temperature is higher on the places near to the equator. The cities locates far from the equator present lower temperature, these cities will be closer to the north pole or south pole</a:t>
            </a:r>
          </a:p>
        </p:txBody>
      </p:sp>
      <p:grpSp>
        <p:nvGrpSpPr>
          <p:cNvPr id="23" name="Group 22">
            <a:extLst>
              <a:ext uri="{FF2B5EF4-FFF2-40B4-BE49-F238E27FC236}">
                <a16:creationId xmlns:a16="http://schemas.microsoft.com/office/drawing/2014/main" id="{DEF7238C-DB82-442E-BFF5-48AB260AE9EC}"/>
              </a:ext>
            </a:extLst>
          </p:cNvPr>
          <p:cNvGrpSpPr/>
          <p:nvPr/>
        </p:nvGrpSpPr>
        <p:grpSpPr>
          <a:xfrm>
            <a:off x="1635708" y="5139172"/>
            <a:ext cx="1913699" cy="1371600"/>
            <a:chOff x="7466682" y="2148245"/>
            <a:chExt cx="3200400" cy="2651760"/>
          </a:xfrm>
        </p:grpSpPr>
        <p:grpSp>
          <p:nvGrpSpPr>
            <p:cNvPr id="24" name="Group 23">
              <a:extLst>
                <a:ext uri="{FF2B5EF4-FFF2-40B4-BE49-F238E27FC236}">
                  <a16:creationId xmlns:a16="http://schemas.microsoft.com/office/drawing/2014/main" id="{75B0E36B-0FC2-4E58-8504-49CDD041CC37}"/>
                </a:ext>
              </a:extLst>
            </p:cNvPr>
            <p:cNvGrpSpPr/>
            <p:nvPr/>
          </p:nvGrpSpPr>
          <p:grpSpPr>
            <a:xfrm>
              <a:off x="7466682" y="2148245"/>
              <a:ext cx="3200400" cy="2651760"/>
              <a:chOff x="799553" y="231721"/>
              <a:chExt cx="3200400" cy="2651760"/>
            </a:xfrm>
          </p:grpSpPr>
          <p:sp>
            <p:nvSpPr>
              <p:cNvPr id="26" name="Rectangle 25">
                <a:extLst>
                  <a:ext uri="{FF2B5EF4-FFF2-40B4-BE49-F238E27FC236}">
                    <a16:creationId xmlns:a16="http://schemas.microsoft.com/office/drawing/2014/main" id="{AE26CEBC-9529-4755-AC01-0E44D00F6B7C}"/>
                  </a:ext>
                </a:extLst>
              </p:cNvPr>
              <p:cNvSpPr/>
              <p:nvPr/>
            </p:nvSpPr>
            <p:spPr>
              <a:xfrm>
                <a:off x="799553" y="231721"/>
                <a:ext cx="3200400" cy="2651760"/>
              </a:xfrm>
              <a:prstGeom prst="rect">
                <a:avLst/>
              </a:prstGeom>
              <a:solidFill>
                <a:srgbClr val="FFE79B"/>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6D853C2F-98B7-47BF-B8FE-66319CFC5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510" y="782136"/>
                <a:ext cx="1371601" cy="914400"/>
              </a:xfrm>
              <a:prstGeom prst="rect">
                <a:avLst/>
              </a:prstGeom>
            </p:spPr>
          </p:pic>
          <p:pic>
            <p:nvPicPr>
              <p:cNvPr id="28" name="Picture 27">
                <a:extLst>
                  <a:ext uri="{FF2B5EF4-FFF2-40B4-BE49-F238E27FC236}">
                    <a16:creationId xmlns:a16="http://schemas.microsoft.com/office/drawing/2014/main" id="{B3C5C1D7-36BC-4E7D-A561-F6055A02F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6810" y="782136"/>
                <a:ext cx="1371600" cy="914400"/>
              </a:xfrm>
              <a:prstGeom prst="rect">
                <a:avLst/>
              </a:prstGeom>
            </p:spPr>
          </p:pic>
          <p:pic>
            <p:nvPicPr>
              <p:cNvPr id="29" name="Picture 28">
                <a:extLst>
                  <a:ext uri="{FF2B5EF4-FFF2-40B4-BE49-F238E27FC236}">
                    <a16:creationId xmlns:a16="http://schemas.microsoft.com/office/drawing/2014/main" id="{655353B3-9D25-4A16-B0A9-FA88A3BBAC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2510" y="1761313"/>
                <a:ext cx="1371600" cy="914400"/>
              </a:xfrm>
              <a:prstGeom prst="rect">
                <a:avLst/>
              </a:prstGeom>
            </p:spPr>
          </p:pic>
          <p:pic>
            <p:nvPicPr>
              <p:cNvPr id="30" name="Picture 29">
                <a:extLst>
                  <a:ext uri="{FF2B5EF4-FFF2-40B4-BE49-F238E27FC236}">
                    <a16:creationId xmlns:a16="http://schemas.microsoft.com/office/drawing/2014/main" id="{F6341E67-185A-4175-8FEE-FDA1C15C6B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5195" y="1779069"/>
                <a:ext cx="1315786" cy="914400"/>
              </a:xfrm>
              <a:prstGeom prst="rect">
                <a:avLst/>
              </a:prstGeom>
            </p:spPr>
          </p:pic>
          <p:sp>
            <p:nvSpPr>
              <p:cNvPr id="31" name="TextBox 30">
                <a:extLst>
                  <a:ext uri="{FF2B5EF4-FFF2-40B4-BE49-F238E27FC236}">
                    <a16:creationId xmlns:a16="http://schemas.microsoft.com/office/drawing/2014/main" id="{786E04E0-C4EE-4612-BC31-7A6721CB8C35}"/>
                  </a:ext>
                </a:extLst>
              </p:cNvPr>
              <p:cNvSpPr txBox="1"/>
              <p:nvPr/>
            </p:nvSpPr>
            <p:spPr>
              <a:xfrm>
                <a:off x="1242875" y="355105"/>
                <a:ext cx="2140893" cy="578329"/>
              </a:xfrm>
              <a:prstGeom prst="rect">
                <a:avLst/>
              </a:prstGeom>
              <a:solidFill>
                <a:srgbClr val="FFD85B"/>
              </a:soli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1050" b="1" dirty="0">
                    <a:solidFill>
                      <a:schemeClr val="bg1">
                        <a:lumMod val="50000"/>
                      </a:schemeClr>
                    </a:solidFill>
                  </a:rPr>
                  <a:t>Visualizations</a:t>
                </a:r>
              </a:p>
            </p:txBody>
          </p:sp>
        </p:grpSp>
        <p:sp>
          <p:nvSpPr>
            <p:cNvPr id="25" name="Rectangle 24">
              <a:extLst>
                <a:ext uri="{FF2B5EF4-FFF2-40B4-BE49-F238E27FC236}">
                  <a16:creationId xmlns:a16="http://schemas.microsoft.com/office/drawing/2014/main" id="{33923A5E-3AC7-4F0B-AFCB-F4E2647BDDEE}"/>
                </a:ext>
              </a:extLst>
            </p:cNvPr>
            <p:cNvSpPr/>
            <p:nvPr/>
          </p:nvSpPr>
          <p:spPr>
            <a:xfrm>
              <a:off x="7696940" y="2627938"/>
              <a:ext cx="1442685" cy="1067655"/>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a:extLst>
              <a:ext uri="{FF2B5EF4-FFF2-40B4-BE49-F238E27FC236}">
                <a16:creationId xmlns:a16="http://schemas.microsoft.com/office/drawing/2014/main" id="{C4AD507D-436C-4AC5-A130-F9AD082D2962}"/>
              </a:ext>
            </a:extLst>
          </p:cNvPr>
          <p:cNvPicPr>
            <a:picLocks noChangeAspect="1"/>
          </p:cNvPicPr>
          <p:nvPr/>
        </p:nvPicPr>
        <p:blipFill>
          <a:blip r:embed="rId6"/>
          <a:stretch>
            <a:fillRect/>
          </a:stretch>
        </p:blipFill>
        <p:spPr>
          <a:xfrm flipH="1">
            <a:off x="4854673" y="1444419"/>
            <a:ext cx="146443" cy="5212080"/>
          </a:xfrm>
          <a:prstGeom prst="rect">
            <a:avLst/>
          </a:prstGeom>
        </p:spPr>
      </p:pic>
    </p:spTree>
    <p:extLst>
      <p:ext uri="{BB962C8B-B14F-4D97-AF65-F5344CB8AC3E}">
        <p14:creationId xmlns:p14="http://schemas.microsoft.com/office/powerpoint/2010/main" val="275725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ECF0F79-B687-4D79-B8CB-B5BFAF6D850B}"/>
              </a:ext>
            </a:extLst>
          </p:cNvPr>
          <p:cNvSpPr txBox="1"/>
          <p:nvPr/>
        </p:nvSpPr>
        <p:spPr>
          <a:xfrm>
            <a:off x="346229" y="1580225"/>
            <a:ext cx="11576482" cy="3693319"/>
          </a:xfrm>
          <a:prstGeom prst="rect">
            <a:avLst/>
          </a:prstGeom>
          <a:noFill/>
        </p:spPr>
        <p:txBody>
          <a:bodyPr wrap="square" rtlCol="0">
            <a:spAutoFit/>
          </a:bodyPr>
          <a:lstStyle/>
          <a:p>
            <a:pPr marL="285750" indent="-285750">
              <a:buFont typeface="Arial" panose="020B0604020202020204" pitchFamily="34" charset="0"/>
              <a:buChar char="•"/>
            </a:pPr>
            <a:r>
              <a:rPr lang="en-US" dirty="0"/>
              <a:t>First Header is the landing page header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Second header is the plot header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Figure								Text</a:t>
            </a:r>
          </a:p>
        </p:txBody>
      </p:sp>
      <p:grpSp>
        <p:nvGrpSpPr>
          <p:cNvPr id="2" name="Group 1">
            <a:extLst>
              <a:ext uri="{FF2B5EF4-FFF2-40B4-BE49-F238E27FC236}">
                <a16:creationId xmlns:a16="http://schemas.microsoft.com/office/drawing/2014/main" id="{2547655F-E93E-4AA3-A989-2A5C0735D7DF}"/>
              </a:ext>
            </a:extLst>
          </p:cNvPr>
          <p:cNvGrpSpPr/>
          <p:nvPr/>
        </p:nvGrpSpPr>
        <p:grpSpPr>
          <a:xfrm>
            <a:off x="621437" y="2024101"/>
            <a:ext cx="10662082" cy="1516061"/>
            <a:chOff x="612559" y="1420427"/>
            <a:chExt cx="10662082" cy="1516061"/>
          </a:xfrm>
        </p:grpSpPr>
        <p:sp>
          <p:nvSpPr>
            <p:cNvPr id="3" name="TextBox 2">
              <a:extLst>
                <a:ext uri="{FF2B5EF4-FFF2-40B4-BE49-F238E27FC236}">
                  <a16:creationId xmlns:a16="http://schemas.microsoft.com/office/drawing/2014/main" id="{FECCE03B-A9BD-4F4D-AA3B-AADB23CF0951}"/>
                </a:ext>
              </a:extLst>
            </p:cNvPr>
            <p:cNvSpPr txBox="1"/>
            <p:nvPr/>
          </p:nvSpPr>
          <p:spPr>
            <a:xfrm>
              <a:off x="612559" y="1420427"/>
              <a:ext cx="10662082" cy="648070"/>
            </a:xfrm>
            <a:prstGeom prst="rect">
              <a:avLst/>
            </a:prstGeom>
            <a:solidFill>
              <a:schemeClr val="accent1">
                <a:lumMod val="50000"/>
              </a:schemeClr>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89977D8B-CBA6-418F-B025-FB8D7D5F70BC}"/>
                </a:ext>
              </a:extLst>
            </p:cNvPr>
            <p:cNvSpPr txBox="1"/>
            <p:nvPr/>
          </p:nvSpPr>
          <p:spPr>
            <a:xfrm>
              <a:off x="754602" y="1544407"/>
              <a:ext cx="2530136" cy="400110"/>
            </a:xfrm>
            <a:prstGeom prst="rect">
              <a:avLst/>
            </a:prstGeom>
            <a:noFill/>
          </p:spPr>
          <p:txBody>
            <a:bodyPr wrap="square" rtlCol="0">
              <a:spAutoFit/>
            </a:bodyPr>
            <a:lstStyle/>
            <a:p>
              <a:r>
                <a:rPr lang="en-US" sz="2000" b="1" dirty="0">
                  <a:solidFill>
                    <a:schemeClr val="bg1">
                      <a:lumMod val="85000"/>
                    </a:schemeClr>
                  </a:solidFill>
                </a:rPr>
                <a:t>Latitude</a:t>
              </a:r>
            </a:p>
          </p:txBody>
        </p:sp>
        <p:sp>
          <p:nvSpPr>
            <p:cNvPr id="5" name="TextBox 4">
              <a:extLst>
                <a:ext uri="{FF2B5EF4-FFF2-40B4-BE49-F238E27FC236}">
                  <a16:creationId xmlns:a16="http://schemas.microsoft.com/office/drawing/2014/main" id="{E4748171-C19C-4071-A3B7-DE9727C5123F}"/>
                </a:ext>
              </a:extLst>
            </p:cNvPr>
            <p:cNvSpPr txBox="1"/>
            <p:nvPr/>
          </p:nvSpPr>
          <p:spPr>
            <a:xfrm>
              <a:off x="7041477" y="1548230"/>
              <a:ext cx="983942" cy="400110"/>
            </a:xfrm>
            <a:prstGeom prst="rect">
              <a:avLst/>
            </a:prstGeom>
            <a:noFill/>
          </p:spPr>
          <p:txBody>
            <a:bodyPr wrap="square" rtlCol="0">
              <a:spAutoFit/>
            </a:bodyPr>
            <a:lstStyle/>
            <a:p>
              <a:r>
                <a:rPr lang="en-US" sz="2000" b="1" dirty="0">
                  <a:solidFill>
                    <a:schemeClr val="bg1">
                      <a:lumMod val="85000"/>
                    </a:schemeClr>
                  </a:solidFill>
                </a:rPr>
                <a:t>Plots</a:t>
              </a:r>
            </a:p>
          </p:txBody>
        </p:sp>
        <p:sp>
          <p:nvSpPr>
            <p:cNvPr id="6" name="TextBox 5">
              <a:extLst>
                <a:ext uri="{FF2B5EF4-FFF2-40B4-BE49-F238E27FC236}">
                  <a16:creationId xmlns:a16="http://schemas.microsoft.com/office/drawing/2014/main" id="{68F7E844-8955-4982-8536-433C6BF67FA4}"/>
                </a:ext>
              </a:extLst>
            </p:cNvPr>
            <p:cNvSpPr txBox="1"/>
            <p:nvPr/>
          </p:nvSpPr>
          <p:spPr>
            <a:xfrm>
              <a:off x="9422907" y="1553591"/>
              <a:ext cx="1546195" cy="400110"/>
            </a:xfrm>
            <a:prstGeom prst="rect">
              <a:avLst/>
            </a:prstGeom>
            <a:noFill/>
          </p:spPr>
          <p:txBody>
            <a:bodyPr wrap="square" rtlCol="0">
              <a:spAutoFit/>
            </a:bodyPr>
            <a:lstStyle/>
            <a:p>
              <a:r>
                <a:rPr lang="en-US" sz="2000" b="1" dirty="0">
                  <a:solidFill>
                    <a:schemeClr val="bg1">
                      <a:lumMod val="85000"/>
                    </a:schemeClr>
                  </a:solidFill>
                </a:rPr>
                <a:t>Comparison</a:t>
              </a:r>
            </a:p>
          </p:txBody>
        </p:sp>
        <p:sp>
          <p:nvSpPr>
            <p:cNvPr id="7" name="TextBox 6">
              <a:extLst>
                <a:ext uri="{FF2B5EF4-FFF2-40B4-BE49-F238E27FC236}">
                  <a16:creationId xmlns:a16="http://schemas.microsoft.com/office/drawing/2014/main" id="{A77346A5-A646-4541-A869-7FEEFDDD0203}"/>
                </a:ext>
              </a:extLst>
            </p:cNvPr>
            <p:cNvSpPr txBox="1"/>
            <p:nvPr/>
          </p:nvSpPr>
          <p:spPr>
            <a:xfrm>
              <a:off x="8504812" y="1553591"/>
              <a:ext cx="710214" cy="400110"/>
            </a:xfrm>
            <a:prstGeom prst="rect">
              <a:avLst/>
            </a:prstGeom>
            <a:noFill/>
          </p:spPr>
          <p:txBody>
            <a:bodyPr wrap="square" rtlCol="0">
              <a:spAutoFit/>
            </a:bodyPr>
            <a:lstStyle/>
            <a:p>
              <a:r>
                <a:rPr lang="en-US" sz="2000" b="1" dirty="0">
                  <a:solidFill>
                    <a:schemeClr val="bg1">
                      <a:lumMod val="85000"/>
                    </a:schemeClr>
                  </a:solidFill>
                </a:rPr>
                <a:t>Data</a:t>
              </a:r>
            </a:p>
          </p:txBody>
        </p:sp>
        <p:sp>
          <p:nvSpPr>
            <p:cNvPr id="8" name="TextBox 7">
              <a:extLst>
                <a:ext uri="{FF2B5EF4-FFF2-40B4-BE49-F238E27FC236}">
                  <a16:creationId xmlns:a16="http://schemas.microsoft.com/office/drawing/2014/main" id="{DFD35A6E-4505-441A-B436-31C9753DD6F0}"/>
                </a:ext>
              </a:extLst>
            </p:cNvPr>
            <p:cNvSpPr txBox="1"/>
            <p:nvPr/>
          </p:nvSpPr>
          <p:spPr>
            <a:xfrm>
              <a:off x="6641982" y="1982381"/>
              <a:ext cx="1554480" cy="954107"/>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solidFill>
                    <a:srgbClr val="FFC000"/>
                  </a:solidFill>
                </a:rPr>
                <a:t>Cloudiness</a:t>
              </a:r>
            </a:p>
            <a:p>
              <a:r>
                <a:rPr lang="en-US" sz="1400" b="1" dirty="0">
                  <a:solidFill>
                    <a:srgbClr val="FFC000"/>
                  </a:solidFill>
                </a:rPr>
                <a:t>Humidity</a:t>
              </a:r>
            </a:p>
            <a:p>
              <a:r>
                <a:rPr lang="en-US" sz="1400" b="1" dirty="0">
                  <a:solidFill>
                    <a:srgbClr val="FFC000"/>
                  </a:solidFill>
                </a:rPr>
                <a:t>Wind Speed</a:t>
              </a:r>
            </a:p>
            <a:p>
              <a:r>
                <a:rPr lang="en-US" sz="1400" b="1" dirty="0">
                  <a:solidFill>
                    <a:srgbClr val="FFC000"/>
                  </a:solidFill>
                </a:rPr>
                <a:t>Max Temperature</a:t>
              </a:r>
            </a:p>
          </p:txBody>
        </p:sp>
        <p:sp>
          <p:nvSpPr>
            <p:cNvPr id="9" name="Flowchart: Merge 8">
              <a:extLst>
                <a:ext uri="{FF2B5EF4-FFF2-40B4-BE49-F238E27FC236}">
                  <a16:creationId xmlns:a16="http://schemas.microsoft.com/office/drawing/2014/main" id="{5B2CACF9-B49D-4C9E-A047-0D6CB530909F}"/>
                </a:ext>
              </a:extLst>
            </p:cNvPr>
            <p:cNvSpPr/>
            <p:nvPr/>
          </p:nvSpPr>
          <p:spPr>
            <a:xfrm>
              <a:off x="7995086" y="1691196"/>
              <a:ext cx="91440" cy="91440"/>
            </a:xfrm>
            <a:prstGeom prst="flowChartMerg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11" name="Title 1">
            <a:extLst>
              <a:ext uri="{FF2B5EF4-FFF2-40B4-BE49-F238E27FC236}">
                <a16:creationId xmlns:a16="http://schemas.microsoft.com/office/drawing/2014/main" id="{2E2A498E-DB6B-4E9E-91BA-F2ED5E11A287}"/>
              </a:ext>
            </a:extLst>
          </p:cNvPr>
          <p:cNvSpPr>
            <a:spLocks noGrp="1"/>
          </p:cNvSpPr>
          <p:nvPr>
            <p:ph type="title"/>
          </p:nvPr>
        </p:nvSpPr>
        <p:spPr>
          <a:xfrm>
            <a:off x="536359" y="161446"/>
            <a:ext cx="10515600" cy="1325563"/>
          </a:xfrm>
        </p:spPr>
        <p:txBody>
          <a:bodyPr>
            <a:normAutofit fontScale="90000"/>
          </a:bodyPr>
          <a:lstStyle/>
          <a:p>
            <a:r>
              <a:rPr lang="en-US" sz="3100" b="1" dirty="0">
                <a:latin typeface="Arial Black" panose="020B0A04020102020204" pitchFamily="34" charset="0"/>
              </a:rPr>
              <a:t>Latitude - Latitude Analysis Dashboard with Attitude</a:t>
            </a:r>
            <a:br>
              <a:rPr lang="en-US" sz="3100" b="1" dirty="0">
                <a:solidFill>
                  <a:schemeClr val="accent6">
                    <a:lumMod val="50000"/>
                  </a:schemeClr>
                </a:solidFill>
                <a:latin typeface="Arial Black" panose="020B0A04020102020204" pitchFamily="34" charset="0"/>
              </a:rPr>
            </a:br>
            <a:r>
              <a:rPr lang="en-US" sz="3100" b="1" dirty="0">
                <a:solidFill>
                  <a:schemeClr val="tx2">
                    <a:lumMod val="60000"/>
                    <a:lumOff val="40000"/>
                  </a:schemeClr>
                </a:solidFill>
                <a:latin typeface="Arial Black" panose="020B0A04020102020204" pitchFamily="34" charset="0"/>
              </a:rPr>
              <a:t>Headers – Plot 2 - Humidity</a:t>
            </a:r>
            <a:endParaRPr lang="en-US" b="1" dirty="0">
              <a:latin typeface="+mn-lt"/>
            </a:endParaRPr>
          </a:p>
        </p:txBody>
      </p:sp>
      <p:sp>
        <p:nvSpPr>
          <p:cNvPr id="10" name="TextBox 9">
            <a:extLst>
              <a:ext uri="{FF2B5EF4-FFF2-40B4-BE49-F238E27FC236}">
                <a16:creationId xmlns:a16="http://schemas.microsoft.com/office/drawing/2014/main" id="{AACF83C8-0306-4146-90F7-D1176617A0EF}"/>
              </a:ext>
            </a:extLst>
          </p:cNvPr>
          <p:cNvSpPr txBox="1"/>
          <p:nvPr/>
        </p:nvSpPr>
        <p:spPr>
          <a:xfrm>
            <a:off x="536359" y="4022028"/>
            <a:ext cx="10662082" cy="640080"/>
          </a:xfrm>
          <a:prstGeom prst="rect">
            <a:avLst/>
          </a:prstGeom>
          <a:solidFill>
            <a:srgbClr val="FFC000"/>
          </a:solidFill>
        </p:spPr>
        <p:txBody>
          <a:bodyPr wrap="square" rtlCol="0">
            <a:spAutoFit/>
          </a:bodyPr>
          <a:lstStyle>
            <a:defPPr>
              <a:defRPr lang="en-US"/>
            </a:defPPr>
          </a:lstStyle>
          <a:p>
            <a:endParaRPr lang="en-US" dirty="0"/>
          </a:p>
        </p:txBody>
      </p:sp>
      <p:sp>
        <p:nvSpPr>
          <p:cNvPr id="13" name="TextBox 12">
            <a:extLst>
              <a:ext uri="{FF2B5EF4-FFF2-40B4-BE49-F238E27FC236}">
                <a16:creationId xmlns:a16="http://schemas.microsoft.com/office/drawing/2014/main" id="{7A8CF682-B4B9-4092-A1BF-706F9A5147DB}"/>
              </a:ext>
            </a:extLst>
          </p:cNvPr>
          <p:cNvSpPr txBox="1"/>
          <p:nvPr/>
        </p:nvSpPr>
        <p:spPr>
          <a:xfrm>
            <a:off x="621437" y="4145757"/>
            <a:ext cx="4110361" cy="400110"/>
          </a:xfrm>
          <a:prstGeom prst="rect">
            <a:avLst/>
          </a:prstGeom>
          <a:noFill/>
        </p:spPr>
        <p:txBody>
          <a:bodyPr wrap="square" rtlCol="0">
            <a:spAutoFit/>
          </a:bodyPr>
          <a:lstStyle/>
          <a:p>
            <a:r>
              <a:rPr lang="en-US" sz="2000" b="1" dirty="0"/>
              <a:t>Humidity</a:t>
            </a:r>
          </a:p>
        </p:txBody>
      </p:sp>
    </p:spTree>
    <p:extLst>
      <p:ext uri="{BB962C8B-B14F-4D97-AF65-F5344CB8AC3E}">
        <p14:creationId xmlns:p14="http://schemas.microsoft.com/office/powerpoint/2010/main" val="2216357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566</TotalTime>
  <Words>2017</Words>
  <Application>Microsoft Office PowerPoint</Application>
  <PresentationFormat>Widescreen</PresentationFormat>
  <Paragraphs>309</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 Black</vt:lpstr>
      <vt:lpstr>Calibri</vt:lpstr>
      <vt:lpstr>Calibri Light</vt:lpstr>
      <vt:lpstr>Courier New</vt:lpstr>
      <vt:lpstr>Office Theme</vt:lpstr>
      <vt:lpstr>Weather Project – Web Design</vt:lpstr>
      <vt:lpstr>Latitude - Latitude Analysis Dashboard with Attitude Scope</vt:lpstr>
      <vt:lpstr>Latitude - Latitude Analysis Dashboard with Attitude Headers – Landing Page</vt:lpstr>
      <vt:lpstr>Latitude - Latitude Analysis Dashboard with Attitude Landing Page</vt:lpstr>
      <vt:lpstr>Latitude - Latitude Analysis Dashboard with Attitude Landing Page</vt:lpstr>
      <vt:lpstr>Latitude - Latitude Analysis Dashboard with Attitude Headers – Plot 1 - Temperature</vt:lpstr>
      <vt:lpstr>Latitude - Latitude Analysis Dashboard with Attitude Visualization Temperature – Large Navigation</vt:lpstr>
      <vt:lpstr>Latitude - Latitude Analysis Dashboard with Attitude Visualization Temperature – Small Navigation</vt:lpstr>
      <vt:lpstr>Latitude - Latitude Analysis Dashboard with Attitude Headers – Plot 2 - Humidity</vt:lpstr>
      <vt:lpstr>Latitude - Latitude Analysis Dashboard with Attitude Visualization Humidity – Navigation Large</vt:lpstr>
      <vt:lpstr>Latitude - Latitude Analysis Dashboard with Attitude Visualization Humidity – Navigation Large</vt:lpstr>
      <vt:lpstr>Latitude - Latitude Analysis Dashboard with Attitude Headers – Plot 3 - Cloudiness </vt:lpstr>
      <vt:lpstr>Latitude - Latitude Analysis Dashboard with Attitude Visualization Cloudiness – Large Navigation</vt:lpstr>
      <vt:lpstr>Latitude - Latitude Analysis Dashboard with Attitude Visualization Cloudiness – Small Navigation</vt:lpstr>
      <vt:lpstr>Latitude - Latitude Analysis Dashboard with Attitude Headers – Plot 4 – Wind Speed</vt:lpstr>
      <vt:lpstr>Latitude - Latitude Analysis Dashboard with Attitude Visualization Wind Speed – Large Navigation</vt:lpstr>
      <vt:lpstr>Latitude - Latitude Analysis Dashboard with Attitude Visualization Wind Speed – Small Navigation</vt:lpstr>
      <vt:lpstr>Latitude - Latitude Analysis Dashboard with Attitude Headers – Plot 5 - Comparison</vt:lpstr>
      <vt:lpstr>Latitude - Latitude Analysis Dashboard with Attitude Comparison Northern Hemisphere – Navigation Large/Medium</vt:lpstr>
      <vt:lpstr>Latitude - Latitude Analysis Dashboard with Attitude Comparison Northern Hemisphere – Navigation Small/Extra Small</vt:lpstr>
      <vt:lpstr>Latitude - Latitude Analysis Dashboard with Attitude Headers – Plot 6 - Comparison</vt:lpstr>
      <vt:lpstr>Latitude - Latitude Analysis Dashboard with Attitude Comparison Southern Hemisphere – Navigation Large</vt:lpstr>
      <vt:lpstr>Latitude - Latitude Analysis Dashboard with Attitude Comparison Southern Hemisphere – Navigation Small</vt:lpstr>
      <vt:lpstr>Latitude - Latitude Analysis Dashboard with Attitude Headers – Plot 6 - Comparison</vt:lpstr>
      <vt:lpstr>Latitude - Latitude Analysis Dashboard with Attitude Data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Edith Jimenez</dc:creator>
  <cp:lastModifiedBy>Edith Jimenez</cp:lastModifiedBy>
  <cp:revision>27</cp:revision>
  <dcterms:created xsi:type="dcterms:W3CDTF">2020-02-23T08:46:57Z</dcterms:created>
  <dcterms:modified xsi:type="dcterms:W3CDTF">2020-02-29T23:52:08Z</dcterms:modified>
</cp:coreProperties>
</file>