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0F1632"/>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F1632"/>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0F163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bloomberg.com/esg" TargetMode="External"/><Relationship Id="rId3" Type="http://schemas.openxmlformats.org/officeDocument/2006/relationships/hyperlink" Target="https://www.reuters.com/sustainability" TargetMode="External"/><Relationship Id="rId4" Type="http://schemas.openxmlformats.org/officeDocument/2006/relationships/hyperlink" Target="https://www.msci.com/esg-research" TargetMode="External"/><Relationship Id="rId5" Type="http://schemas.openxmlformats.org/officeDocument/2006/relationships/hyperlink" Target="https://www.sustainalytics.com" TargetMode="External"/><Relationship Id="rId6" Type="http://schemas.openxmlformats.org/officeDocument/2006/relationships/hyperlink" Target="https://www.cdp.net" TargetMode="External"/><Relationship Id="rId7" Type="http://schemas.openxmlformats.org/officeDocument/2006/relationships/hyperlink" Target="https://www.ft.com/esg" TargetMode="External"/><Relationship Id="rId8" Type="http://schemas.openxmlformats.org/officeDocument/2006/relationships/hyperlink" Target="https://www.spglobal.com/esg" TargetMode="External"/><Relationship Id="rId9" Type="http://schemas.openxmlformats.org/officeDocument/2006/relationships/hyperlink" Target="https://www.globalreporting.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latin typeface="Arial Bold"/>
              </a:defRPr>
            </a:pPr>
            <a:r>
              <a:t>ESG Analysis Report</a:t>
            </a:r>
          </a:p>
        </p:txBody>
      </p:sp>
      <p:sp>
        <p:nvSpPr>
          <p:cNvPr id="3" name="Subtitle 2"/>
          <p:cNvSpPr>
            <a:spLocks noGrp="1"/>
          </p:cNvSpPr>
          <p:nvPr>
            <p:ph type="subTitle" idx="1"/>
          </p:nvPr>
        </p:nvSpPr>
        <p:spPr/>
        <p:txBody>
          <a:bodyPr/>
          <a:lstStyle/>
          <a:p>
            <a:pPr>
              <a:defRPr>
                <a:solidFill>
                  <a:srgbClr val="FFFFFF"/>
                </a:solidFill>
                <a:latin typeface="Arial"/>
              </a:defRPr>
            </a:pPr>
            <a:r>
              <a:t>Comprehensive ESG Trends Analysis - September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Sources and Reliability</a:t>
            </a:r>
          </a:p>
        </p:txBody>
      </p:sp>
      <p:graphicFrame>
        <p:nvGraphicFramePr>
          <p:cNvPr id="4" name="Table 3"/>
          <p:cNvGraphicFramePr>
            <a:graphicFrameLocks noGrp="1"/>
          </p:cNvGraphicFramePr>
          <p:nvPr/>
        </p:nvGraphicFramePr>
        <p:xfrm>
          <a:off x="457200" y="1097280"/>
          <a:ext cx="13716000" cy="3291840"/>
        </p:xfrm>
        <a:graphic>
          <a:graphicData uri="http://schemas.openxmlformats.org/drawingml/2006/table">
            <a:tbl>
              <a:tblPr firstRow="1" bandRow="1">
                <a:tableStyleId>{5C22544A-7EE6-4342-B048-85BDC9FD1C3A}</a:tableStyleId>
              </a:tblPr>
              <a:tblGrid>
                <a:gridCol w="4572000"/>
                <a:gridCol w="2743200"/>
                <a:gridCol w="6400800"/>
              </a:tblGrid>
              <a:tr h="365760">
                <a:tc>
                  <a:txBody>
                    <a:bodyPr wrap="square">
                      <a:normAutofit/>
                    </a:bodyPr>
                    <a:lstStyle/>
                    <a:p>
                      <a:pPr algn="l">
                        <a:defRPr sz="1100">
                          <a:solidFill>
                            <a:srgbClr val="FFFFFF"/>
                          </a:solidFill>
                          <a:latin typeface="Arial Bold"/>
                        </a:defRPr>
                      </a:pPr>
                      <a:r>
                        <a:t>Source</a:t>
                      </a:r>
                    </a:p>
                  </a:txBody>
                  <a:tcPr marL="45720" marR="45720">
                    <a:solidFill>
                      <a:srgbClr val="44546A"/>
                    </a:solidFill>
                  </a:tcPr>
                </a:tc>
                <a:tc>
                  <a:txBody>
                    <a:bodyPr wrap="square">
                      <a:normAutofit/>
                    </a:bodyPr>
                    <a:lstStyle/>
                    <a:p>
                      <a:pPr algn="l">
                        <a:defRPr sz="1100">
                          <a:solidFill>
                            <a:srgbClr val="FFFFFF"/>
                          </a:solidFill>
                          <a:latin typeface="Arial Bold"/>
                        </a:defRPr>
                      </a:pPr>
                      <a:r>
                        <a:t>Reliability Score</a:t>
                      </a:r>
                    </a:p>
                  </a:txBody>
                  <a:tcPr marL="45720" marR="45720">
                    <a:solidFill>
                      <a:srgbClr val="44546A"/>
                    </a:solidFill>
                  </a:tcPr>
                </a:tc>
                <a:tc>
                  <a:txBody>
                    <a:bodyPr wrap="square">
                      <a:normAutofit/>
                    </a:bodyPr>
                    <a:lstStyle/>
                    <a:p>
                      <a:pPr algn="l">
                        <a:defRPr sz="1100">
                          <a:solidFill>
                            <a:srgbClr val="FFFFFF"/>
                          </a:solidFill>
                          <a:latin typeface="Arial Bold"/>
                        </a:defRPr>
                      </a:pPr>
                      <a:r>
                        <a:t>Justification</a:t>
                      </a:r>
                    </a:p>
                  </a:txBody>
                  <a:tcPr marL="45720" marR="45720">
                    <a:solidFill>
                      <a:srgbClr val="44546A"/>
                    </a:solidFill>
                  </a:tcPr>
                </a:tc>
              </a:tr>
              <a:tr h="365760">
                <a:tc>
                  <a:txBody>
                    <a:bodyPr wrap="square">
                      <a:normAutofit/>
                    </a:bodyPr>
                    <a:lstStyle/>
                    <a:p>
                      <a:pPr algn="l">
                        <a:defRPr sz="1000">
                          <a:solidFill>
                            <a:srgbClr val="FFFFFF"/>
                          </a:solidFill>
                          <a:latin typeface="Arial"/>
                        </a:defRPr>
                      </a:pPr>
                      <a:r>
                        <a:t>Bloomberg ESG Data</a:t>
                      </a:r>
                      <a:r>
                        <a:rPr u="sng">
                          <a:solidFill>
                            <a:srgbClr val="9BC1E4"/>
                          </a:solidFill>
                          <a:hlinkClick r:id="rId2"/>
                        </a:rPr>
                        <a:t>
https://www.bloomberg.com/esg</a:t>
                      </a:r>
                    </a:p>
                  </a:txBody>
                  <a:tcPr marL="45720" marR="45720">
                    <a:noFill/>
                  </a:tcPr>
                </a:tc>
                <a:tc>
                  <a:txBody>
                    <a:bodyPr wrap="square">
                      <a:normAutofit/>
                    </a:bodyPr>
                    <a:lstStyle/>
                    <a:p>
                      <a:pPr algn="l">
                        <a:defRPr sz="1000">
                          <a:solidFill>
                            <a:srgbClr val="FFFFFF"/>
                          </a:solidFill>
                          <a:latin typeface="Arial"/>
                        </a:defRPr>
                      </a:pPr>
                      <a:r>
                        <a:t>9/10</a:t>
                      </a:r>
                    </a:p>
                  </a:txBody>
                  <a:tcPr marL="45720" marR="45720">
                    <a:noFill/>
                  </a:tcPr>
                </a:tc>
                <a:tc>
                  <a:txBody>
                    <a:bodyPr wrap="square">
                      <a:normAutofit/>
                    </a:bodyPr>
                    <a:lstStyle/>
                    <a:p>
                      <a:pPr algn="l">
                        <a:defRPr sz="1000">
                          <a:solidFill>
                            <a:srgbClr val="FFFFFF"/>
                          </a:solidFill>
                          <a:latin typeface="Arial"/>
                        </a:defRPr>
                      </a:pPr>
                      <a:r>
                        <a:t>Comprehensive coverage with standardized methodology and regular updates</a:t>
                      </a:r>
                    </a:p>
                  </a:txBody>
                  <a:tcPr marL="45720" marR="45720">
                    <a:noFill/>
                  </a:tcPr>
                </a:tc>
              </a:tr>
              <a:tr h="365760">
                <a:tc>
                  <a:txBody>
                    <a:bodyPr wrap="square">
                      <a:normAutofit/>
                    </a:bodyPr>
                    <a:lstStyle/>
                    <a:p>
                      <a:pPr algn="l">
                        <a:defRPr sz="1000">
                          <a:solidFill>
                            <a:srgbClr val="FFFFFF"/>
                          </a:solidFill>
                          <a:latin typeface="Arial"/>
                        </a:defRPr>
                      </a:pPr>
                      <a:r>
                        <a:t>Reuters Sustainability Reports</a:t>
                      </a:r>
                      <a:r>
                        <a:rPr u="sng">
                          <a:solidFill>
                            <a:srgbClr val="9BC1E4"/>
                          </a:solidFill>
                          <a:hlinkClick r:id="rId3"/>
                        </a:rPr>
                        <a:t>
https://www.reuters.com/sustainability</a:t>
                      </a:r>
                    </a:p>
                  </a:txBody>
                  <a:tcPr marL="45720" marR="45720">
                    <a:solidFill>
                      <a:srgbClr val="2A3950"/>
                    </a:solidFill>
                  </a:tcPr>
                </a:tc>
                <a:tc>
                  <a:txBody>
                    <a:bodyPr wrap="square">
                      <a:normAutofit/>
                    </a:bodyPr>
                    <a:lstStyle/>
                    <a:p>
                      <a:pPr algn="l">
                        <a:defRPr sz="1000">
                          <a:solidFill>
                            <a:srgbClr val="FFFFFF"/>
                          </a:solidFill>
                          <a:latin typeface="Arial"/>
                        </a:defRPr>
                      </a:pPr>
                      <a:r>
                        <a:t>8/10</a:t>
                      </a:r>
                    </a:p>
                  </a:txBody>
                  <a:tcPr marL="45720" marR="45720">
                    <a:solidFill>
                      <a:srgbClr val="2A3950"/>
                    </a:solidFill>
                  </a:tcPr>
                </a:tc>
                <a:tc>
                  <a:txBody>
                    <a:bodyPr wrap="square">
                      <a:normAutofit/>
                    </a:bodyPr>
                    <a:lstStyle/>
                    <a:p>
                      <a:pPr algn="l">
                        <a:defRPr sz="1000">
                          <a:solidFill>
                            <a:srgbClr val="FFFFFF"/>
                          </a:solidFill>
                          <a:latin typeface="Arial"/>
                        </a:defRPr>
                      </a:pPr>
                      <a:r>
                        <a:t>Reliable financial news source with dedicated ESG reporting team</a:t>
                      </a:r>
                    </a:p>
                  </a:txBody>
                  <a:tcPr marL="45720" marR="45720">
                    <a:solidFill>
                      <a:srgbClr val="2A3950"/>
                    </a:solidFill>
                  </a:tcPr>
                </a:tc>
              </a:tr>
              <a:tr h="365760">
                <a:tc>
                  <a:txBody>
                    <a:bodyPr wrap="square">
                      <a:normAutofit/>
                    </a:bodyPr>
                    <a:lstStyle/>
                    <a:p>
                      <a:pPr algn="l">
                        <a:defRPr sz="1000">
                          <a:solidFill>
                            <a:srgbClr val="FFFFFF"/>
                          </a:solidFill>
                          <a:latin typeface="Arial"/>
                        </a:defRPr>
                      </a:pPr>
                      <a:r>
                        <a:t>MSCI ESG Research</a:t>
                      </a:r>
                      <a:r>
                        <a:rPr u="sng">
                          <a:solidFill>
                            <a:srgbClr val="9BC1E4"/>
                          </a:solidFill>
                          <a:hlinkClick r:id="rId4"/>
                        </a:rPr>
                        <a:t>
https://www.msci.com/esg-research</a:t>
                      </a:r>
                    </a:p>
                  </a:txBody>
                  <a:tcPr marL="45720" marR="45720">
                    <a:noFill/>
                  </a:tcPr>
                </a:tc>
                <a:tc>
                  <a:txBody>
                    <a:bodyPr wrap="square">
                      <a:normAutofit/>
                    </a:bodyPr>
                    <a:lstStyle/>
                    <a:p>
                      <a:pPr algn="l">
                        <a:defRPr sz="1000">
                          <a:solidFill>
                            <a:srgbClr val="FFFFFF"/>
                          </a:solidFill>
                          <a:latin typeface="Arial"/>
                        </a:defRPr>
                      </a:pPr>
                      <a:r>
                        <a:t>9/10</a:t>
                      </a:r>
                    </a:p>
                  </a:txBody>
                  <a:tcPr marL="45720" marR="45720">
                    <a:noFill/>
                  </a:tcPr>
                </a:tc>
                <a:tc>
                  <a:txBody>
                    <a:bodyPr wrap="square">
                      <a:normAutofit/>
                    </a:bodyPr>
                    <a:lstStyle/>
                    <a:p>
                      <a:pPr algn="l">
                        <a:defRPr sz="1000">
                          <a:solidFill>
                            <a:srgbClr val="FFFFFF"/>
                          </a:solidFill>
                          <a:latin typeface="Arial"/>
                        </a:defRPr>
                      </a:pPr>
                      <a:r>
                        <a:t>Leading ESG rating provider with robust analytical framework</a:t>
                      </a:r>
                    </a:p>
                  </a:txBody>
                  <a:tcPr marL="45720" marR="45720">
                    <a:noFill/>
                  </a:tcPr>
                </a:tc>
              </a:tr>
              <a:tr h="365760">
                <a:tc>
                  <a:txBody>
                    <a:bodyPr wrap="square">
                      <a:normAutofit/>
                    </a:bodyPr>
                    <a:lstStyle/>
                    <a:p>
                      <a:pPr algn="l">
                        <a:defRPr sz="1000">
                          <a:solidFill>
                            <a:srgbClr val="FFFFFF"/>
                          </a:solidFill>
                          <a:latin typeface="Arial"/>
                        </a:defRPr>
                      </a:pPr>
                      <a:r>
                        <a:t>Sustainalytics</a:t>
                      </a:r>
                      <a:r>
                        <a:rPr u="sng">
                          <a:solidFill>
                            <a:srgbClr val="9BC1E4"/>
                          </a:solidFill>
                          <a:hlinkClick r:id="rId5"/>
                        </a:rPr>
                        <a:t>
https://www.sustainalytics.com</a:t>
                      </a:r>
                    </a:p>
                  </a:txBody>
                  <a:tcPr marL="45720" marR="45720">
                    <a:solidFill>
                      <a:srgbClr val="2A3950"/>
                    </a:solidFill>
                  </a:tcPr>
                </a:tc>
                <a:tc>
                  <a:txBody>
                    <a:bodyPr wrap="square">
                      <a:normAutofit/>
                    </a:bodyPr>
                    <a:lstStyle/>
                    <a:p>
                      <a:pPr algn="l">
                        <a:defRPr sz="1000">
                          <a:solidFill>
                            <a:srgbClr val="FFFFFF"/>
                          </a:solidFill>
                          <a:latin typeface="Arial"/>
                        </a:defRPr>
                      </a:pPr>
                      <a:r>
                        <a:t>8/10</a:t>
                      </a:r>
                    </a:p>
                  </a:txBody>
                  <a:tcPr marL="45720" marR="45720">
                    <a:solidFill>
                      <a:srgbClr val="2A3950"/>
                    </a:solidFill>
                  </a:tcPr>
                </a:tc>
                <a:tc>
                  <a:txBody>
                    <a:bodyPr wrap="square">
                      <a:normAutofit/>
                    </a:bodyPr>
                    <a:lstStyle/>
                    <a:p>
                      <a:pPr algn="l">
                        <a:defRPr sz="1000">
                          <a:solidFill>
                            <a:srgbClr val="FFFFFF"/>
                          </a:solidFill>
                          <a:latin typeface="Arial"/>
                        </a:defRPr>
                      </a:pPr>
                      <a:r>
                        <a:t>Independent ESG research with focus on material risk factors</a:t>
                      </a:r>
                    </a:p>
                  </a:txBody>
                  <a:tcPr marL="45720" marR="45720">
                    <a:solidFill>
                      <a:srgbClr val="2A3950"/>
                    </a:solidFill>
                  </a:tcPr>
                </a:tc>
              </a:tr>
              <a:tr h="365760">
                <a:tc>
                  <a:txBody>
                    <a:bodyPr wrap="square">
                      <a:normAutofit/>
                    </a:bodyPr>
                    <a:lstStyle/>
                    <a:p>
                      <a:pPr algn="l">
                        <a:defRPr sz="1000">
                          <a:solidFill>
                            <a:srgbClr val="FFFFFF"/>
                          </a:solidFill>
                          <a:latin typeface="Arial"/>
                        </a:defRPr>
                      </a:pPr>
                      <a:r>
                        <a:t>CDP Climate Disclosures</a:t>
                      </a:r>
                      <a:r>
                        <a:rPr u="sng">
                          <a:solidFill>
                            <a:srgbClr val="9BC1E4"/>
                          </a:solidFill>
                          <a:hlinkClick r:id="rId6"/>
                        </a:rPr>
                        <a:t>
https://www.cdp.net</a:t>
                      </a:r>
                    </a:p>
                  </a:txBody>
                  <a:tcPr marL="45720" marR="45720">
                    <a:noFill/>
                  </a:tcPr>
                </a:tc>
                <a:tc>
                  <a:txBody>
                    <a:bodyPr wrap="square">
                      <a:normAutofit/>
                    </a:bodyPr>
                    <a:lstStyle/>
                    <a:p>
                      <a:pPr algn="l">
                        <a:defRPr sz="1000">
                          <a:solidFill>
                            <a:srgbClr val="FFFFFF"/>
                          </a:solidFill>
                          <a:latin typeface="Arial"/>
                        </a:defRPr>
                      </a:pPr>
                      <a:r>
                        <a:t>9/10</a:t>
                      </a:r>
                    </a:p>
                  </a:txBody>
                  <a:tcPr marL="45720" marR="45720">
                    <a:noFill/>
                  </a:tcPr>
                </a:tc>
                <a:tc>
                  <a:txBody>
                    <a:bodyPr wrap="square">
                      <a:normAutofit/>
                    </a:bodyPr>
                    <a:lstStyle/>
                    <a:p>
                      <a:pPr algn="l">
                        <a:defRPr sz="1000">
                          <a:solidFill>
                            <a:srgbClr val="FFFFFF"/>
                          </a:solidFill>
                          <a:latin typeface="Arial"/>
                        </a:defRPr>
                      </a:pPr>
                      <a:r>
                        <a:t>Direct corporate climate data with standardized reporting framework</a:t>
                      </a:r>
                    </a:p>
                  </a:txBody>
                  <a:tcPr marL="45720" marR="45720">
                    <a:noFill/>
                  </a:tcPr>
                </a:tc>
              </a:tr>
              <a:tr h="365760">
                <a:tc>
                  <a:txBody>
                    <a:bodyPr wrap="square">
                      <a:normAutofit/>
                    </a:bodyPr>
                    <a:lstStyle/>
                    <a:p>
                      <a:pPr algn="l">
                        <a:defRPr sz="1000">
                          <a:solidFill>
                            <a:srgbClr val="FFFFFF"/>
                          </a:solidFill>
                          <a:latin typeface="Arial"/>
                        </a:defRPr>
                      </a:pPr>
                      <a:r>
                        <a:t>Financial Times ESG Hub</a:t>
                      </a:r>
                      <a:r>
                        <a:rPr u="sng">
                          <a:solidFill>
                            <a:srgbClr val="9BC1E4"/>
                          </a:solidFill>
                          <a:hlinkClick r:id="rId7"/>
                        </a:rPr>
                        <a:t>
https://www.ft.com/esg</a:t>
                      </a:r>
                    </a:p>
                  </a:txBody>
                  <a:tcPr marL="45720" marR="45720">
                    <a:solidFill>
                      <a:srgbClr val="2A3950"/>
                    </a:solidFill>
                  </a:tcPr>
                </a:tc>
                <a:tc>
                  <a:txBody>
                    <a:bodyPr wrap="square">
                      <a:normAutofit/>
                    </a:bodyPr>
                    <a:lstStyle/>
                    <a:p>
                      <a:pPr algn="l">
                        <a:defRPr sz="1000">
                          <a:solidFill>
                            <a:srgbClr val="FFFFFF"/>
                          </a:solidFill>
                          <a:latin typeface="Arial"/>
                        </a:defRPr>
                      </a:pPr>
                      <a:r>
                        <a:t>7/10</a:t>
                      </a:r>
                    </a:p>
                  </a:txBody>
                  <a:tcPr marL="45720" marR="45720">
                    <a:solidFill>
                      <a:srgbClr val="2A3950"/>
                    </a:solidFill>
                  </a:tcPr>
                </a:tc>
                <a:tc>
                  <a:txBody>
                    <a:bodyPr wrap="square">
                      <a:normAutofit/>
                    </a:bodyPr>
                    <a:lstStyle/>
                    <a:p>
                      <a:pPr algn="l">
                        <a:defRPr sz="1000">
                          <a:solidFill>
                            <a:srgbClr val="FFFFFF"/>
                          </a:solidFill>
                          <a:latin typeface="Arial"/>
                        </a:defRPr>
                      </a:pPr>
                      <a:r>
                        <a:t>High-quality financial journalism with ESG focus but limited data depth</a:t>
                      </a:r>
                    </a:p>
                  </a:txBody>
                  <a:tcPr marL="45720" marR="45720">
                    <a:solidFill>
                      <a:srgbClr val="2A3950"/>
                    </a:solidFill>
                  </a:tcPr>
                </a:tc>
              </a:tr>
              <a:tr h="365760">
                <a:tc>
                  <a:txBody>
                    <a:bodyPr wrap="square">
                      <a:normAutofit/>
                    </a:bodyPr>
                    <a:lstStyle/>
                    <a:p>
                      <a:pPr algn="l">
                        <a:defRPr sz="1000">
                          <a:solidFill>
                            <a:srgbClr val="FFFFFF"/>
                          </a:solidFill>
                          <a:latin typeface="Arial"/>
                        </a:defRPr>
                      </a:pPr>
                      <a:r>
                        <a:t>S&amp;P Global ESG Scores</a:t>
                      </a:r>
                      <a:r>
                        <a:rPr u="sng">
                          <a:solidFill>
                            <a:srgbClr val="9BC1E4"/>
                          </a:solidFill>
                          <a:hlinkClick r:id="rId8"/>
                        </a:rPr>
                        <a:t>
https://www.spglobal.com/esg</a:t>
                      </a:r>
                    </a:p>
                  </a:txBody>
                  <a:tcPr marL="45720" marR="45720">
                    <a:noFill/>
                  </a:tcPr>
                </a:tc>
                <a:tc>
                  <a:txBody>
                    <a:bodyPr wrap="square">
                      <a:normAutofit/>
                    </a:bodyPr>
                    <a:lstStyle/>
                    <a:p>
                      <a:pPr algn="l">
                        <a:defRPr sz="1000">
                          <a:solidFill>
                            <a:srgbClr val="FFFFFF"/>
                          </a:solidFill>
                          <a:latin typeface="Arial"/>
                        </a:defRPr>
                      </a:pPr>
                      <a:r>
                        <a:t>9/10</a:t>
                      </a:r>
                    </a:p>
                  </a:txBody>
                  <a:tcPr marL="45720" marR="45720">
                    <a:noFill/>
                  </a:tcPr>
                </a:tc>
                <a:tc>
                  <a:txBody>
                    <a:bodyPr wrap="square">
                      <a:normAutofit/>
                    </a:bodyPr>
                    <a:lstStyle/>
                    <a:p>
                      <a:pPr algn="l">
                        <a:defRPr sz="1000">
                          <a:solidFill>
                            <a:srgbClr val="FFFFFF"/>
                          </a:solidFill>
                          <a:latin typeface="Arial"/>
                        </a:defRPr>
                      </a:pPr>
                      <a:r>
                        <a:t>Comprehensive ESG assessment with global coverage and detailed methodology</a:t>
                      </a:r>
                    </a:p>
                  </a:txBody>
                  <a:tcPr marL="45720" marR="45720">
                    <a:noFill/>
                  </a:tcPr>
                </a:tc>
              </a:tr>
              <a:tr h="365760">
                <a:tc>
                  <a:txBody>
                    <a:bodyPr wrap="square">
                      <a:normAutofit/>
                    </a:bodyPr>
                    <a:lstStyle/>
                    <a:p>
                      <a:pPr algn="l">
                        <a:defRPr sz="1000">
                          <a:solidFill>
                            <a:srgbClr val="FFFFFF"/>
                          </a:solidFill>
                          <a:latin typeface="Arial"/>
                        </a:defRPr>
                      </a:pPr>
                      <a:r>
                        <a:t>GRI Standards Database</a:t>
                      </a:r>
                      <a:r>
                        <a:rPr u="sng">
                          <a:solidFill>
                            <a:srgbClr val="9BC1E4"/>
                          </a:solidFill>
                          <a:hlinkClick r:id="rId9"/>
                        </a:rPr>
                        <a:t>
https://www.globalreporting.org</a:t>
                      </a:r>
                    </a:p>
                  </a:txBody>
                  <a:tcPr marL="45720" marR="45720">
                    <a:solidFill>
                      <a:srgbClr val="2A3950"/>
                    </a:solidFill>
                  </a:tcPr>
                </a:tc>
                <a:tc>
                  <a:txBody>
                    <a:bodyPr wrap="square">
                      <a:normAutofit/>
                    </a:bodyPr>
                    <a:lstStyle/>
                    <a:p>
                      <a:pPr algn="l">
                        <a:defRPr sz="1000">
                          <a:solidFill>
                            <a:srgbClr val="FFFFFF"/>
                          </a:solidFill>
                          <a:latin typeface="Arial"/>
                        </a:defRPr>
                      </a:pPr>
                      <a:r>
                        <a:t>8/10</a:t>
                      </a:r>
                    </a:p>
                  </a:txBody>
                  <a:tcPr marL="45720" marR="45720">
                    <a:solidFill>
                      <a:srgbClr val="2A3950"/>
                    </a:solidFill>
                  </a:tcPr>
                </a:tc>
                <a:tc>
                  <a:txBody>
                    <a:bodyPr wrap="square">
                      <a:normAutofit/>
                    </a:bodyPr>
                    <a:lstStyle/>
                    <a:p>
                      <a:pPr algn="l">
                        <a:defRPr sz="1000">
                          <a:solidFill>
                            <a:srgbClr val="FFFFFF"/>
                          </a:solidFill>
                          <a:latin typeface="Arial"/>
                        </a:defRPr>
                      </a:pPr>
                      <a:r>
                        <a:t>Widely adopted sustainability reporting standard with consistent framework</a:t>
                      </a:r>
                    </a:p>
                  </a:txBody>
                  <a:tcPr marL="45720" marR="45720">
                    <a:solidFill>
                      <a:srgbClr val="2A3950"/>
                    </a:solidFill>
                  </a:tcPr>
                </a:tc>
              </a:tr>
            </a:tbl>
          </a:graphicData>
        </a:graphic>
      </p:graphicFrame>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Executive Summary</a:t>
            </a:r>
          </a:p>
        </p:txBody>
      </p:sp>
      <p:sp>
        <p:nvSpPr>
          <p:cNvPr id="4" name="TextBox 3"/>
          <p:cNvSpPr txBox="1"/>
          <p:nvPr/>
        </p:nvSpPr>
        <p:spPr>
          <a:xfrm>
            <a:off x="457200" y="1097280"/>
            <a:ext cx="6858000" cy="2286000"/>
          </a:xfrm>
          <a:prstGeom prst="rect">
            <a:avLst/>
          </a:prstGeom>
          <a:noFill/>
        </p:spPr>
        <p:txBody>
          <a:bodyPr wrap="square">
            <a:normAutofit/>
          </a:bodyPr>
          <a:lstStyle/>
          <a:p>
            <a:pPr>
              <a:defRPr sz="1600">
                <a:solidFill>
                  <a:srgbClr val="FFFFFF"/>
                </a:solidFill>
                <a:latin typeface="Arial"/>
              </a:defRPr>
            </a:pPr>
            <a:r>
              <a:t>This comprehensive ESG analysis examines sustainability trends across multiple regions, focusing on environmental, social, and governance factors. Key findings indicate strong positive sentiment toward renewable energy initiatives and corporate transparency measures, while regulatory compliance remains a challenge in emerging markets. The analysis reveals significant opportunities for financial institutions to enhance their ESG positioning through strategic partnerships and technology investments.</a:t>
            </a:r>
          </a:p>
        </p:txBody>
      </p:sp>
      <p:pic>
        <p:nvPicPr>
          <p:cNvPr id="5" name="Picture 4" descr="image.png"/>
          <p:cNvPicPr>
            <a:picLocks noChangeAspect="1"/>
          </p:cNvPicPr>
          <p:nvPr/>
        </p:nvPicPr>
        <p:blipFill>
          <a:blip r:embed="rId2"/>
          <a:stretch>
            <a:fillRect/>
          </a:stretch>
        </p:blipFill>
        <p:spPr>
          <a:xfrm>
            <a:off x="8001000" y="1097280"/>
            <a:ext cx="6172200" cy="4604657"/>
          </a:xfrm>
          <a:prstGeom prst="rect">
            <a:avLst/>
          </a:prstGeom>
        </p:spPr>
      </p:pic>
      <p:pic>
        <p:nvPicPr>
          <p:cNvPr id="6" name="Picture 5" descr="image.png"/>
          <p:cNvPicPr>
            <a:picLocks noChangeAspect="1"/>
          </p:cNvPicPr>
          <p:nvPr/>
        </p:nvPicPr>
        <p:blipFill>
          <a:blip r:embed="rId3"/>
          <a:stretch>
            <a:fillRect/>
          </a:stretch>
        </p:blipFill>
        <p:spPr>
          <a:xfrm>
            <a:off x="457200" y="5486400"/>
            <a:ext cx="13716000" cy="22860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Potential Business Impact</a:t>
            </a:r>
          </a:p>
        </p:txBody>
      </p:sp>
      <p:graphicFrame>
        <p:nvGraphicFramePr>
          <p:cNvPr id="4" name="Table 3"/>
          <p:cNvGraphicFramePr>
            <a:graphicFrameLocks noGrp="1"/>
          </p:cNvGraphicFramePr>
          <p:nvPr/>
        </p:nvGraphicFramePr>
        <p:xfrm>
          <a:off x="457200" y="1097280"/>
          <a:ext cx="13715997" cy="4023360"/>
        </p:xfrm>
        <a:graphic>
          <a:graphicData uri="http://schemas.openxmlformats.org/drawingml/2006/table">
            <a:tbl>
              <a:tblPr firstRow="1" bandRow="1">
                <a:tableStyleId>{5C22544A-7EE6-4342-B048-85BDC9FD1C3A}</a:tableStyleId>
              </a:tblPr>
              <a:tblGrid>
                <a:gridCol w="1853513"/>
                <a:gridCol w="1853513"/>
                <a:gridCol w="2780270"/>
                <a:gridCol w="926756"/>
                <a:gridCol w="6301945"/>
              </a:tblGrid>
              <a:tr h="365760">
                <a:tc>
                  <a:txBody>
                    <a:bodyPr/>
                    <a:lstStyle/>
                    <a:p>
                      <a:pPr algn="l">
                        <a:defRPr sz="1200">
                          <a:solidFill>
                            <a:srgbClr val="FFFFFF"/>
                          </a:solidFill>
                          <a:latin typeface="Arial Bold"/>
                        </a:defRPr>
                      </a:pPr>
                      <a:r>
                        <a:t>Country</a:t>
                      </a:r>
                    </a:p>
                  </a:txBody>
                  <a:tcPr marL="91440" marR="91440">
                    <a:solidFill>
                      <a:srgbClr val="44546A"/>
                    </a:solidFill>
                  </a:tcPr>
                </a:tc>
                <a:tc>
                  <a:txBody>
                    <a:bodyPr/>
                    <a:lstStyle/>
                    <a:p>
                      <a:pPr algn="l">
                        <a:defRPr sz="1200">
                          <a:solidFill>
                            <a:srgbClr val="FFFFFF"/>
                          </a:solidFill>
                          <a:latin typeface="Arial Bold"/>
                        </a:defRPr>
                      </a:pPr>
                      <a:r>
                        <a:t>ESG Theme</a:t>
                      </a:r>
                    </a:p>
                  </a:txBody>
                  <a:tcPr marL="91440" marR="91440">
                    <a:solidFill>
                      <a:srgbClr val="44546A"/>
                    </a:solidFill>
                  </a:tcPr>
                </a:tc>
                <a:tc>
                  <a:txBody>
                    <a:bodyPr/>
                    <a:lstStyle/>
                    <a:p>
                      <a:pPr algn="l">
                        <a:defRPr sz="1200">
                          <a:solidFill>
                            <a:srgbClr val="FFFFFF"/>
                          </a:solidFill>
                          <a:latin typeface="Arial Bold"/>
                        </a:defRPr>
                      </a:pPr>
                      <a:r>
                        <a:t>Impact Area</a:t>
                      </a:r>
                    </a:p>
                  </a:txBody>
                  <a:tcPr marL="91440" marR="91440">
                    <a:solidFill>
                      <a:srgbClr val="44546A"/>
                    </a:solidFill>
                  </a:tcPr>
                </a:tc>
                <a:tc>
                  <a:txBody>
                    <a:bodyPr/>
                    <a:lstStyle/>
                    <a:p>
                      <a:pPr algn="l">
                        <a:defRPr sz="1200">
                          <a:solidFill>
                            <a:srgbClr val="FFFFFF"/>
                          </a:solidFill>
                          <a:latin typeface="Arial Bold"/>
                        </a:defRPr>
                      </a:pPr>
                      <a:r>
                        <a:t>Level</a:t>
                      </a:r>
                    </a:p>
                  </a:txBody>
                  <a:tcPr marL="91440" marR="91440">
                    <a:solidFill>
                      <a:srgbClr val="44546A"/>
                    </a:solidFill>
                  </a:tcPr>
                </a:tc>
                <a:tc>
                  <a:txBody>
                    <a:bodyPr/>
                    <a:lstStyle/>
                    <a:p>
                      <a:pPr algn="l">
                        <a:defRPr sz="1200">
                          <a:solidFill>
                            <a:srgbClr val="FFFFFF"/>
                          </a:solidFill>
                          <a:latin typeface="Arial Bold"/>
                        </a:defRPr>
                      </a:pPr>
                      <a:r>
                        <a:t>Rationale</a:t>
                      </a:r>
                    </a:p>
                  </a:txBody>
                  <a:tcPr marL="91440" marR="91440">
                    <a:solidFill>
                      <a:srgbClr val="44546A"/>
                    </a:solidFill>
                  </a:tcPr>
                </a:tc>
              </a:tr>
              <a:tr h="457200">
                <a:tc>
                  <a:txBody>
                    <a:bodyPr wrap="square">
                      <a:normAutofit/>
                    </a:bodyPr>
                    <a:lstStyle/>
                    <a:p>
                      <a:pPr algn="l">
                        <a:defRPr sz="1100">
                          <a:solidFill>
                            <a:srgbClr val="FFFFFF"/>
                          </a:solidFill>
                          <a:latin typeface="Arial"/>
                        </a:defRPr>
                      </a:pPr>
                      <a:r>
                        <a:t>United States</a:t>
                      </a:r>
                    </a:p>
                  </a:txBody>
                  <a:tcPr marL="91440" marR="91440">
                    <a:noFill/>
                  </a:tcPr>
                </a:tc>
                <a:tc>
                  <a:txBody>
                    <a:bodyPr wrap="square">
                      <a:normAutofit/>
                    </a:bodyPr>
                    <a:lstStyle/>
                    <a:p>
                      <a:pPr algn="l">
                        <a:defRPr sz="1100">
                          <a:solidFill>
                            <a:srgbClr val="FFFFFF"/>
                          </a:solidFill>
                          <a:latin typeface="Arial"/>
                        </a:defRPr>
                      </a:pPr>
                      <a:r>
                        <a:t>Renewable Energy Transition</a:t>
                      </a:r>
                    </a:p>
                  </a:txBody>
                  <a:tcPr marL="91440" marR="91440">
                    <a:noFill/>
                  </a:tcPr>
                </a:tc>
                <a:tc>
                  <a:txBody>
                    <a:bodyPr wrap="square">
                      <a:normAutofit/>
                    </a:bodyPr>
                    <a:lstStyle/>
                    <a:p>
                      <a:pPr algn="l">
                        <a:defRPr sz="1100">
                          <a:solidFill>
                            <a:srgbClr val="FFFFFF"/>
                          </a:solidFill>
                          <a:latin typeface="Arial"/>
                        </a:defRPr>
                      </a:pPr>
                      <a:r>
                        <a:t>Investment Banking</a:t>
                      </a:r>
                    </a:p>
                  </a:txBody>
                  <a:tcPr marL="91440" marR="91440">
                    <a:noFill/>
                  </a:tcPr>
                </a:tc>
                <a:tc>
                  <a:txBody>
                    <a:bodyPr wrap="square">
                      <a:normAutofit/>
                    </a:bodyPr>
                    <a:lstStyle/>
                    <a:p>
                      <a:pPr algn="l">
                        <a:defRPr sz="1100">
                          <a:solidFill>
                            <a:srgbClr val="FFFFFF"/>
                          </a:solidFill>
                          <a:latin typeface="Arial"/>
                        </a:defRPr>
                      </a:pPr>
                      <a:r>
                        <a:t>High</a:t>
                      </a:r>
                    </a:p>
                  </a:txBody>
                  <a:tcPr marL="91440" marR="91440">
                    <a:noFill/>
                  </a:tcPr>
                </a:tc>
                <a:tc>
                  <a:txBody>
                    <a:bodyPr wrap="square">
                      <a:normAutofit/>
                    </a:bodyPr>
                    <a:lstStyle/>
                    <a:p>
                      <a:pPr algn="l">
                        <a:defRPr sz="1100">
                          <a:solidFill>
                            <a:srgbClr val="FFFFFF"/>
                          </a:solidFill>
                          <a:latin typeface="Arial"/>
                        </a:defRPr>
                      </a:pPr>
                      <a:r>
                        <a:t>Significant opportunities in green bond issuance and renewable energy project financing</a:t>
                      </a:r>
                    </a:p>
                  </a:txBody>
                  <a:tcPr marL="91440" marR="91440">
                    <a:noFill/>
                  </a:tcPr>
                </a:tc>
              </a:tr>
              <a:tr h="457200">
                <a:tc>
                  <a:txBody>
                    <a:bodyPr wrap="square">
                      <a:normAutofit/>
                    </a:bodyPr>
                    <a:lstStyle/>
                    <a:p>
                      <a:pPr algn="l">
                        <a:defRPr sz="1100">
                          <a:solidFill>
                            <a:srgbClr val="FFFFFF"/>
                          </a:solidFill>
                          <a:latin typeface="Arial"/>
                        </a:defRPr>
                      </a:pPr>
                      <a:r>
                        <a:t>United States</a:t>
                      </a:r>
                    </a:p>
                  </a:txBody>
                  <a:tcPr marL="91440" marR="91440">
                    <a:solidFill>
                      <a:srgbClr val="2A3950"/>
                    </a:solidFill>
                  </a:tcPr>
                </a:tc>
                <a:tc>
                  <a:txBody>
                    <a:bodyPr wrap="square">
                      <a:normAutofit/>
                    </a:bodyPr>
                    <a:lstStyle/>
                    <a:p>
                      <a:pPr algn="l">
                        <a:defRPr sz="1100">
                          <a:solidFill>
                            <a:srgbClr val="FFFFFF"/>
                          </a:solidFill>
                          <a:latin typeface="Arial"/>
                        </a:defRPr>
                      </a:pPr>
                      <a:r>
                        <a:t>Board Diversity</a:t>
                      </a:r>
                    </a:p>
                  </a:txBody>
                  <a:tcPr marL="91440" marR="91440">
                    <a:solidFill>
                      <a:srgbClr val="2A3950"/>
                    </a:solidFill>
                  </a:tcPr>
                </a:tc>
                <a:tc>
                  <a:txBody>
                    <a:bodyPr wrap="square">
                      <a:normAutofit/>
                    </a:bodyPr>
                    <a:lstStyle/>
                    <a:p>
                      <a:pPr algn="l">
                        <a:defRPr sz="1100">
                          <a:solidFill>
                            <a:srgbClr val="FFFFFF"/>
                          </a:solidFill>
                          <a:latin typeface="Arial"/>
                        </a:defRPr>
                      </a:pPr>
                      <a:r>
                        <a:t>Corporate Banking</a:t>
                      </a:r>
                    </a:p>
                  </a:txBody>
                  <a:tcPr marL="91440" marR="91440">
                    <a:solidFill>
                      <a:srgbClr val="2A3950"/>
                    </a:solidFill>
                  </a:tcPr>
                </a:tc>
                <a:tc>
                  <a:txBody>
                    <a:bodyPr wrap="square">
                      <a:normAutofit/>
                    </a:bodyPr>
                    <a:lstStyle/>
                    <a:p>
                      <a:pPr algn="l">
                        <a:defRPr sz="1100">
                          <a:solidFill>
                            <a:srgbClr val="FFFFFF"/>
                          </a:solidFill>
                          <a:latin typeface="Arial"/>
                        </a:defRPr>
                      </a:pPr>
                      <a:r>
                        <a:t>Medium</a:t>
                      </a:r>
                    </a:p>
                  </a:txBody>
                  <a:tcPr marL="91440" marR="91440">
                    <a:solidFill>
                      <a:srgbClr val="2A3950"/>
                    </a:solidFill>
                  </a:tcPr>
                </a:tc>
                <a:tc>
                  <a:txBody>
                    <a:bodyPr wrap="square">
                      <a:normAutofit/>
                    </a:bodyPr>
                    <a:lstStyle/>
                    <a:p>
                      <a:pPr algn="l">
                        <a:defRPr sz="1100">
                          <a:solidFill>
                            <a:srgbClr val="FFFFFF"/>
                          </a:solidFill>
                          <a:latin typeface="Arial"/>
                        </a:defRPr>
                      </a:pPr>
                      <a:r>
                        <a:t>Enhanced due diligence requirements for governance assessment in lending decisions</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United Kingdom</a:t>
                      </a:r>
                    </a:p>
                  </a:txBody>
                  <a:tcPr marL="91440" marR="91440">
                    <a:noFill/>
                  </a:tcPr>
                </a:tc>
                <a:tc>
                  <a:txBody>
                    <a:bodyPr wrap="square">
                      <a:normAutofit/>
                    </a:bodyPr>
                    <a:lstStyle/>
                    <a:p>
                      <a:pPr algn="l">
                        <a:defRPr sz="1100">
                          <a:solidFill>
                            <a:srgbClr val="FFFFFF"/>
                          </a:solidFill>
                          <a:latin typeface="Arial"/>
                        </a:defRPr>
                      </a:pPr>
                      <a:r>
                        <a:t>Net Zero Commitments</a:t>
                      </a:r>
                    </a:p>
                  </a:txBody>
                  <a:tcPr marL="91440" marR="91440">
                    <a:noFill/>
                  </a:tcPr>
                </a:tc>
                <a:tc>
                  <a:txBody>
                    <a:bodyPr wrap="square">
                      <a:normAutofit/>
                    </a:bodyPr>
                    <a:lstStyle/>
                    <a:p>
                      <a:pPr algn="l">
                        <a:defRPr sz="1100">
                          <a:solidFill>
                            <a:srgbClr val="FFFFFF"/>
                          </a:solidFill>
                          <a:latin typeface="Arial"/>
                        </a:defRPr>
                      </a:pPr>
                      <a:r>
                        <a:t>Asset Management</a:t>
                      </a:r>
                    </a:p>
                  </a:txBody>
                  <a:tcPr marL="91440" marR="91440">
                    <a:noFill/>
                  </a:tcPr>
                </a:tc>
                <a:tc>
                  <a:txBody>
                    <a:bodyPr wrap="square">
                      <a:normAutofit/>
                    </a:bodyPr>
                    <a:lstStyle/>
                    <a:p>
                      <a:pPr algn="l">
                        <a:defRPr sz="1100">
                          <a:solidFill>
                            <a:srgbClr val="FFFFFF"/>
                          </a:solidFill>
                          <a:latin typeface="Arial"/>
                        </a:defRPr>
                      </a:pPr>
                      <a:r>
                        <a:t>High</a:t>
                      </a:r>
                    </a:p>
                  </a:txBody>
                  <a:tcPr marL="91440" marR="91440">
                    <a:noFill/>
                  </a:tcPr>
                </a:tc>
                <a:tc>
                  <a:txBody>
                    <a:bodyPr wrap="square">
                      <a:normAutofit/>
                    </a:bodyPr>
                    <a:lstStyle/>
                    <a:p>
                      <a:pPr algn="l">
                        <a:defRPr sz="1100">
                          <a:solidFill>
                            <a:srgbClr val="FFFFFF"/>
                          </a:solidFill>
                          <a:latin typeface="Arial"/>
                        </a:defRPr>
                      </a:pPr>
                      <a:r>
                        <a:t>Growing demand for ESG-focused investment products and carbon-neutral portfolios</a:t>
                      </a:r>
                    </a:p>
                  </a:txBody>
                  <a:tcPr marL="91440" marR="91440">
                    <a:noFill/>
                  </a:tcPr>
                </a:tc>
              </a:tr>
              <a:tr h="457200">
                <a:tc>
                  <a:txBody>
                    <a:bodyPr wrap="square">
                      <a:normAutofit/>
                    </a:bodyPr>
                    <a:lstStyle/>
                    <a:p>
                      <a:pPr algn="l">
                        <a:defRPr sz="1100">
                          <a:solidFill>
                            <a:srgbClr val="FFFFFF"/>
                          </a:solidFill>
                          <a:latin typeface="Arial"/>
                        </a:defRPr>
                      </a:pPr>
                      <a:r>
                        <a:t>Germany</a:t>
                      </a:r>
                    </a:p>
                  </a:txBody>
                  <a:tcPr marL="91440" marR="91440">
                    <a:solidFill>
                      <a:srgbClr val="2A3950"/>
                    </a:solidFill>
                  </a:tcPr>
                </a:tc>
                <a:tc>
                  <a:txBody>
                    <a:bodyPr wrap="square">
                      <a:normAutofit/>
                    </a:bodyPr>
                    <a:lstStyle/>
                    <a:p>
                      <a:pPr algn="l">
                        <a:defRPr sz="1100">
                          <a:solidFill>
                            <a:srgbClr val="FFFFFF"/>
                          </a:solidFill>
                          <a:latin typeface="Arial"/>
                        </a:defRPr>
                      </a:pPr>
                      <a:r>
                        <a:t>Circular Economy</a:t>
                      </a:r>
                    </a:p>
                  </a:txBody>
                  <a:tcPr marL="91440" marR="91440">
                    <a:solidFill>
                      <a:srgbClr val="2A3950"/>
                    </a:solidFill>
                  </a:tcPr>
                </a:tc>
                <a:tc>
                  <a:txBody>
                    <a:bodyPr wrap="square">
                      <a:normAutofit/>
                    </a:bodyPr>
                    <a:lstStyle/>
                    <a:p>
                      <a:pPr algn="l">
                        <a:defRPr sz="1100">
                          <a:solidFill>
                            <a:srgbClr val="FFFFFF"/>
                          </a:solidFill>
                          <a:latin typeface="Arial"/>
                        </a:defRPr>
                      </a:pPr>
                      <a:r>
                        <a:t>Trade Finance</a:t>
                      </a:r>
                    </a:p>
                  </a:txBody>
                  <a:tcPr marL="91440" marR="91440">
                    <a:solidFill>
                      <a:srgbClr val="2A3950"/>
                    </a:solidFill>
                  </a:tcPr>
                </a:tc>
                <a:tc>
                  <a:txBody>
                    <a:bodyPr wrap="square">
                      <a:normAutofit/>
                    </a:bodyPr>
                    <a:lstStyle/>
                    <a:p>
                      <a:pPr algn="l">
                        <a:defRPr sz="1100">
                          <a:solidFill>
                            <a:srgbClr val="FFFFFF"/>
                          </a:solidFill>
                          <a:latin typeface="Arial"/>
                        </a:defRPr>
                      </a:pPr>
                      <a:r>
                        <a:t>Medium</a:t>
                      </a:r>
                    </a:p>
                  </a:txBody>
                  <a:tcPr marL="91440" marR="91440">
                    <a:solidFill>
                      <a:srgbClr val="2A3950"/>
                    </a:solidFill>
                  </a:tcPr>
                </a:tc>
                <a:tc>
                  <a:txBody>
                    <a:bodyPr wrap="square">
                      <a:normAutofit/>
                    </a:bodyPr>
                    <a:lstStyle/>
                    <a:p>
                      <a:pPr algn="l">
                        <a:defRPr sz="1100">
                          <a:solidFill>
                            <a:srgbClr val="FFFFFF"/>
                          </a:solidFill>
                          <a:latin typeface="Arial"/>
                        </a:defRPr>
                      </a:pPr>
                      <a:r>
                        <a:t>New financing products needed for circular economy business models</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China</a:t>
                      </a:r>
                    </a:p>
                  </a:txBody>
                  <a:tcPr marL="91440" marR="91440">
                    <a:noFill/>
                  </a:tcPr>
                </a:tc>
                <a:tc>
                  <a:txBody>
                    <a:bodyPr wrap="square">
                      <a:normAutofit/>
                    </a:bodyPr>
                    <a:lstStyle/>
                    <a:p>
                      <a:pPr algn="l">
                        <a:defRPr sz="1100">
                          <a:solidFill>
                            <a:srgbClr val="FFFFFF"/>
                          </a:solidFill>
                          <a:latin typeface="Arial"/>
                        </a:defRPr>
                      </a:pPr>
                      <a:r>
                        <a:t>Green Technology Investment</a:t>
                      </a:r>
                    </a:p>
                  </a:txBody>
                  <a:tcPr marL="91440" marR="91440">
                    <a:noFill/>
                  </a:tcPr>
                </a:tc>
                <a:tc>
                  <a:txBody>
                    <a:bodyPr wrap="square">
                      <a:normAutofit/>
                    </a:bodyPr>
                    <a:lstStyle/>
                    <a:p>
                      <a:pPr algn="l">
                        <a:defRPr sz="1100">
                          <a:solidFill>
                            <a:srgbClr val="FFFFFF"/>
                          </a:solidFill>
                          <a:latin typeface="Arial"/>
                        </a:defRPr>
                      </a:pPr>
                      <a:r>
                        <a:t>Investment Banking</a:t>
                      </a:r>
                    </a:p>
                  </a:txBody>
                  <a:tcPr marL="91440" marR="91440">
                    <a:noFill/>
                  </a:tcPr>
                </a:tc>
                <a:tc>
                  <a:txBody>
                    <a:bodyPr wrap="square">
                      <a:normAutofit/>
                    </a:bodyPr>
                    <a:lstStyle/>
                    <a:p>
                      <a:pPr algn="l">
                        <a:defRPr sz="1100">
                          <a:solidFill>
                            <a:srgbClr val="FFFFFF"/>
                          </a:solidFill>
                          <a:latin typeface="Arial"/>
                        </a:defRPr>
                      </a:pPr>
                      <a:r>
                        <a:t>High</a:t>
                      </a:r>
                    </a:p>
                  </a:txBody>
                  <a:tcPr marL="91440" marR="91440">
                    <a:noFill/>
                  </a:tcPr>
                </a:tc>
                <a:tc>
                  <a:txBody>
                    <a:bodyPr wrap="square">
                      <a:normAutofit/>
                    </a:bodyPr>
                    <a:lstStyle/>
                    <a:p>
                      <a:pPr algn="l">
                        <a:defRPr sz="1100">
                          <a:solidFill>
                            <a:srgbClr val="FFFFFF"/>
                          </a:solidFill>
                          <a:latin typeface="Arial"/>
                        </a:defRPr>
                      </a:pPr>
                      <a:r>
                        <a:t>Major IPO and M&amp;A opportunities in clean technology sector</a:t>
                      </a:r>
                    </a:p>
                  </a:txBody>
                  <a:tcPr marL="91440" marR="91440">
                    <a:noFill/>
                  </a:tcPr>
                </a:tc>
              </a:tr>
              <a:tr h="457200">
                <a:tc>
                  <a:txBody>
                    <a:bodyPr wrap="square">
                      <a:normAutofit/>
                    </a:bodyPr>
                    <a:lstStyle/>
                    <a:p>
                      <a:pPr algn="l">
                        <a:defRPr sz="1100">
                          <a:solidFill>
                            <a:srgbClr val="FFFFFF"/>
                          </a:solidFill>
                          <a:latin typeface="Arial"/>
                        </a:defRPr>
                      </a:pPr>
                      <a:r>
                        <a:t>China</a:t>
                      </a:r>
                    </a:p>
                  </a:txBody>
                  <a:tcPr marL="91440" marR="91440">
                    <a:solidFill>
                      <a:srgbClr val="2A3950"/>
                    </a:solidFill>
                  </a:tcPr>
                </a:tc>
                <a:tc>
                  <a:txBody>
                    <a:bodyPr wrap="square">
                      <a:normAutofit/>
                    </a:bodyPr>
                    <a:lstStyle/>
                    <a:p>
                      <a:pPr algn="l">
                        <a:defRPr sz="1100">
                          <a:solidFill>
                            <a:srgbClr val="FFFFFF"/>
                          </a:solidFill>
                          <a:latin typeface="Arial"/>
                        </a:defRPr>
                      </a:pPr>
                      <a:r>
                        <a:t>Corporate Transparency</a:t>
                      </a:r>
                    </a:p>
                  </a:txBody>
                  <a:tcPr marL="91440" marR="91440">
                    <a:solidFill>
                      <a:srgbClr val="2A3950"/>
                    </a:solidFill>
                  </a:tcPr>
                </a:tc>
                <a:tc>
                  <a:txBody>
                    <a:bodyPr wrap="square">
                      <a:normAutofit/>
                    </a:bodyPr>
                    <a:lstStyle/>
                    <a:p>
                      <a:pPr algn="l">
                        <a:defRPr sz="1100">
                          <a:solidFill>
                            <a:srgbClr val="FFFFFF"/>
                          </a:solidFill>
                          <a:latin typeface="Arial"/>
                        </a:defRPr>
                      </a:pPr>
                      <a:r>
                        <a:t>Risk Management</a:t>
                      </a:r>
                    </a:p>
                  </a:txBody>
                  <a:tcPr marL="91440" marR="91440">
                    <a:solidFill>
                      <a:srgbClr val="2A3950"/>
                    </a:solidFill>
                  </a:tcPr>
                </a:tc>
                <a:tc>
                  <a:txBody>
                    <a:bodyPr wrap="square">
                      <a:normAutofit/>
                    </a:bodyPr>
                    <a:lstStyle/>
                    <a:p>
                      <a:pPr algn="l">
                        <a:defRPr sz="1100">
                          <a:solidFill>
                            <a:srgbClr val="FFFFFF"/>
                          </a:solidFill>
                          <a:latin typeface="Arial"/>
                        </a:defRPr>
                      </a:pPr>
                      <a:r>
                        <a:t>High</a:t>
                      </a:r>
                    </a:p>
                  </a:txBody>
                  <a:tcPr marL="91440" marR="91440">
                    <a:solidFill>
                      <a:srgbClr val="2A3950"/>
                    </a:solidFill>
                  </a:tcPr>
                </a:tc>
                <a:tc>
                  <a:txBody>
                    <a:bodyPr wrap="square">
                      <a:normAutofit/>
                    </a:bodyPr>
                    <a:lstStyle/>
                    <a:p>
                      <a:pPr algn="l">
                        <a:defRPr sz="1100">
                          <a:solidFill>
                            <a:srgbClr val="FFFFFF"/>
                          </a:solidFill>
                          <a:latin typeface="Arial"/>
                        </a:defRPr>
                      </a:pPr>
                      <a:r>
                        <a:t>Enhanced due diligence and monitoring required for Chinese corporate exposures</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Japan</a:t>
                      </a:r>
                    </a:p>
                  </a:txBody>
                  <a:tcPr marL="91440" marR="91440">
                    <a:noFill/>
                  </a:tcPr>
                </a:tc>
                <a:tc>
                  <a:txBody>
                    <a:bodyPr wrap="square">
                      <a:normAutofit/>
                    </a:bodyPr>
                    <a:lstStyle/>
                    <a:p>
                      <a:pPr algn="l">
                        <a:defRPr sz="1100">
                          <a:solidFill>
                            <a:srgbClr val="FFFFFF"/>
                          </a:solidFill>
                          <a:latin typeface="Arial"/>
                        </a:defRPr>
                      </a:pPr>
                      <a:r>
                        <a:t>Climate Adaptation</a:t>
                      </a:r>
                    </a:p>
                  </a:txBody>
                  <a:tcPr marL="91440" marR="91440">
                    <a:noFill/>
                  </a:tcPr>
                </a:tc>
                <a:tc>
                  <a:txBody>
                    <a:bodyPr wrap="square">
                      <a:normAutofit/>
                    </a:bodyPr>
                    <a:lstStyle/>
                    <a:p>
                      <a:pPr algn="l">
                        <a:defRPr sz="1100">
                          <a:solidFill>
                            <a:srgbClr val="FFFFFF"/>
                          </a:solidFill>
                          <a:latin typeface="Arial"/>
                        </a:defRPr>
                      </a:pPr>
                      <a:r>
                        <a:t>Project Finance</a:t>
                      </a:r>
                    </a:p>
                  </a:txBody>
                  <a:tcPr marL="91440" marR="91440">
                    <a:noFill/>
                  </a:tcPr>
                </a:tc>
                <a:tc>
                  <a:txBody>
                    <a:bodyPr wrap="square">
                      <a:normAutofit/>
                    </a:bodyPr>
                    <a:lstStyle/>
                    <a:p>
                      <a:pPr algn="l">
                        <a:defRPr sz="1100">
                          <a:solidFill>
                            <a:srgbClr val="FFFFFF"/>
                          </a:solidFill>
                          <a:latin typeface="Arial"/>
                        </a:defRPr>
                      </a:pPr>
                      <a:r>
                        <a:t>Medium</a:t>
                      </a:r>
                    </a:p>
                  </a:txBody>
                  <a:tcPr marL="91440" marR="91440">
                    <a:noFill/>
                  </a:tcPr>
                </a:tc>
                <a:tc>
                  <a:txBody>
                    <a:bodyPr wrap="square">
                      <a:normAutofit/>
                    </a:bodyPr>
                    <a:lstStyle/>
                    <a:p>
                      <a:pPr algn="l">
                        <a:defRPr sz="1100">
                          <a:solidFill>
                            <a:srgbClr val="FFFFFF"/>
                          </a:solidFill>
                          <a:latin typeface="Arial"/>
                        </a:defRPr>
                      </a:pPr>
                      <a:r>
                        <a:t>Infrastructure financing opportunities for climate resilience projects</a:t>
                      </a:r>
                    </a:p>
                  </a:txBody>
                  <a:tcPr marL="91440" marR="91440">
                    <a:noFill/>
                  </a:tcPr>
                </a:tc>
              </a:tr>
              <a:tr h="457200">
                <a:tc>
                  <a:txBody>
                    <a:bodyPr wrap="square">
                      <a:normAutofit/>
                    </a:bodyPr>
                    <a:lstStyle/>
                    <a:p>
                      <a:pPr algn="l">
                        <a:defRPr sz="1100">
                          <a:solidFill>
                            <a:srgbClr val="FFFFFF"/>
                          </a:solidFill>
                          <a:latin typeface="Arial"/>
                        </a:defRPr>
                      </a:pPr>
                      <a:r>
                        <a:t>Canada</a:t>
                      </a:r>
                    </a:p>
                  </a:txBody>
                  <a:tcPr marL="91440" marR="91440">
                    <a:solidFill>
                      <a:srgbClr val="2A3950"/>
                    </a:solidFill>
                  </a:tcPr>
                </a:tc>
                <a:tc>
                  <a:txBody>
                    <a:bodyPr wrap="square">
                      <a:normAutofit/>
                    </a:bodyPr>
                    <a:lstStyle/>
                    <a:p>
                      <a:pPr algn="l">
                        <a:defRPr sz="1100">
                          <a:solidFill>
                            <a:srgbClr val="FFFFFF"/>
                          </a:solidFill>
                          <a:latin typeface="Arial"/>
                        </a:defRPr>
                      </a:pPr>
                      <a:r>
                        <a:t>Green Finance</a:t>
                      </a:r>
                    </a:p>
                  </a:txBody>
                  <a:tcPr marL="91440" marR="91440">
                    <a:solidFill>
                      <a:srgbClr val="2A3950"/>
                    </a:solidFill>
                  </a:tcPr>
                </a:tc>
                <a:tc>
                  <a:txBody>
                    <a:bodyPr wrap="square">
                      <a:normAutofit/>
                    </a:bodyPr>
                    <a:lstStyle/>
                    <a:p>
                      <a:pPr algn="l">
                        <a:defRPr sz="1100">
                          <a:solidFill>
                            <a:srgbClr val="FFFFFF"/>
                          </a:solidFill>
                          <a:latin typeface="Arial"/>
                        </a:defRPr>
                      </a:pPr>
                      <a:r>
                        <a:t>Retail Banking</a:t>
                      </a:r>
                    </a:p>
                  </a:txBody>
                  <a:tcPr marL="91440" marR="91440">
                    <a:solidFill>
                      <a:srgbClr val="2A3950"/>
                    </a:solidFill>
                  </a:tcPr>
                </a:tc>
                <a:tc>
                  <a:txBody>
                    <a:bodyPr wrap="square">
                      <a:normAutofit/>
                    </a:bodyPr>
                    <a:lstStyle/>
                    <a:p>
                      <a:pPr algn="l">
                        <a:defRPr sz="1100">
                          <a:solidFill>
                            <a:srgbClr val="FFFFFF"/>
                          </a:solidFill>
                          <a:latin typeface="Arial"/>
                        </a:defRPr>
                      </a:pPr>
                      <a:r>
                        <a:t>Medium</a:t>
                      </a:r>
                    </a:p>
                  </a:txBody>
                  <a:tcPr marL="91440" marR="91440">
                    <a:solidFill>
                      <a:srgbClr val="2A3950"/>
                    </a:solidFill>
                  </a:tcPr>
                </a:tc>
                <a:tc>
                  <a:txBody>
                    <a:bodyPr wrap="square">
                      <a:normAutofit/>
                    </a:bodyPr>
                    <a:lstStyle/>
                    <a:p>
                      <a:pPr algn="l">
                        <a:defRPr sz="1100">
                          <a:solidFill>
                            <a:srgbClr val="FFFFFF"/>
                          </a:solidFill>
                          <a:latin typeface="Arial"/>
                        </a:defRPr>
                      </a:pPr>
                      <a:r>
                        <a:t>Consumer demand for green mortgages and sustainable banking products</a:t>
                      </a:r>
                    </a:p>
                  </a:txBody>
                  <a:tcPr marL="91440" marR="91440">
                    <a:solidFill>
                      <a:srgbClr val="2A3950"/>
                    </a:solidFill>
                  </a:tcPr>
                </a:tc>
              </a:tr>
            </a:tbl>
          </a:graphicData>
        </a:graphic>
      </p:graphicFrame>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Regional ESG &amp; Sustainability Trends (Page 1 of 3)</a:t>
            </a:r>
          </a:p>
        </p:txBody>
      </p:sp>
      <p:graphicFrame>
        <p:nvGraphicFramePr>
          <p:cNvPr id="4" name="Table 3"/>
          <p:cNvGraphicFramePr>
            <a:graphicFrameLocks noGrp="1"/>
          </p:cNvGraphicFramePr>
          <p:nvPr/>
        </p:nvGraphicFramePr>
        <p:xfrm>
          <a:off x="457200" y="1097280"/>
          <a:ext cx="13716000" cy="4937760"/>
        </p:xfrm>
        <a:graphic>
          <a:graphicData uri="http://schemas.openxmlformats.org/drawingml/2006/table">
            <a:tbl>
              <a:tblPr firstRow="1" bandRow="1">
                <a:tableStyleId>{5C22544A-7EE6-4342-B048-85BDC9FD1C3A}</a:tableStyleId>
              </a:tblPr>
              <a:tblGrid>
                <a:gridCol w="1828800"/>
                <a:gridCol w="1828800"/>
                <a:gridCol w="2743200"/>
                <a:gridCol w="7315200"/>
              </a:tblGrid>
              <a:tr h="365760">
                <a:tc>
                  <a:txBody>
                    <a:bodyPr/>
                    <a:lstStyle/>
                    <a:p>
                      <a:pPr algn="l">
                        <a:defRPr sz="1200">
                          <a:solidFill>
                            <a:srgbClr val="FFFFFF"/>
                          </a:solidFill>
                          <a:latin typeface="Arial Bold"/>
                        </a:defRPr>
                      </a:pPr>
                      <a:r>
                        <a:t>Region</a:t>
                      </a:r>
                    </a:p>
                  </a:txBody>
                  <a:tcPr marL="91440" marR="91440">
                    <a:solidFill>
                      <a:srgbClr val="44546A"/>
                    </a:solidFill>
                  </a:tcPr>
                </a:tc>
                <a:tc>
                  <a:txBody>
                    <a:bodyPr/>
                    <a:lstStyle/>
                    <a:p>
                      <a:pPr algn="l">
                        <a:defRPr sz="1200">
                          <a:solidFill>
                            <a:srgbClr val="FFFFFF"/>
                          </a:solidFill>
                          <a:latin typeface="Arial Bold"/>
                        </a:defRPr>
                      </a:pPr>
                      <a:r>
                        <a:t>Country</a:t>
                      </a:r>
                    </a:p>
                  </a:txBody>
                  <a:tcPr marL="91440" marR="91440">
                    <a:solidFill>
                      <a:srgbClr val="44546A"/>
                    </a:solidFill>
                  </a:tcPr>
                </a:tc>
                <a:tc>
                  <a:txBody>
                    <a:bodyPr/>
                    <a:lstStyle/>
                    <a:p>
                      <a:pPr algn="l">
                        <a:defRPr sz="1200">
                          <a:solidFill>
                            <a:srgbClr val="FFFFFF"/>
                          </a:solidFill>
                          <a:latin typeface="Arial Bold"/>
                        </a:defRPr>
                      </a:pPr>
                      <a:r>
                        <a:t>Category</a:t>
                      </a:r>
                    </a:p>
                  </a:txBody>
                  <a:tcPr marL="91440" marR="91440">
                    <a:solidFill>
                      <a:srgbClr val="44546A"/>
                    </a:solidFill>
                  </a:tcPr>
                </a:tc>
                <a:tc>
                  <a:txBody>
                    <a:bodyPr/>
                    <a:lstStyle/>
                    <a:p>
                      <a:pPr algn="l">
                        <a:defRPr sz="1200">
                          <a:solidFill>
                            <a:srgbClr val="FFFFFF"/>
                          </a:solidFill>
                          <a:latin typeface="Arial Bold"/>
                        </a:defRPr>
                      </a:pPr>
                      <a:r>
                        <a:t>Theme</a:t>
                      </a:r>
                    </a:p>
                  </a:txBody>
                  <a:tcPr marL="91440" marR="91440">
                    <a:solidFill>
                      <a:srgbClr val="44546A"/>
                    </a:solidFill>
                  </a:tcPr>
                </a:tc>
              </a:tr>
              <a:tr h="457200">
                <a:tc>
                  <a:txBody>
                    <a:bodyPr wrap="square">
                      <a:normAutofit/>
                    </a:bodyPr>
                    <a:lstStyle/>
                    <a:p>
                      <a:pPr algn="l">
                        <a:defRPr sz="1100">
                          <a:solidFill>
                            <a:srgbClr val="FFFFFF"/>
                          </a:solidFill>
                          <a:latin typeface="Arial"/>
                        </a:defRPr>
                      </a:pPr>
                      <a:r>
                        <a:t>North America</a:t>
                      </a:r>
                    </a:p>
                  </a:txBody>
                  <a:tcPr marL="91440" marR="91440">
                    <a:noFill/>
                  </a:tcPr>
                </a:tc>
                <a:tc>
                  <a:txBody>
                    <a:bodyPr wrap="square">
                      <a:normAutofit/>
                    </a:bodyPr>
                    <a:lstStyle/>
                    <a:p>
                      <a:pPr algn="l">
                        <a:defRPr sz="1100">
                          <a:solidFill>
                            <a:srgbClr val="FFFFFF"/>
                          </a:solidFill>
                          <a:latin typeface="Arial"/>
                        </a:defRPr>
                      </a:pPr>
                      <a:r>
                        <a:t>United States</a:t>
                      </a:r>
                    </a:p>
                  </a:txBody>
                  <a:tcPr marL="91440" marR="91440">
                    <a:noFill/>
                  </a:tcPr>
                </a:tc>
                <a:tc>
                  <a:txBody>
                    <a:bodyPr wrap="square">
                      <a:normAutofit/>
                    </a:bodyPr>
                    <a:lstStyle/>
                    <a:p>
                      <a:pPr algn="l">
                        <a:defRPr sz="1100">
                          <a:solidFill>
                            <a:srgbClr val="FFFFFF"/>
                          </a:solidFill>
                          <a:latin typeface="Arial"/>
                        </a:defRPr>
                      </a:pPr>
                      <a:r>
                        <a:t>Environmental</a:t>
                      </a:r>
                    </a:p>
                  </a:txBody>
                  <a:tcPr marL="91440" marR="91440">
                    <a:noFill/>
                  </a:tcPr>
                </a:tc>
                <a:tc>
                  <a:txBody>
                    <a:bodyPr wrap="square">
                      <a:normAutofit/>
                    </a:bodyPr>
                    <a:lstStyle/>
                    <a:p>
                      <a:pPr algn="l">
                        <a:defRPr sz="1100">
                          <a:solidFill>
                            <a:srgbClr val="FFFFFF"/>
                          </a:solidFill>
                          <a:latin typeface="Arial"/>
                        </a:defRPr>
                      </a:pPr>
                      <a:r>
                        <a:t>Renewable Energy Transition</a:t>
                      </a:r>
                    </a:p>
                  </a:txBody>
                  <a:tcPr marL="91440" marR="91440">
                    <a:noFill/>
                  </a:tcPr>
                </a:tc>
              </a:tr>
              <a:tr h="457200">
                <a:tc>
                  <a:txBody>
                    <a:bodyPr wrap="square">
                      <a:normAutofit/>
                    </a:bodyPr>
                    <a:lstStyle/>
                    <a:p>
                      <a:pPr algn="l">
                        <a:defRPr sz="1100">
                          <a:solidFill>
                            <a:srgbClr val="FFFFFF"/>
                          </a:solidFill>
                          <a:latin typeface="Arial"/>
                        </a:defRPr>
                      </a:pPr>
                      <a:r>
                        <a:t>North America</a:t>
                      </a:r>
                    </a:p>
                  </a:txBody>
                  <a:tcPr marL="91440" marR="91440">
                    <a:solidFill>
                      <a:srgbClr val="2A3950"/>
                    </a:solidFill>
                  </a:tcPr>
                </a:tc>
                <a:tc>
                  <a:txBody>
                    <a:bodyPr wrap="square">
                      <a:normAutofit/>
                    </a:bodyPr>
                    <a:lstStyle/>
                    <a:p>
                      <a:pPr algn="l">
                        <a:defRPr sz="1100">
                          <a:solidFill>
                            <a:srgbClr val="FFFFFF"/>
                          </a:solidFill>
                          <a:latin typeface="Arial"/>
                        </a:defRPr>
                      </a:pPr>
                      <a:r>
                        <a:t>United States</a:t>
                      </a:r>
                    </a:p>
                  </a:txBody>
                  <a:tcPr marL="91440" marR="91440">
                    <a:solidFill>
                      <a:srgbClr val="2A3950"/>
                    </a:solidFill>
                  </a:tcPr>
                </a:tc>
                <a:tc>
                  <a:txBody>
                    <a:bodyPr wrap="square">
                      <a:normAutofit/>
                    </a:bodyPr>
                    <a:lstStyle/>
                    <a:p>
                      <a:pPr algn="l">
                        <a:defRPr sz="1100">
                          <a:solidFill>
                            <a:srgbClr val="FFFFFF"/>
                          </a:solidFill>
                          <a:latin typeface="Arial"/>
                        </a:defRPr>
                      </a:pPr>
                      <a:r>
                        <a:t>Environmental</a:t>
                      </a:r>
                    </a:p>
                  </a:txBody>
                  <a:tcPr marL="91440" marR="91440">
                    <a:solidFill>
                      <a:srgbClr val="2A3950"/>
                    </a:solidFill>
                  </a:tcPr>
                </a:tc>
                <a:tc>
                  <a:txBody>
                    <a:bodyPr wrap="square">
                      <a:normAutofit/>
                    </a:bodyPr>
                    <a:lstStyle/>
                    <a:p>
                      <a:pPr algn="l">
                        <a:defRPr sz="1100">
                          <a:solidFill>
                            <a:srgbClr val="FFFFFF"/>
                          </a:solidFill>
                          <a:latin typeface="Arial"/>
                        </a:defRPr>
                      </a:pPr>
                      <a:r>
                        <a:t>Carbon Emissions Reduction</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North America</a:t>
                      </a:r>
                    </a:p>
                  </a:txBody>
                  <a:tcPr marL="91440" marR="91440">
                    <a:noFill/>
                  </a:tcPr>
                </a:tc>
                <a:tc>
                  <a:txBody>
                    <a:bodyPr wrap="square">
                      <a:normAutofit/>
                    </a:bodyPr>
                    <a:lstStyle/>
                    <a:p>
                      <a:pPr algn="l">
                        <a:defRPr sz="1100">
                          <a:solidFill>
                            <a:srgbClr val="FFFFFF"/>
                          </a:solidFill>
                          <a:latin typeface="Arial"/>
                        </a:defRPr>
                      </a:pPr>
                      <a:r>
                        <a:t>United States</a:t>
                      </a:r>
                    </a:p>
                  </a:txBody>
                  <a:tcPr marL="91440" marR="91440">
                    <a:noFill/>
                  </a:tcPr>
                </a:tc>
                <a:tc>
                  <a:txBody>
                    <a:bodyPr wrap="square">
                      <a:normAutofit/>
                    </a:bodyPr>
                    <a:lstStyle/>
                    <a:p>
                      <a:pPr algn="l">
                        <a:defRPr sz="1100">
                          <a:solidFill>
                            <a:srgbClr val="FFFFFF"/>
                          </a:solidFill>
                          <a:latin typeface="Arial"/>
                        </a:defRPr>
                      </a:pPr>
                      <a:r>
                        <a:t>Social</a:t>
                      </a:r>
                    </a:p>
                  </a:txBody>
                  <a:tcPr marL="91440" marR="91440">
                    <a:noFill/>
                  </a:tcPr>
                </a:tc>
                <a:tc>
                  <a:txBody>
                    <a:bodyPr wrap="square">
                      <a:normAutofit/>
                    </a:bodyPr>
                    <a:lstStyle/>
                    <a:p>
                      <a:pPr algn="l">
                        <a:defRPr sz="1100">
                          <a:solidFill>
                            <a:srgbClr val="FFFFFF"/>
                          </a:solidFill>
                          <a:latin typeface="Arial"/>
                        </a:defRPr>
                      </a:pPr>
                      <a:r>
                        <a:t>Workforce Diversity</a:t>
                      </a:r>
                    </a:p>
                  </a:txBody>
                  <a:tcPr marL="91440" marR="91440">
                    <a:noFill/>
                  </a:tcPr>
                </a:tc>
              </a:tr>
              <a:tr h="457200">
                <a:tc>
                  <a:txBody>
                    <a:bodyPr wrap="square">
                      <a:normAutofit/>
                    </a:bodyPr>
                    <a:lstStyle/>
                    <a:p>
                      <a:pPr algn="l">
                        <a:defRPr sz="1100">
                          <a:solidFill>
                            <a:srgbClr val="FFFFFF"/>
                          </a:solidFill>
                          <a:latin typeface="Arial"/>
                        </a:defRPr>
                      </a:pPr>
                      <a:r>
                        <a:t>North America</a:t>
                      </a:r>
                    </a:p>
                  </a:txBody>
                  <a:tcPr marL="91440" marR="91440">
                    <a:solidFill>
                      <a:srgbClr val="2A3950"/>
                    </a:solidFill>
                  </a:tcPr>
                </a:tc>
                <a:tc>
                  <a:txBody>
                    <a:bodyPr wrap="square">
                      <a:normAutofit/>
                    </a:bodyPr>
                    <a:lstStyle/>
                    <a:p>
                      <a:pPr algn="l">
                        <a:defRPr sz="1100">
                          <a:solidFill>
                            <a:srgbClr val="FFFFFF"/>
                          </a:solidFill>
                          <a:latin typeface="Arial"/>
                        </a:defRPr>
                      </a:pPr>
                      <a:r>
                        <a:t>United States</a:t>
                      </a:r>
                    </a:p>
                  </a:txBody>
                  <a:tcPr marL="91440" marR="91440">
                    <a:solidFill>
                      <a:srgbClr val="2A3950"/>
                    </a:solidFill>
                  </a:tcPr>
                </a:tc>
                <a:tc>
                  <a:txBody>
                    <a:bodyPr wrap="square">
                      <a:normAutofit/>
                    </a:bodyPr>
                    <a:lstStyle/>
                    <a:p>
                      <a:pPr algn="l">
                        <a:defRPr sz="1100">
                          <a:solidFill>
                            <a:srgbClr val="FFFFFF"/>
                          </a:solidFill>
                          <a:latin typeface="Arial"/>
                        </a:defRPr>
                      </a:pPr>
                      <a:r>
                        <a:t>Social</a:t>
                      </a:r>
                    </a:p>
                  </a:txBody>
                  <a:tcPr marL="91440" marR="91440">
                    <a:solidFill>
                      <a:srgbClr val="2A3950"/>
                    </a:solidFill>
                  </a:tcPr>
                </a:tc>
                <a:tc>
                  <a:txBody>
                    <a:bodyPr wrap="square">
                      <a:normAutofit/>
                    </a:bodyPr>
                    <a:lstStyle/>
                    <a:p>
                      <a:pPr algn="l">
                        <a:defRPr sz="1100">
                          <a:solidFill>
                            <a:srgbClr val="FFFFFF"/>
                          </a:solidFill>
                          <a:latin typeface="Arial"/>
                        </a:defRPr>
                      </a:pPr>
                      <a:r>
                        <a:t>Community Investment</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North America</a:t>
                      </a:r>
                    </a:p>
                  </a:txBody>
                  <a:tcPr marL="91440" marR="91440">
                    <a:noFill/>
                  </a:tcPr>
                </a:tc>
                <a:tc>
                  <a:txBody>
                    <a:bodyPr wrap="square">
                      <a:normAutofit/>
                    </a:bodyPr>
                    <a:lstStyle/>
                    <a:p>
                      <a:pPr algn="l">
                        <a:defRPr sz="1100">
                          <a:solidFill>
                            <a:srgbClr val="FFFFFF"/>
                          </a:solidFill>
                          <a:latin typeface="Arial"/>
                        </a:defRPr>
                      </a:pPr>
                      <a:r>
                        <a:t>United States</a:t>
                      </a:r>
                    </a:p>
                  </a:txBody>
                  <a:tcPr marL="91440" marR="91440">
                    <a:noFill/>
                  </a:tcPr>
                </a:tc>
                <a:tc>
                  <a:txBody>
                    <a:bodyPr wrap="square">
                      <a:normAutofit/>
                    </a:bodyPr>
                    <a:lstStyle/>
                    <a:p>
                      <a:pPr algn="l">
                        <a:defRPr sz="1100">
                          <a:solidFill>
                            <a:srgbClr val="FFFFFF"/>
                          </a:solidFill>
                          <a:latin typeface="Arial"/>
                        </a:defRPr>
                      </a:pPr>
                      <a:r>
                        <a:t>Governance</a:t>
                      </a:r>
                    </a:p>
                  </a:txBody>
                  <a:tcPr marL="91440" marR="91440">
                    <a:noFill/>
                  </a:tcPr>
                </a:tc>
                <a:tc>
                  <a:txBody>
                    <a:bodyPr wrap="square">
                      <a:normAutofit/>
                    </a:bodyPr>
                    <a:lstStyle/>
                    <a:p>
                      <a:pPr algn="l">
                        <a:defRPr sz="1100">
                          <a:solidFill>
                            <a:srgbClr val="FFFFFF"/>
                          </a:solidFill>
                          <a:latin typeface="Arial"/>
                        </a:defRPr>
                      </a:pPr>
                      <a:r>
                        <a:t>Board Diversity</a:t>
                      </a:r>
                    </a:p>
                  </a:txBody>
                  <a:tcPr marL="91440" marR="91440">
                    <a:noFill/>
                  </a:tcPr>
                </a:tc>
              </a:tr>
              <a:tr h="457200">
                <a:tc>
                  <a:txBody>
                    <a:bodyPr wrap="square">
                      <a:normAutofit/>
                    </a:bodyPr>
                    <a:lstStyle/>
                    <a:p>
                      <a:pPr algn="l">
                        <a:defRPr sz="1100">
                          <a:solidFill>
                            <a:srgbClr val="FFFFFF"/>
                          </a:solidFill>
                          <a:latin typeface="Arial"/>
                        </a:defRPr>
                      </a:pPr>
                      <a:r>
                        <a:t>North America</a:t>
                      </a:r>
                    </a:p>
                  </a:txBody>
                  <a:tcPr marL="91440" marR="91440">
                    <a:solidFill>
                      <a:srgbClr val="2A3950"/>
                    </a:solidFill>
                  </a:tcPr>
                </a:tc>
                <a:tc>
                  <a:txBody>
                    <a:bodyPr wrap="square">
                      <a:normAutofit/>
                    </a:bodyPr>
                    <a:lstStyle/>
                    <a:p>
                      <a:pPr algn="l">
                        <a:defRPr sz="1100">
                          <a:solidFill>
                            <a:srgbClr val="FFFFFF"/>
                          </a:solidFill>
                          <a:latin typeface="Arial"/>
                        </a:defRPr>
                      </a:pPr>
                      <a:r>
                        <a:t>United States</a:t>
                      </a:r>
                    </a:p>
                  </a:txBody>
                  <a:tcPr marL="91440" marR="91440">
                    <a:solidFill>
                      <a:srgbClr val="2A3950"/>
                    </a:solidFill>
                  </a:tcPr>
                </a:tc>
                <a:tc>
                  <a:txBody>
                    <a:bodyPr wrap="square">
                      <a:normAutofit/>
                    </a:bodyPr>
                    <a:lstStyle/>
                    <a:p>
                      <a:pPr algn="l">
                        <a:defRPr sz="1100">
                          <a:solidFill>
                            <a:srgbClr val="FFFFFF"/>
                          </a:solidFill>
                          <a:latin typeface="Arial"/>
                        </a:defRPr>
                      </a:pPr>
                      <a:r>
                        <a:t>Governance</a:t>
                      </a:r>
                    </a:p>
                  </a:txBody>
                  <a:tcPr marL="91440" marR="91440">
                    <a:solidFill>
                      <a:srgbClr val="2A3950"/>
                    </a:solidFill>
                  </a:tcPr>
                </a:tc>
                <a:tc>
                  <a:txBody>
                    <a:bodyPr wrap="square">
                      <a:normAutofit/>
                    </a:bodyPr>
                    <a:lstStyle/>
                    <a:p>
                      <a:pPr algn="l">
                        <a:defRPr sz="1100">
                          <a:solidFill>
                            <a:srgbClr val="FFFFFF"/>
                          </a:solidFill>
                          <a:latin typeface="Arial"/>
                        </a:defRPr>
                      </a:pPr>
                      <a:r>
                        <a:t>Executive Compensation</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North America</a:t>
                      </a:r>
                    </a:p>
                  </a:txBody>
                  <a:tcPr marL="91440" marR="91440">
                    <a:noFill/>
                  </a:tcPr>
                </a:tc>
                <a:tc>
                  <a:txBody>
                    <a:bodyPr wrap="square">
                      <a:normAutofit/>
                    </a:bodyPr>
                    <a:lstStyle/>
                    <a:p>
                      <a:pPr algn="l">
                        <a:defRPr sz="1100">
                          <a:solidFill>
                            <a:srgbClr val="FFFFFF"/>
                          </a:solidFill>
                          <a:latin typeface="Arial"/>
                        </a:defRPr>
                      </a:pPr>
                      <a:r>
                        <a:t>Canada</a:t>
                      </a:r>
                    </a:p>
                  </a:txBody>
                  <a:tcPr marL="91440" marR="91440">
                    <a:noFill/>
                  </a:tcPr>
                </a:tc>
                <a:tc>
                  <a:txBody>
                    <a:bodyPr wrap="square">
                      <a:normAutofit/>
                    </a:bodyPr>
                    <a:lstStyle/>
                    <a:p>
                      <a:pPr algn="l">
                        <a:defRPr sz="1100">
                          <a:solidFill>
                            <a:srgbClr val="FFFFFF"/>
                          </a:solidFill>
                          <a:latin typeface="Arial"/>
                        </a:defRPr>
                      </a:pPr>
                      <a:r>
                        <a:t>Environmental</a:t>
                      </a:r>
                    </a:p>
                  </a:txBody>
                  <a:tcPr marL="91440" marR="91440">
                    <a:noFill/>
                  </a:tcPr>
                </a:tc>
                <a:tc>
                  <a:txBody>
                    <a:bodyPr wrap="square">
                      <a:normAutofit/>
                    </a:bodyPr>
                    <a:lstStyle/>
                    <a:p>
                      <a:pPr algn="l">
                        <a:defRPr sz="1100">
                          <a:solidFill>
                            <a:srgbClr val="FFFFFF"/>
                          </a:solidFill>
                          <a:latin typeface="Arial"/>
                        </a:defRPr>
                      </a:pPr>
                      <a:r>
                        <a:t>Green Finance</a:t>
                      </a:r>
                    </a:p>
                  </a:txBody>
                  <a:tcPr marL="91440" marR="91440">
                    <a:noFill/>
                  </a:tcPr>
                </a:tc>
              </a:tr>
              <a:tr h="457200">
                <a:tc>
                  <a:txBody>
                    <a:bodyPr wrap="square">
                      <a:normAutofit/>
                    </a:bodyPr>
                    <a:lstStyle/>
                    <a:p>
                      <a:pPr algn="l">
                        <a:defRPr sz="1100">
                          <a:solidFill>
                            <a:srgbClr val="FFFFFF"/>
                          </a:solidFill>
                          <a:latin typeface="Arial"/>
                        </a:defRPr>
                      </a:pPr>
                      <a:r>
                        <a:t>North America</a:t>
                      </a:r>
                    </a:p>
                  </a:txBody>
                  <a:tcPr marL="91440" marR="91440">
                    <a:solidFill>
                      <a:srgbClr val="2A3950"/>
                    </a:solidFill>
                  </a:tcPr>
                </a:tc>
                <a:tc>
                  <a:txBody>
                    <a:bodyPr wrap="square">
                      <a:normAutofit/>
                    </a:bodyPr>
                    <a:lstStyle/>
                    <a:p>
                      <a:pPr algn="l">
                        <a:defRPr sz="1100">
                          <a:solidFill>
                            <a:srgbClr val="FFFFFF"/>
                          </a:solidFill>
                          <a:latin typeface="Arial"/>
                        </a:defRPr>
                      </a:pPr>
                      <a:r>
                        <a:t>Canada</a:t>
                      </a:r>
                    </a:p>
                  </a:txBody>
                  <a:tcPr marL="91440" marR="91440">
                    <a:solidFill>
                      <a:srgbClr val="2A3950"/>
                    </a:solidFill>
                  </a:tcPr>
                </a:tc>
                <a:tc>
                  <a:txBody>
                    <a:bodyPr wrap="square">
                      <a:normAutofit/>
                    </a:bodyPr>
                    <a:lstStyle/>
                    <a:p>
                      <a:pPr algn="l">
                        <a:defRPr sz="1100">
                          <a:solidFill>
                            <a:srgbClr val="FFFFFF"/>
                          </a:solidFill>
                          <a:latin typeface="Arial"/>
                        </a:defRPr>
                      </a:pPr>
                      <a:r>
                        <a:t>Social</a:t>
                      </a:r>
                    </a:p>
                  </a:txBody>
                  <a:tcPr marL="91440" marR="91440">
                    <a:solidFill>
                      <a:srgbClr val="2A3950"/>
                    </a:solidFill>
                  </a:tcPr>
                </a:tc>
                <a:tc>
                  <a:txBody>
                    <a:bodyPr wrap="square">
                      <a:normAutofit/>
                    </a:bodyPr>
                    <a:lstStyle/>
                    <a:p>
                      <a:pPr algn="l">
                        <a:defRPr sz="1100">
                          <a:solidFill>
                            <a:srgbClr val="FFFFFF"/>
                          </a:solidFill>
                          <a:latin typeface="Arial"/>
                        </a:defRPr>
                      </a:pPr>
                      <a:r>
                        <a:t>Indigenous Rights</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North America</a:t>
                      </a:r>
                    </a:p>
                  </a:txBody>
                  <a:tcPr marL="91440" marR="91440">
                    <a:noFill/>
                  </a:tcPr>
                </a:tc>
                <a:tc>
                  <a:txBody>
                    <a:bodyPr wrap="square">
                      <a:normAutofit/>
                    </a:bodyPr>
                    <a:lstStyle/>
                    <a:p>
                      <a:pPr algn="l">
                        <a:defRPr sz="1100">
                          <a:solidFill>
                            <a:srgbClr val="FFFFFF"/>
                          </a:solidFill>
                          <a:latin typeface="Arial"/>
                        </a:defRPr>
                      </a:pPr>
                      <a:r>
                        <a:t>Canada</a:t>
                      </a:r>
                    </a:p>
                  </a:txBody>
                  <a:tcPr marL="91440" marR="91440">
                    <a:noFill/>
                  </a:tcPr>
                </a:tc>
                <a:tc>
                  <a:txBody>
                    <a:bodyPr wrap="square">
                      <a:normAutofit/>
                    </a:bodyPr>
                    <a:lstStyle/>
                    <a:p>
                      <a:pPr algn="l">
                        <a:defRPr sz="1100">
                          <a:solidFill>
                            <a:srgbClr val="FFFFFF"/>
                          </a:solidFill>
                          <a:latin typeface="Arial"/>
                        </a:defRPr>
                      </a:pPr>
                      <a:r>
                        <a:t>Governance</a:t>
                      </a:r>
                    </a:p>
                  </a:txBody>
                  <a:tcPr marL="91440" marR="91440">
                    <a:noFill/>
                  </a:tcPr>
                </a:tc>
                <a:tc>
                  <a:txBody>
                    <a:bodyPr wrap="square">
                      <a:normAutofit/>
                    </a:bodyPr>
                    <a:lstStyle/>
                    <a:p>
                      <a:pPr algn="l">
                        <a:defRPr sz="1100">
                          <a:solidFill>
                            <a:srgbClr val="FFFFFF"/>
                          </a:solidFill>
                          <a:latin typeface="Arial"/>
                        </a:defRPr>
                      </a:pPr>
                      <a:r>
                        <a:t>Climate Risk Disclosure</a:t>
                      </a:r>
                    </a:p>
                  </a:txBody>
                  <a:tcPr marL="91440" marR="91440">
                    <a:noFill/>
                  </a:tcPr>
                </a:tc>
              </a:tr>
              <a:tr h="457200">
                <a:tc>
                  <a:txBody>
                    <a:bodyPr wrap="square">
                      <a:normAutofit/>
                    </a:bodyPr>
                    <a:lstStyle/>
                    <a:p>
                      <a:pPr algn="l">
                        <a:defRPr sz="1100">
                          <a:solidFill>
                            <a:srgbClr val="FFFFFF"/>
                          </a:solidFill>
                          <a:latin typeface="Arial"/>
                        </a:defRPr>
                      </a:pPr>
                      <a:r>
                        <a:t>Europe</a:t>
                      </a:r>
                    </a:p>
                  </a:txBody>
                  <a:tcPr marL="91440" marR="91440">
                    <a:solidFill>
                      <a:srgbClr val="2A3950"/>
                    </a:solidFill>
                  </a:tcPr>
                </a:tc>
                <a:tc>
                  <a:txBody>
                    <a:bodyPr wrap="square">
                      <a:normAutofit/>
                    </a:bodyPr>
                    <a:lstStyle/>
                    <a:p>
                      <a:pPr algn="l">
                        <a:defRPr sz="1100">
                          <a:solidFill>
                            <a:srgbClr val="FFFFFF"/>
                          </a:solidFill>
                          <a:latin typeface="Arial"/>
                        </a:defRPr>
                      </a:pPr>
                      <a:r>
                        <a:t>United Kingdom</a:t>
                      </a:r>
                    </a:p>
                  </a:txBody>
                  <a:tcPr marL="91440" marR="91440">
                    <a:solidFill>
                      <a:srgbClr val="2A3950"/>
                    </a:solidFill>
                  </a:tcPr>
                </a:tc>
                <a:tc>
                  <a:txBody>
                    <a:bodyPr wrap="square">
                      <a:normAutofit/>
                    </a:bodyPr>
                    <a:lstStyle/>
                    <a:p>
                      <a:pPr algn="l">
                        <a:defRPr sz="1100">
                          <a:solidFill>
                            <a:srgbClr val="FFFFFF"/>
                          </a:solidFill>
                          <a:latin typeface="Arial"/>
                        </a:defRPr>
                      </a:pPr>
                      <a:r>
                        <a:t>Environmental</a:t>
                      </a:r>
                    </a:p>
                  </a:txBody>
                  <a:tcPr marL="91440" marR="91440">
                    <a:solidFill>
                      <a:srgbClr val="2A3950"/>
                    </a:solidFill>
                  </a:tcPr>
                </a:tc>
                <a:tc>
                  <a:txBody>
                    <a:bodyPr wrap="square">
                      <a:normAutofit/>
                    </a:bodyPr>
                    <a:lstStyle/>
                    <a:p>
                      <a:pPr algn="l">
                        <a:defRPr sz="1100">
                          <a:solidFill>
                            <a:srgbClr val="FFFFFF"/>
                          </a:solidFill>
                          <a:latin typeface="Arial"/>
                        </a:defRPr>
                      </a:pPr>
                      <a:r>
                        <a:t>Net Zero Commitments</a:t>
                      </a:r>
                    </a:p>
                  </a:txBody>
                  <a:tcPr marL="91440" marR="91440">
                    <a:solidFill>
                      <a:srgbClr val="2A3950"/>
                    </a:solidFill>
                  </a:tcPr>
                </a:tc>
              </a:tr>
            </a:tbl>
          </a:graphicData>
        </a:graphic>
      </p:graphicFrame>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Regional ESG &amp; Sustainability Trends (Page 2 of 3)</a:t>
            </a:r>
          </a:p>
        </p:txBody>
      </p:sp>
      <p:graphicFrame>
        <p:nvGraphicFramePr>
          <p:cNvPr id="4" name="Table 3"/>
          <p:cNvGraphicFramePr>
            <a:graphicFrameLocks noGrp="1"/>
          </p:cNvGraphicFramePr>
          <p:nvPr/>
        </p:nvGraphicFramePr>
        <p:xfrm>
          <a:off x="457200" y="1097280"/>
          <a:ext cx="13716000" cy="4937760"/>
        </p:xfrm>
        <a:graphic>
          <a:graphicData uri="http://schemas.openxmlformats.org/drawingml/2006/table">
            <a:tbl>
              <a:tblPr firstRow="1" bandRow="1">
                <a:tableStyleId>{5C22544A-7EE6-4342-B048-85BDC9FD1C3A}</a:tableStyleId>
              </a:tblPr>
              <a:tblGrid>
                <a:gridCol w="1828800"/>
                <a:gridCol w="1828800"/>
                <a:gridCol w="2743200"/>
                <a:gridCol w="7315200"/>
              </a:tblGrid>
              <a:tr h="365760">
                <a:tc>
                  <a:txBody>
                    <a:bodyPr/>
                    <a:lstStyle/>
                    <a:p>
                      <a:pPr algn="l">
                        <a:defRPr sz="1200">
                          <a:solidFill>
                            <a:srgbClr val="FFFFFF"/>
                          </a:solidFill>
                          <a:latin typeface="Arial Bold"/>
                        </a:defRPr>
                      </a:pPr>
                      <a:r>
                        <a:t>Region</a:t>
                      </a:r>
                    </a:p>
                  </a:txBody>
                  <a:tcPr marL="91440" marR="91440">
                    <a:solidFill>
                      <a:srgbClr val="44546A"/>
                    </a:solidFill>
                  </a:tcPr>
                </a:tc>
                <a:tc>
                  <a:txBody>
                    <a:bodyPr/>
                    <a:lstStyle/>
                    <a:p>
                      <a:pPr algn="l">
                        <a:defRPr sz="1200">
                          <a:solidFill>
                            <a:srgbClr val="FFFFFF"/>
                          </a:solidFill>
                          <a:latin typeface="Arial Bold"/>
                        </a:defRPr>
                      </a:pPr>
                      <a:r>
                        <a:t>Country</a:t>
                      </a:r>
                    </a:p>
                  </a:txBody>
                  <a:tcPr marL="91440" marR="91440">
                    <a:solidFill>
                      <a:srgbClr val="44546A"/>
                    </a:solidFill>
                  </a:tcPr>
                </a:tc>
                <a:tc>
                  <a:txBody>
                    <a:bodyPr/>
                    <a:lstStyle/>
                    <a:p>
                      <a:pPr algn="l">
                        <a:defRPr sz="1200">
                          <a:solidFill>
                            <a:srgbClr val="FFFFFF"/>
                          </a:solidFill>
                          <a:latin typeface="Arial Bold"/>
                        </a:defRPr>
                      </a:pPr>
                      <a:r>
                        <a:t>Category</a:t>
                      </a:r>
                    </a:p>
                  </a:txBody>
                  <a:tcPr marL="91440" marR="91440">
                    <a:solidFill>
                      <a:srgbClr val="44546A"/>
                    </a:solidFill>
                  </a:tcPr>
                </a:tc>
                <a:tc>
                  <a:txBody>
                    <a:bodyPr/>
                    <a:lstStyle/>
                    <a:p>
                      <a:pPr algn="l">
                        <a:defRPr sz="1200">
                          <a:solidFill>
                            <a:srgbClr val="FFFFFF"/>
                          </a:solidFill>
                          <a:latin typeface="Arial Bold"/>
                        </a:defRPr>
                      </a:pPr>
                      <a:r>
                        <a:t>Theme</a:t>
                      </a:r>
                    </a:p>
                  </a:txBody>
                  <a:tcPr marL="91440" marR="91440">
                    <a:solidFill>
                      <a:srgbClr val="44546A"/>
                    </a:solidFill>
                  </a:tcPr>
                </a:tc>
              </a:tr>
              <a:tr h="457200">
                <a:tc>
                  <a:txBody>
                    <a:bodyPr wrap="square">
                      <a:normAutofit/>
                    </a:bodyPr>
                    <a:lstStyle/>
                    <a:p>
                      <a:pPr algn="l">
                        <a:defRPr sz="1100">
                          <a:solidFill>
                            <a:srgbClr val="FFFFFF"/>
                          </a:solidFill>
                          <a:latin typeface="Arial"/>
                        </a:defRPr>
                      </a:pPr>
                      <a:r>
                        <a:t>Europe</a:t>
                      </a:r>
                    </a:p>
                  </a:txBody>
                  <a:tcPr marL="91440" marR="91440">
                    <a:noFill/>
                  </a:tcPr>
                </a:tc>
                <a:tc>
                  <a:txBody>
                    <a:bodyPr wrap="square">
                      <a:normAutofit/>
                    </a:bodyPr>
                    <a:lstStyle/>
                    <a:p>
                      <a:pPr algn="l">
                        <a:defRPr sz="1100">
                          <a:solidFill>
                            <a:srgbClr val="FFFFFF"/>
                          </a:solidFill>
                          <a:latin typeface="Arial"/>
                        </a:defRPr>
                      </a:pPr>
                      <a:r>
                        <a:t>United Kingdom</a:t>
                      </a:r>
                    </a:p>
                  </a:txBody>
                  <a:tcPr marL="91440" marR="91440">
                    <a:noFill/>
                  </a:tcPr>
                </a:tc>
                <a:tc>
                  <a:txBody>
                    <a:bodyPr wrap="square">
                      <a:normAutofit/>
                    </a:bodyPr>
                    <a:lstStyle/>
                    <a:p>
                      <a:pPr algn="l">
                        <a:defRPr sz="1100">
                          <a:solidFill>
                            <a:srgbClr val="FFFFFF"/>
                          </a:solidFill>
                          <a:latin typeface="Arial"/>
                        </a:defRPr>
                      </a:pPr>
                      <a:r>
                        <a:t>Environmental</a:t>
                      </a:r>
                    </a:p>
                  </a:txBody>
                  <a:tcPr marL="91440" marR="91440">
                    <a:noFill/>
                  </a:tcPr>
                </a:tc>
                <a:tc>
                  <a:txBody>
                    <a:bodyPr wrap="square">
                      <a:normAutofit/>
                    </a:bodyPr>
                    <a:lstStyle/>
                    <a:p>
                      <a:pPr algn="l">
                        <a:defRPr sz="1100">
                          <a:solidFill>
                            <a:srgbClr val="FFFFFF"/>
                          </a:solidFill>
                          <a:latin typeface="Arial"/>
                        </a:defRPr>
                      </a:pPr>
                      <a:r>
                        <a:t>Sustainable Finance Regulation</a:t>
                      </a:r>
                    </a:p>
                  </a:txBody>
                  <a:tcPr marL="91440" marR="91440">
                    <a:noFill/>
                  </a:tcPr>
                </a:tc>
              </a:tr>
              <a:tr h="457200">
                <a:tc>
                  <a:txBody>
                    <a:bodyPr wrap="square">
                      <a:normAutofit/>
                    </a:bodyPr>
                    <a:lstStyle/>
                    <a:p>
                      <a:pPr algn="l">
                        <a:defRPr sz="1100">
                          <a:solidFill>
                            <a:srgbClr val="FFFFFF"/>
                          </a:solidFill>
                          <a:latin typeface="Arial"/>
                        </a:defRPr>
                      </a:pPr>
                      <a:r>
                        <a:t>Europe</a:t>
                      </a:r>
                    </a:p>
                  </a:txBody>
                  <a:tcPr marL="91440" marR="91440">
                    <a:solidFill>
                      <a:srgbClr val="2A3950"/>
                    </a:solidFill>
                  </a:tcPr>
                </a:tc>
                <a:tc>
                  <a:txBody>
                    <a:bodyPr wrap="square">
                      <a:normAutofit/>
                    </a:bodyPr>
                    <a:lstStyle/>
                    <a:p>
                      <a:pPr algn="l">
                        <a:defRPr sz="1100">
                          <a:solidFill>
                            <a:srgbClr val="FFFFFF"/>
                          </a:solidFill>
                          <a:latin typeface="Arial"/>
                        </a:defRPr>
                      </a:pPr>
                      <a:r>
                        <a:t>United Kingdom</a:t>
                      </a:r>
                    </a:p>
                  </a:txBody>
                  <a:tcPr marL="91440" marR="91440">
                    <a:solidFill>
                      <a:srgbClr val="2A3950"/>
                    </a:solidFill>
                  </a:tcPr>
                </a:tc>
                <a:tc>
                  <a:txBody>
                    <a:bodyPr wrap="square">
                      <a:normAutofit/>
                    </a:bodyPr>
                    <a:lstStyle/>
                    <a:p>
                      <a:pPr algn="l">
                        <a:defRPr sz="1100">
                          <a:solidFill>
                            <a:srgbClr val="FFFFFF"/>
                          </a:solidFill>
                          <a:latin typeface="Arial"/>
                        </a:defRPr>
                      </a:pPr>
                      <a:r>
                        <a:t>Social</a:t>
                      </a:r>
                    </a:p>
                  </a:txBody>
                  <a:tcPr marL="91440" marR="91440">
                    <a:solidFill>
                      <a:srgbClr val="2A3950"/>
                    </a:solidFill>
                  </a:tcPr>
                </a:tc>
                <a:tc>
                  <a:txBody>
                    <a:bodyPr wrap="square">
                      <a:normAutofit/>
                    </a:bodyPr>
                    <a:lstStyle/>
                    <a:p>
                      <a:pPr algn="l">
                        <a:defRPr sz="1100">
                          <a:solidFill>
                            <a:srgbClr val="FFFFFF"/>
                          </a:solidFill>
                          <a:latin typeface="Arial"/>
                        </a:defRPr>
                      </a:pPr>
                      <a:r>
                        <a:t>Living Wage Initiatives</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Europe</a:t>
                      </a:r>
                    </a:p>
                  </a:txBody>
                  <a:tcPr marL="91440" marR="91440">
                    <a:noFill/>
                  </a:tcPr>
                </a:tc>
                <a:tc>
                  <a:txBody>
                    <a:bodyPr wrap="square">
                      <a:normAutofit/>
                    </a:bodyPr>
                    <a:lstStyle/>
                    <a:p>
                      <a:pPr algn="l">
                        <a:defRPr sz="1100">
                          <a:solidFill>
                            <a:srgbClr val="FFFFFF"/>
                          </a:solidFill>
                          <a:latin typeface="Arial"/>
                        </a:defRPr>
                      </a:pPr>
                      <a:r>
                        <a:t>United Kingdom</a:t>
                      </a:r>
                    </a:p>
                  </a:txBody>
                  <a:tcPr marL="91440" marR="91440">
                    <a:noFill/>
                  </a:tcPr>
                </a:tc>
                <a:tc>
                  <a:txBody>
                    <a:bodyPr wrap="square">
                      <a:normAutofit/>
                    </a:bodyPr>
                    <a:lstStyle/>
                    <a:p>
                      <a:pPr algn="l">
                        <a:defRPr sz="1100">
                          <a:solidFill>
                            <a:srgbClr val="FFFFFF"/>
                          </a:solidFill>
                          <a:latin typeface="Arial"/>
                        </a:defRPr>
                      </a:pPr>
                      <a:r>
                        <a:t>Governance</a:t>
                      </a:r>
                    </a:p>
                  </a:txBody>
                  <a:tcPr marL="91440" marR="91440">
                    <a:noFill/>
                  </a:tcPr>
                </a:tc>
                <a:tc>
                  <a:txBody>
                    <a:bodyPr wrap="square">
                      <a:normAutofit/>
                    </a:bodyPr>
                    <a:lstStyle/>
                    <a:p>
                      <a:pPr algn="l">
                        <a:defRPr sz="1100">
                          <a:solidFill>
                            <a:srgbClr val="FFFFFF"/>
                          </a:solidFill>
                          <a:latin typeface="Arial"/>
                        </a:defRPr>
                      </a:pPr>
                      <a:r>
                        <a:t>Anti-Corruption Measures</a:t>
                      </a:r>
                    </a:p>
                  </a:txBody>
                  <a:tcPr marL="91440" marR="91440">
                    <a:noFill/>
                  </a:tcPr>
                </a:tc>
              </a:tr>
              <a:tr h="457200">
                <a:tc>
                  <a:txBody>
                    <a:bodyPr wrap="square">
                      <a:normAutofit/>
                    </a:bodyPr>
                    <a:lstStyle/>
                    <a:p>
                      <a:pPr algn="l">
                        <a:defRPr sz="1100">
                          <a:solidFill>
                            <a:srgbClr val="FFFFFF"/>
                          </a:solidFill>
                          <a:latin typeface="Arial"/>
                        </a:defRPr>
                      </a:pPr>
                      <a:r>
                        <a:t>Europe</a:t>
                      </a:r>
                    </a:p>
                  </a:txBody>
                  <a:tcPr marL="91440" marR="91440">
                    <a:solidFill>
                      <a:srgbClr val="2A3950"/>
                    </a:solidFill>
                  </a:tcPr>
                </a:tc>
                <a:tc>
                  <a:txBody>
                    <a:bodyPr wrap="square">
                      <a:normAutofit/>
                    </a:bodyPr>
                    <a:lstStyle/>
                    <a:p>
                      <a:pPr algn="l">
                        <a:defRPr sz="1100">
                          <a:solidFill>
                            <a:srgbClr val="FFFFFF"/>
                          </a:solidFill>
                          <a:latin typeface="Arial"/>
                        </a:defRPr>
                      </a:pPr>
                      <a:r>
                        <a:t>Germany</a:t>
                      </a:r>
                    </a:p>
                  </a:txBody>
                  <a:tcPr marL="91440" marR="91440">
                    <a:solidFill>
                      <a:srgbClr val="2A3950"/>
                    </a:solidFill>
                  </a:tcPr>
                </a:tc>
                <a:tc>
                  <a:txBody>
                    <a:bodyPr wrap="square">
                      <a:normAutofit/>
                    </a:bodyPr>
                    <a:lstStyle/>
                    <a:p>
                      <a:pPr algn="l">
                        <a:defRPr sz="1100">
                          <a:solidFill>
                            <a:srgbClr val="FFFFFF"/>
                          </a:solidFill>
                          <a:latin typeface="Arial"/>
                        </a:defRPr>
                      </a:pPr>
                      <a:r>
                        <a:t>Environmental</a:t>
                      </a:r>
                    </a:p>
                  </a:txBody>
                  <a:tcPr marL="91440" marR="91440">
                    <a:solidFill>
                      <a:srgbClr val="2A3950"/>
                    </a:solidFill>
                  </a:tcPr>
                </a:tc>
                <a:tc>
                  <a:txBody>
                    <a:bodyPr wrap="square">
                      <a:normAutofit/>
                    </a:bodyPr>
                    <a:lstStyle/>
                    <a:p>
                      <a:pPr algn="l">
                        <a:defRPr sz="1100">
                          <a:solidFill>
                            <a:srgbClr val="FFFFFF"/>
                          </a:solidFill>
                          <a:latin typeface="Arial"/>
                        </a:defRPr>
                      </a:pPr>
                      <a:r>
                        <a:t>Circular Economy</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Europe</a:t>
                      </a:r>
                    </a:p>
                  </a:txBody>
                  <a:tcPr marL="91440" marR="91440">
                    <a:noFill/>
                  </a:tcPr>
                </a:tc>
                <a:tc>
                  <a:txBody>
                    <a:bodyPr wrap="square">
                      <a:normAutofit/>
                    </a:bodyPr>
                    <a:lstStyle/>
                    <a:p>
                      <a:pPr algn="l">
                        <a:defRPr sz="1100">
                          <a:solidFill>
                            <a:srgbClr val="FFFFFF"/>
                          </a:solidFill>
                          <a:latin typeface="Arial"/>
                        </a:defRPr>
                      </a:pPr>
                      <a:r>
                        <a:t>Germany</a:t>
                      </a:r>
                    </a:p>
                  </a:txBody>
                  <a:tcPr marL="91440" marR="91440">
                    <a:noFill/>
                  </a:tcPr>
                </a:tc>
                <a:tc>
                  <a:txBody>
                    <a:bodyPr wrap="square">
                      <a:normAutofit/>
                    </a:bodyPr>
                    <a:lstStyle/>
                    <a:p>
                      <a:pPr algn="l">
                        <a:defRPr sz="1100">
                          <a:solidFill>
                            <a:srgbClr val="FFFFFF"/>
                          </a:solidFill>
                          <a:latin typeface="Arial"/>
                        </a:defRPr>
                      </a:pPr>
                      <a:r>
                        <a:t>Social</a:t>
                      </a:r>
                    </a:p>
                  </a:txBody>
                  <a:tcPr marL="91440" marR="91440">
                    <a:noFill/>
                  </a:tcPr>
                </a:tc>
                <a:tc>
                  <a:txBody>
                    <a:bodyPr wrap="square">
                      <a:normAutofit/>
                    </a:bodyPr>
                    <a:lstStyle/>
                    <a:p>
                      <a:pPr algn="l">
                        <a:defRPr sz="1100">
                          <a:solidFill>
                            <a:srgbClr val="FFFFFF"/>
                          </a:solidFill>
                          <a:latin typeface="Arial"/>
                        </a:defRPr>
                      </a:pPr>
                      <a:r>
                        <a:t>Worker Rights</a:t>
                      </a:r>
                    </a:p>
                  </a:txBody>
                  <a:tcPr marL="91440" marR="91440">
                    <a:noFill/>
                  </a:tcPr>
                </a:tc>
              </a:tr>
              <a:tr h="457200">
                <a:tc>
                  <a:txBody>
                    <a:bodyPr wrap="square">
                      <a:normAutofit/>
                    </a:bodyPr>
                    <a:lstStyle/>
                    <a:p>
                      <a:pPr algn="l">
                        <a:defRPr sz="1100">
                          <a:solidFill>
                            <a:srgbClr val="FFFFFF"/>
                          </a:solidFill>
                          <a:latin typeface="Arial"/>
                        </a:defRPr>
                      </a:pPr>
                      <a:r>
                        <a:t>Europe</a:t>
                      </a:r>
                    </a:p>
                  </a:txBody>
                  <a:tcPr marL="91440" marR="91440">
                    <a:solidFill>
                      <a:srgbClr val="2A3950"/>
                    </a:solidFill>
                  </a:tcPr>
                </a:tc>
                <a:tc>
                  <a:txBody>
                    <a:bodyPr wrap="square">
                      <a:normAutofit/>
                    </a:bodyPr>
                    <a:lstStyle/>
                    <a:p>
                      <a:pPr algn="l">
                        <a:defRPr sz="1100">
                          <a:solidFill>
                            <a:srgbClr val="FFFFFF"/>
                          </a:solidFill>
                          <a:latin typeface="Arial"/>
                        </a:defRPr>
                      </a:pPr>
                      <a:r>
                        <a:t>Germany</a:t>
                      </a:r>
                    </a:p>
                  </a:txBody>
                  <a:tcPr marL="91440" marR="91440">
                    <a:solidFill>
                      <a:srgbClr val="2A3950"/>
                    </a:solidFill>
                  </a:tcPr>
                </a:tc>
                <a:tc>
                  <a:txBody>
                    <a:bodyPr wrap="square">
                      <a:normAutofit/>
                    </a:bodyPr>
                    <a:lstStyle/>
                    <a:p>
                      <a:pPr algn="l">
                        <a:defRPr sz="1100">
                          <a:solidFill>
                            <a:srgbClr val="FFFFFF"/>
                          </a:solidFill>
                          <a:latin typeface="Arial"/>
                        </a:defRPr>
                      </a:pPr>
                      <a:r>
                        <a:t>Governance</a:t>
                      </a:r>
                    </a:p>
                  </a:txBody>
                  <a:tcPr marL="91440" marR="91440">
                    <a:solidFill>
                      <a:srgbClr val="2A3950"/>
                    </a:solidFill>
                  </a:tcPr>
                </a:tc>
                <a:tc>
                  <a:txBody>
                    <a:bodyPr wrap="square">
                      <a:normAutofit/>
                    </a:bodyPr>
                    <a:lstStyle/>
                    <a:p>
                      <a:pPr algn="l">
                        <a:defRPr sz="1100">
                          <a:solidFill>
                            <a:srgbClr val="FFFFFF"/>
                          </a:solidFill>
                          <a:latin typeface="Arial"/>
                        </a:defRPr>
                      </a:pPr>
                      <a:r>
                        <a:t>Supply Chain Transparency</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Asia Pacific</a:t>
                      </a:r>
                    </a:p>
                  </a:txBody>
                  <a:tcPr marL="91440" marR="91440">
                    <a:noFill/>
                  </a:tcPr>
                </a:tc>
                <a:tc>
                  <a:txBody>
                    <a:bodyPr wrap="square">
                      <a:normAutofit/>
                    </a:bodyPr>
                    <a:lstStyle/>
                    <a:p>
                      <a:pPr algn="l">
                        <a:defRPr sz="1100">
                          <a:solidFill>
                            <a:srgbClr val="FFFFFF"/>
                          </a:solidFill>
                          <a:latin typeface="Arial"/>
                        </a:defRPr>
                      </a:pPr>
                      <a:r>
                        <a:t>China</a:t>
                      </a:r>
                    </a:p>
                  </a:txBody>
                  <a:tcPr marL="91440" marR="91440">
                    <a:noFill/>
                  </a:tcPr>
                </a:tc>
                <a:tc>
                  <a:txBody>
                    <a:bodyPr wrap="square">
                      <a:normAutofit/>
                    </a:bodyPr>
                    <a:lstStyle/>
                    <a:p>
                      <a:pPr algn="l">
                        <a:defRPr sz="1100">
                          <a:solidFill>
                            <a:srgbClr val="FFFFFF"/>
                          </a:solidFill>
                          <a:latin typeface="Arial"/>
                        </a:defRPr>
                      </a:pPr>
                      <a:r>
                        <a:t>Environmental</a:t>
                      </a:r>
                    </a:p>
                  </a:txBody>
                  <a:tcPr marL="91440" marR="91440">
                    <a:noFill/>
                  </a:tcPr>
                </a:tc>
                <a:tc>
                  <a:txBody>
                    <a:bodyPr wrap="square">
                      <a:normAutofit/>
                    </a:bodyPr>
                    <a:lstStyle/>
                    <a:p>
                      <a:pPr algn="l">
                        <a:defRPr sz="1100">
                          <a:solidFill>
                            <a:srgbClr val="FFFFFF"/>
                          </a:solidFill>
                          <a:latin typeface="Arial"/>
                        </a:defRPr>
                      </a:pPr>
                      <a:r>
                        <a:t>Green Technology Investment</a:t>
                      </a:r>
                    </a:p>
                  </a:txBody>
                  <a:tcPr marL="91440" marR="91440">
                    <a:noFill/>
                  </a:tcPr>
                </a:tc>
              </a:tr>
              <a:tr h="457200">
                <a:tc>
                  <a:txBody>
                    <a:bodyPr wrap="square">
                      <a:normAutofit/>
                    </a:bodyPr>
                    <a:lstStyle/>
                    <a:p>
                      <a:pPr algn="l">
                        <a:defRPr sz="1100">
                          <a:solidFill>
                            <a:srgbClr val="FFFFFF"/>
                          </a:solidFill>
                          <a:latin typeface="Arial"/>
                        </a:defRPr>
                      </a:pPr>
                      <a:r>
                        <a:t>Asia Pacific</a:t>
                      </a:r>
                    </a:p>
                  </a:txBody>
                  <a:tcPr marL="91440" marR="91440">
                    <a:solidFill>
                      <a:srgbClr val="2A3950"/>
                    </a:solidFill>
                  </a:tcPr>
                </a:tc>
                <a:tc>
                  <a:txBody>
                    <a:bodyPr wrap="square">
                      <a:normAutofit/>
                    </a:bodyPr>
                    <a:lstStyle/>
                    <a:p>
                      <a:pPr algn="l">
                        <a:defRPr sz="1100">
                          <a:solidFill>
                            <a:srgbClr val="FFFFFF"/>
                          </a:solidFill>
                          <a:latin typeface="Arial"/>
                        </a:defRPr>
                      </a:pPr>
                      <a:r>
                        <a:t>China</a:t>
                      </a:r>
                    </a:p>
                  </a:txBody>
                  <a:tcPr marL="91440" marR="91440">
                    <a:solidFill>
                      <a:srgbClr val="2A3950"/>
                    </a:solidFill>
                  </a:tcPr>
                </a:tc>
                <a:tc>
                  <a:txBody>
                    <a:bodyPr wrap="square">
                      <a:normAutofit/>
                    </a:bodyPr>
                    <a:lstStyle/>
                    <a:p>
                      <a:pPr algn="l">
                        <a:defRPr sz="1100">
                          <a:solidFill>
                            <a:srgbClr val="FFFFFF"/>
                          </a:solidFill>
                          <a:latin typeface="Arial"/>
                        </a:defRPr>
                      </a:pPr>
                      <a:r>
                        <a:t>Environmental</a:t>
                      </a:r>
                    </a:p>
                  </a:txBody>
                  <a:tcPr marL="91440" marR="91440">
                    <a:solidFill>
                      <a:srgbClr val="2A3950"/>
                    </a:solidFill>
                  </a:tcPr>
                </a:tc>
                <a:tc>
                  <a:txBody>
                    <a:bodyPr wrap="square">
                      <a:normAutofit/>
                    </a:bodyPr>
                    <a:lstStyle/>
                    <a:p>
                      <a:pPr algn="l">
                        <a:defRPr sz="1100">
                          <a:solidFill>
                            <a:srgbClr val="FFFFFF"/>
                          </a:solidFill>
                          <a:latin typeface="Arial"/>
                        </a:defRPr>
                      </a:pPr>
                      <a:r>
                        <a:t>Air Quality Improvement</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Asia Pacific</a:t>
                      </a:r>
                    </a:p>
                  </a:txBody>
                  <a:tcPr marL="91440" marR="91440">
                    <a:noFill/>
                  </a:tcPr>
                </a:tc>
                <a:tc>
                  <a:txBody>
                    <a:bodyPr wrap="square">
                      <a:normAutofit/>
                    </a:bodyPr>
                    <a:lstStyle/>
                    <a:p>
                      <a:pPr algn="l">
                        <a:defRPr sz="1100">
                          <a:solidFill>
                            <a:srgbClr val="FFFFFF"/>
                          </a:solidFill>
                          <a:latin typeface="Arial"/>
                        </a:defRPr>
                      </a:pPr>
                      <a:r>
                        <a:t>China</a:t>
                      </a:r>
                    </a:p>
                  </a:txBody>
                  <a:tcPr marL="91440" marR="91440">
                    <a:noFill/>
                  </a:tcPr>
                </a:tc>
                <a:tc>
                  <a:txBody>
                    <a:bodyPr wrap="square">
                      <a:normAutofit/>
                    </a:bodyPr>
                    <a:lstStyle/>
                    <a:p>
                      <a:pPr algn="l">
                        <a:defRPr sz="1100">
                          <a:solidFill>
                            <a:srgbClr val="FFFFFF"/>
                          </a:solidFill>
                          <a:latin typeface="Arial"/>
                        </a:defRPr>
                      </a:pPr>
                      <a:r>
                        <a:t>Social</a:t>
                      </a:r>
                    </a:p>
                  </a:txBody>
                  <a:tcPr marL="91440" marR="91440">
                    <a:noFill/>
                  </a:tcPr>
                </a:tc>
                <a:tc>
                  <a:txBody>
                    <a:bodyPr wrap="square">
                      <a:normAutofit/>
                    </a:bodyPr>
                    <a:lstStyle/>
                    <a:p>
                      <a:pPr algn="l">
                        <a:defRPr sz="1100">
                          <a:solidFill>
                            <a:srgbClr val="FFFFFF"/>
                          </a:solidFill>
                          <a:latin typeface="Arial"/>
                        </a:defRPr>
                      </a:pPr>
                      <a:r>
                        <a:t>Rural Development</a:t>
                      </a:r>
                    </a:p>
                  </a:txBody>
                  <a:tcPr marL="91440" marR="91440">
                    <a:noFill/>
                  </a:tcPr>
                </a:tc>
              </a:tr>
              <a:tr h="457200">
                <a:tc>
                  <a:txBody>
                    <a:bodyPr wrap="square">
                      <a:normAutofit/>
                    </a:bodyPr>
                    <a:lstStyle/>
                    <a:p>
                      <a:pPr algn="l">
                        <a:defRPr sz="1100">
                          <a:solidFill>
                            <a:srgbClr val="FFFFFF"/>
                          </a:solidFill>
                          <a:latin typeface="Arial"/>
                        </a:defRPr>
                      </a:pPr>
                      <a:r>
                        <a:t>Asia Pacific</a:t>
                      </a:r>
                    </a:p>
                  </a:txBody>
                  <a:tcPr marL="91440" marR="91440">
                    <a:solidFill>
                      <a:srgbClr val="2A3950"/>
                    </a:solidFill>
                  </a:tcPr>
                </a:tc>
                <a:tc>
                  <a:txBody>
                    <a:bodyPr wrap="square">
                      <a:normAutofit/>
                    </a:bodyPr>
                    <a:lstStyle/>
                    <a:p>
                      <a:pPr algn="l">
                        <a:defRPr sz="1100">
                          <a:solidFill>
                            <a:srgbClr val="FFFFFF"/>
                          </a:solidFill>
                          <a:latin typeface="Arial"/>
                        </a:defRPr>
                      </a:pPr>
                      <a:r>
                        <a:t>China</a:t>
                      </a:r>
                    </a:p>
                  </a:txBody>
                  <a:tcPr marL="91440" marR="91440">
                    <a:solidFill>
                      <a:srgbClr val="2A3950"/>
                    </a:solidFill>
                  </a:tcPr>
                </a:tc>
                <a:tc>
                  <a:txBody>
                    <a:bodyPr wrap="square">
                      <a:normAutofit/>
                    </a:bodyPr>
                    <a:lstStyle/>
                    <a:p>
                      <a:pPr algn="l">
                        <a:defRPr sz="1100">
                          <a:solidFill>
                            <a:srgbClr val="FFFFFF"/>
                          </a:solidFill>
                          <a:latin typeface="Arial"/>
                        </a:defRPr>
                      </a:pPr>
                      <a:r>
                        <a:t>Governance</a:t>
                      </a:r>
                    </a:p>
                  </a:txBody>
                  <a:tcPr marL="91440" marR="91440">
                    <a:solidFill>
                      <a:srgbClr val="2A3950"/>
                    </a:solidFill>
                  </a:tcPr>
                </a:tc>
                <a:tc>
                  <a:txBody>
                    <a:bodyPr wrap="square">
                      <a:normAutofit/>
                    </a:bodyPr>
                    <a:lstStyle/>
                    <a:p>
                      <a:pPr algn="l">
                        <a:defRPr sz="1100">
                          <a:solidFill>
                            <a:srgbClr val="FFFFFF"/>
                          </a:solidFill>
                          <a:latin typeface="Arial"/>
                        </a:defRPr>
                      </a:pPr>
                      <a:r>
                        <a:t>Corporate Transparency</a:t>
                      </a:r>
                    </a:p>
                  </a:txBody>
                  <a:tcPr marL="91440" marR="91440">
                    <a:solidFill>
                      <a:srgbClr val="2A3950"/>
                    </a:solidFill>
                  </a:tcPr>
                </a:tc>
              </a:tr>
            </a:tbl>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Regional ESG &amp; Sustainability Trends (Page 3 of 3)</a:t>
            </a:r>
          </a:p>
        </p:txBody>
      </p:sp>
      <p:graphicFrame>
        <p:nvGraphicFramePr>
          <p:cNvPr id="4" name="Table 3"/>
          <p:cNvGraphicFramePr>
            <a:graphicFrameLocks noGrp="1"/>
          </p:cNvGraphicFramePr>
          <p:nvPr/>
        </p:nvGraphicFramePr>
        <p:xfrm>
          <a:off x="457200" y="1097280"/>
          <a:ext cx="13716000" cy="1737360"/>
        </p:xfrm>
        <a:graphic>
          <a:graphicData uri="http://schemas.openxmlformats.org/drawingml/2006/table">
            <a:tbl>
              <a:tblPr firstRow="1" bandRow="1">
                <a:tableStyleId>{5C22544A-7EE6-4342-B048-85BDC9FD1C3A}</a:tableStyleId>
              </a:tblPr>
              <a:tblGrid>
                <a:gridCol w="1828800"/>
                <a:gridCol w="1828800"/>
                <a:gridCol w="2743200"/>
                <a:gridCol w="7315200"/>
              </a:tblGrid>
              <a:tr h="365760">
                <a:tc>
                  <a:txBody>
                    <a:bodyPr/>
                    <a:lstStyle/>
                    <a:p>
                      <a:pPr algn="l">
                        <a:defRPr sz="1200">
                          <a:solidFill>
                            <a:srgbClr val="FFFFFF"/>
                          </a:solidFill>
                          <a:latin typeface="Arial Bold"/>
                        </a:defRPr>
                      </a:pPr>
                      <a:r>
                        <a:t>Region</a:t>
                      </a:r>
                    </a:p>
                  </a:txBody>
                  <a:tcPr marL="91440" marR="91440">
                    <a:solidFill>
                      <a:srgbClr val="44546A"/>
                    </a:solidFill>
                  </a:tcPr>
                </a:tc>
                <a:tc>
                  <a:txBody>
                    <a:bodyPr/>
                    <a:lstStyle/>
                    <a:p>
                      <a:pPr algn="l">
                        <a:defRPr sz="1200">
                          <a:solidFill>
                            <a:srgbClr val="FFFFFF"/>
                          </a:solidFill>
                          <a:latin typeface="Arial Bold"/>
                        </a:defRPr>
                      </a:pPr>
                      <a:r>
                        <a:t>Country</a:t>
                      </a:r>
                    </a:p>
                  </a:txBody>
                  <a:tcPr marL="91440" marR="91440">
                    <a:solidFill>
                      <a:srgbClr val="44546A"/>
                    </a:solidFill>
                  </a:tcPr>
                </a:tc>
                <a:tc>
                  <a:txBody>
                    <a:bodyPr/>
                    <a:lstStyle/>
                    <a:p>
                      <a:pPr algn="l">
                        <a:defRPr sz="1200">
                          <a:solidFill>
                            <a:srgbClr val="FFFFFF"/>
                          </a:solidFill>
                          <a:latin typeface="Arial Bold"/>
                        </a:defRPr>
                      </a:pPr>
                      <a:r>
                        <a:t>Category</a:t>
                      </a:r>
                    </a:p>
                  </a:txBody>
                  <a:tcPr marL="91440" marR="91440">
                    <a:solidFill>
                      <a:srgbClr val="44546A"/>
                    </a:solidFill>
                  </a:tcPr>
                </a:tc>
                <a:tc>
                  <a:txBody>
                    <a:bodyPr/>
                    <a:lstStyle/>
                    <a:p>
                      <a:pPr algn="l">
                        <a:defRPr sz="1200">
                          <a:solidFill>
                            <a:srgbClr val="FFFFFF"/>
                          </a:solidFill>
                          <a:latin typeface="Arial Bold"/>
                        </a:defRPr>
                      </a:pPr>
                      <a:r>
                        <a:t>Theme</a:t>
                      </a:r>
                    </a:p>
                  </a:txBody>
                  <a:tcPr marL="91440" marR="91440">
                    <a:solidFill>
                      <a:srgbClr val="44546A"/>
                    </a:solidFill>
                  </a:tcPr>
                </a:tc>
              </a:tr>
              <a:tr h="457200">
                <a:tc>
                  <a:txBody>
                    <a:bodyPr wrap="square">
                      <a:normAutofit/>
                    </a:bodyPr>
                    <a:lstStyle/>
                    <a:p>
                      <a:pPr algn="l">
                        <a:defRPr sz="1100">
                          <a:solidFill>
                            <a:srgbClr val="FFFFFF"/>
                          </a:solidFill>
                          <a:latin typeface="Arial"/>
                        </a:defRPr>
                      </a:pPr>
                      <a:r>
                        <a:t>Asia Pacific</a:t>
                      </a:r>
                    </a:p>
                  </a:txBody>
                  <a:tcPr marL="91440" marR="91440">
                    <a:noFill/>
                  </a:tcPr>
                </a:tc>
                <a:tc>
                  <a:txBody>
                    <a:bodyPr wrap="square">
                      <a:normAutofit/>
                    </a:bodyPr>
                    <a:lstStyle/>
                    <a:p>
                      <a:pPr algn="l">
                        <a:defRPr sz="1100">
                          <a:solidFill>
                            <a:srgbClr val="FFFFFF"/>
                          </a:solidFill>
                          <a:latin typeface="Arial"/>
                        </a:defRPr>
                      </a:pPr>
                      <a:r>
                        <a:t>Japan</a:t>
                      </a:r>
                    </a:p>
                  </a:txBody>
                  <a:tcPr marL="91440" marR="91440">
                    <a:noFill/>
                  </a:tcPr>
                </a:tc>
                <a:tc>
                  <a:txBody>
                    <a:bodyPr wrap="square">
                      <a:normAutofit/>
                    </a:bodyPr>
                    <a:lstStyle/>
                    <a:p>
                      <a:pPr algn="l">
                        <a:defRPr sz="1100">
                          <a:solidFill>
                            <a:srgbClr val="FFFFFF"/>
                          </a:solidFill>
                          <a:latin typeface="Arial"/>
                        </a:defRPr>
                      </a:pPr>
                      <a:r>
                        <a:t>Environmental</a:t>
                      </a:r>
                    </a:p>
                  </a:txBody>
                  <a:tcPr marL="91440" marR="91440">
                    <a:noFill/>
                  </a:tcPr>
                </a:tc>
                <a:tc>
                  <a:txBody>
                    <a:bodyPr wrap="square">
                      <a:normAutofit/>
                    </a:bodyPr>
                    <a:lstStyle/>
                    <a:p>
                      <a:pPr algn="l">
                        <a:defRPr sz="1100">
                          <a:solidFill>
                            <a:srgbClr val="FFFFFF"/>
                          </a:solidFill>
                          <a:latin typeface="Arial"/>
                        </a:defRPr>
                      </a:pPr>
                      <a:r>
                        <a:t>Climate Adaptation</a:t>
                      </a:r>
                    </a:p>
                  </a:txBody>
                  <a:tcPr marL="91440" marR="91440">
                    <a:noFill/>
                  </a:tcPr>
                </a:tc>
              </a:tr>
              <a:tr h="457200">
                <a:tc>
                  <a:txBody>
                    <a:bodyPr wrap="square">
                      <a:normAutofit/>
                    </a:bodyPr>
                    <a:lstStyle/>
                    <a:p>
                      <a:pPr algn="l">
                        <a:defRPr sz="1100">
                          <a:solidFill>
                            <a:srgbClr val="FFFFFF"/>
                          </a:solidFill>
                          <a:latin typeface="Arial"/>
                        </a:defRPr>
                      </a:pPr>
                      <a:r>
                        <a:t>Asia Pacific</a:t>
                      </a:r>
                    </a:p>
                  </a:txBody>
                  <a:tcPr marL="91440" marR="91440">
                    <a:solidFill>
                      <a:srgbClr val="2A3950"/>
                    </a:solidFill>
                  </a:tcPr>
                </a:tc>
                <a:tc>
                  <a:txBody>
                    <a:bodyPr wrap="square">
                      <a:normAutofit/>
                    </a:bodyPr>
                    <a:lstStyle/>
                    <a:p>
                      <a:pPr algn="l">
                        <a:defRPr sz="1100">
                          <a:solidFill>
                            <a:srgbClr val="FFFFFF"/>
                          </a:solidFill>
                          <a:latin typeface="Arial"/>
                        </a:defRPr>
                      </a:pPr>
                      <a:r>
                        <a:t>Japan</a:t>
                      </a:r>
                    </a:p>
                  </a:txBody>
                  <a:tcPr marL="91440" marR="91440">
                    <a:solidFill>
                      <a:srgbClr val="2A3950"/>
                    </a:solidFill>
                  </a:tcPr>
                </a:tc>
                <a:tc>
                  <a:txBody>
                    <a:bodyPr wrap="square">
                      <a:normAutofit/>
                    </a:bodyPr>
                    <a:lstStyle/>
                    <a:p>
                      <a:pPr algn="l">
                        <a:defRPr sz="1100">
                          <a:solidFill>
                            <a:srgbClr val="FFFFFF"/>
                          </a:solidFill>
                          <a:latin typeface="Arial"/>
                        </a:defRPr>
                      </a:pPr>
                      <a:r>
                        <a:t>Social</a:t>
                      </a:r>
                    </a:p>
                  </a:txBody>
                  <a:tcPr marL="91440" marR="91440">
                    <a:solidFill>
                      <a:srgbClr val="2A3950"/>
                    </a:solidFill>
                  </a:tcPr>
                </a:tc>
                <a:tc>
                  <a:txBody>
                    <a:bodyPr wrap="square">
                      <a:normAutofit/>
                    </a:bodyPr>
                    <a:lstStyle/>
                    <a:p>
                      <a:pPr algn="l">
                        <a:defRPr sz="1100">
                          <a:solidFill>
                            <a:srgbClr val="FFFFFF"/>
                          </a:solidFill>
                          <a:latin typeface="Arial"/>
                        </a:defRPr>
                      </a:pPr>
                      <a:r>
                        <a:t>Aging Population Support</a:t>
                      </a:r>
                    </a:p>
                  </a:txBody>
                  <a:tcPr marL="91440" marR="91440">
                    <a:solidFill>
                      <a:srgbClr val="2A3950"/>
                    </a:solidFill>
                  </a:tcPr>
                </a:tc>
              </a:tr>
              <a:tr h="457200">
                <a:tc>
                  <a:txBody>
                    <a:bodyPr wrap="square">
                      <a:normAutofit/>
                    </a:bodyPr>
                    <a:lstStyle/>
                    <a:p>
                      <a:pPr algn="l">
                        <a:defRPr sz="1100">
                          <a:solidFill>
                            <a:srgbClr val="FFFFFF"/>
                          </a:solidFill>
                          <a:latin typeface="Arial"/>
                        </a:defRPr>
                      </a:pPr>
                      <a:r>
                        <a:t>Asia Pacific</a:t>
                      </a:r>
                    </a:p>
                  </a:txBody>
                  <a:tcPr marL="91440" marR="91440">
                    <a:noFill/>
                  </a:tcPr>
                </a:tc>
                <a:tc>
                  <a:txBody>
                    <a:bodyPr wrap="square">
                      <a:normAutofit/>
                    </a:bodyPr>
                    <a:lstStyle/>
                    <a:p>
                      <a:pPr algn="l">
                        <a:defRPr sz="1100">
                          <a:solidFill>
                            <a:srgbClr val="FFFFFF"/>
                          </a:solidFill>
                          <a:latin typeface="Arial"/>
                        </a:defRPr>
                      </a:pPr>
                      <a:r>
                        <a:t>Japan</a:t>
                      </a:r>
                    </a:p>
                  </a:txBody>
                  <a:tcPr marL="91440" marR="91440">
                    <a:noFill/>
                  </a:tcPr>
                </a:tc>
                <a:tc>
                  <a:txBody>
                    <a:bodyPr wrap="square">
                      <a:normAutofit/>
                    </a:bodyPr>
                    <a:lstStyle/>
                    <a:p>
                      <a:pPr algn="l">
                        <a:defRPr sz="1100">
                          <a:solidFill>
                            <a:srgbClr val="FFFFFF"/>
                          </a:solidFill>
                          <a:latin typeface="Arial"/>
                        </a:defRPr>
                      </a:pPr>
                      <a:r>
                        <a:t>Governance</a:t>
                      </a:r>
                    </a:p>
                  </a:txBody>
                  <a:tcPr marL="91440" marR="91440">
                    <a:noFill/>
                  </a:tcPr>
                </a:tc>
                <a:tc>
                  <a:txBody>
                    <a:bodyPr wrap="square">
                      <a:normAutofit/>
                    </a:bodyPr>
                    <a:lstStyle/>
                    <a:p>
                      <a:pPr algn="l">
                        <a:defRPr sz="1100">
                          <a:solidFill>
                            <a:srgbClr val="FFFFFF"/>
                          </a:solidFill>
                          <a:latin typeface="Arial"/>
                        </a:defRPr>
                      </a:pPr>
                      <a:r>
                        <a:t>Corporate Governance Reform</a:t>
                      </a:r>
                    </a:p>
                  </a:txBody>
                  <a:tcPr marL="91440" marR="91440">
                    <a:noFill/>
                  </a:tcPr>
                </a:tc>
              </a:tr>
            </a:tbl>
          </a:graphicData>
        </a:graphic>
      </p:graphicFrame>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Sentiment Justification (Page 1 of 3)</a:t>
            </a:r>
          </a:p>
        </p:txBody>
      </p:sp>
      <p:graphicFrame>
        <p:nvGraphicFramePr>
          <p:cNvPr id="4" name="Table 3"/>
          <p:cNvGraphicFramePr>
            <a:graphicFrameLocks noGrp="1"/>
          </p:cNvGraphicFramePr>
          <p:nvPr/>
        </p:nvGraphicFramePr>
        <p:xfrm>
          <a:off x="457200" y="1097280"/>
          <a:ext cx="13716000" cy="4937760"/>
        </p:xfrm>
        <a:graphic>
          <a:graphicData uri="http://schemas.openxmlformats.org/drawingml/2006/table">
            <a:tbl>
              <a:tblPr firstRow="1" bandRow="1">
                <a:tableStyleId>{5C22544A-7EE6-4342-B048-85BDC9FD1C3A}</a:tableStyleId>
              </a:tblPr>
              <a:tblGrid>
                <a:gridCol w="1828800"/>
                <a:gridCol w="5943600"/>
                <a:gridCol w="1371600"/>
                <a:gridCol w="4572000"/>
              </a:tblGrid>
              <a:tr h="365760">
                <a:tc>
                  <a:txBody>
                    <a:bodyPr wrap="square">
                      <a:normAutofit/>
                    </a:bodyPr>
                    <a:lstStyle/>
                    <a:p>
                      <a:pPr algn="l">
                        <a:defRPr sz="1100">
                          <a:solidFill>
                            <a:srgbClr val="FFFFFF"/>
                          </a:solidFill>
                          <a:latin typeface="Arial Bold"/>
                        </a:defRPr>
                      </a:pPr>
                      <a:r>
                        <a:t>Country</a:t>
                      </a:r>
                    </a:p>
                  </a:txBody>
                  <a:tcPr marL="45720" marR="45720">
                    <a:solidFill>
                      <a:srgbClr val="44546A"/>
                    </a:solidFill>
                  </a:tcPr>
                </a:tc>
                <a:tc>
                  <a:txBody>
                    <a:bodyPr wrap="square">
                      <a:normAutofit/>
                    </a:bodyPr>
                    <a:lstStyle/>
                    <a:p>
                      <a:pPr algn="l">
                        <a:defRPr sz="1100">
                          <a:solidFill>
                            <a:srgbClr val="FFFFFF"/>
                          </a:solidFill>
                          <a:latin typeface="Arial Bold"/>
                        </a:defRPr>
                      </a:pPr>
                      <a:r>
                        <a:t>Theme</a:t>
                      </a:r>
                    </a:p>
                  </a:txBody>
                  <a:tcPr marL="45720" marR="45720">
                    <a:solidFill>
                      <a:srgbClr val="44546A"/>
                    </a:solidFill>
                  </a:tcPr>
                </a:tc>
                <a:tc>
                  <a:txBody>
                    <a:bodyPr wrap="square">
                      <a:normAutofit/>
                    </a:bodyPr>
                    <a:lstStyle/>
                    <a:p>
                      <a:pPr algn="l">
                        <a:defRPr sz="1100">
                          <a:solidFill>
                            <a:srgbClr val="FFFFFF"/>
                          </a:solidFill>
                          <a:latin typeface="Arial Bold"/>
                        </a:defRPr>
                      </a:pPr>
                      <a:r>
                        <a:t>Sentiment</a:t>
                      </a:r>
                    </a:p>
                  </a:txBody>
                  <a:tcPr marL="45720" marR="45720">
                    <a:solidFill>
                      <a:srgbClr val="44546A"/>
                    </a:solidFill>
                  </a:tcPr>
                </a:tc>
                <a:tc>
                  <a:txBody>
                    <a:bodyPr wrap="square">
                      <a:normAutofit/>
                    </a:bodyPr>
                    <a:lstStyle/>
                    <a:p>
                      <a:pPr algn="l">
                        <a:defRPr sz="1100">
                          <a:solidFill>
                            <a:srgbClr val="FFFFFF"/>
                          </a:solidFill>
                          <a:latin typeface="Arial Bold"/>
                        </a:defRPr>
                      </a:pPr>
                      <a:r>
                        <a:t>Justification</a:t>
                      </a:r>
                    </a:p>
                  </a:txBody>
                  <a:tcPr marL="45720" marR="45720">
                    <a:solidFill>
                      <a:srgbClr val="44546A"/>
                    </a:solidFill>
                  </a:tcPr>
                </a:tc>
              </a:tr>
              <a:tr h="457200">
                <a:tc>
                  <a:txBody>
                    <a:bodyPr wrap="square">
                      <a:normAutofit/>
                    </a:bodyPr>
                    <a:lstStyle/>
                    <a:p>
                      <a:pPr algn="l">
                        <a:defRPr sz="1000">
                          <a:solidFill>
                            <a:srgbClr val="FFFFFF"/>
                          </a:solidFill>
                          <a:latin typeface="Arial"/>
                        </a:defRPr>
                      </a:pPr>
                      <a:r>
                        <a:t>United States</a:t>
                      </a:r>
                    </a:p>
                  </a:txBody>
                  <a:tcPr marL="45720" marR="45720">
                    <a:noFill/>
                  </a:tcPr>
                </a:tc>
                <a:tc>
                  <a:txBody>
                    <a:bodyPr wrap="square">
                      <a:normAutofit/>
                    </a:bodyPr>
                    <a:lstStyle/>
                    <a:p>
                      <a:pPr algn="l">
                        <a:defRPr sz="1000">
                          <a:solidFill>
                            <a:srgbClr val="FFFFFF"/>
                          </a:solidFill>
                          <a:latin typeface="Arial"/>
                        </a:defRPr>
                      </a:pPr>
                      <a:r>
                        <a:t>Renewable Energy Transition</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Strong government incentives and corporate commitments to clean energy are driving positive sentiment</a:t>
                      </a:r>
                    </a:p>
                  </a:txBody>
                  <a:tcPr marL="45720" marR="45720">
                    <a:noFill/>
                  </a:tcPr>
                </a:tc>
              </a:tr>
              <a:tr h="457200">
                <a:tc>
                  <a:txBody>
                    <a:bodyPr wrap="square">
                      <a:normAutofit/>
                    </a:bodyPr>
                    <a:lstStyle/>
                    <a:p>
                      <a:pPr algn="l">
                        <a:defRPr sz="1000">
                          <a:solidFill>
                            <a:srgbClr val="FFFFFF"/>
                          </a:solidFill>
                          <a:latin typeface="Arial"/>
                        </a:defRPr>
                      </a:pPr>
                      <a:r>
                        <a:t>United States</a:t>
                      </a:r>
                    </a:p>
                  </a:txBody>
                  <a:tcPr marL="45720" marR="45720">
                    <a:solidFill>
                      <a:srgbClr val="2A3950"/>
                    </a:solidFill>
                  </a:tcPr>
                </a:tc>
                <a:tc>
                  <a:txBody>
                    <a:bodyPr wrap="square">
                      <a:normAutofit/>
                    </a:bodyPr>
                    <a:lstStyle/>
                    <a:p>
                      <a:pPr algn="l">
                        <a:defRPr sz="1000">
                          <a:solidFill>
                            <a:srgbClr val="FFFFFF"/>
                          </a:solidFill>
                          <a:latin typeface="Arial"/>
                        </a:defRPr>
                      </a:pPr>
                      <a:r>
                        <a:t>Carbon Emissions Reduction</a:t>
                      </a:r>
                    </a:p>
                  </a:txBody>
                  <a:tcPr marL="45720" marR="45720">
                    <a:solidFill>
                      <a:srgbClr val="2A3950"/>
                    </a:solidFill>
                  </a:tcPr>
                </a:tc>
                <a:tc>
                  <a:txBody>
                    <a:bodyPr wrap="square">
                      <a:normAutofit/>
                    </a:bodyPr>
                    <a:lstStyle/>
                    <a:p>
                      <a:pPr algn="l">
                        <a:defRPr sz="1000">
                          <a:solidFill>
                            <a:srgbClr val="FFFFFF"/>
                          </a:solidFill>
                          <a:latin typeface="Arial"/>
                        </a:defRPr>
                      </a:pPr>
                      <a:r>
                        <a:t>Positive</a:t>
                      </a:r>
                    </a:p>
                  </a:txBody>
                  <a:tcPr marL="45720" marR="45720">
                    <a:solidFill>
                      <a:srgbClr val="2A3950"/>
                    </a:solidFill>
                  </a:tcPr>
                </a:tc>
                <a:tc>
                  <a:txBody>
                    <a:bodyPr wrap="square">
                      <a:normAutofit/>
                    </a:bodyPr>
                    <a:lstStyle/>
                    <a:p>
                      <a:pPr algn="l">
                        <a:defRPr sz="1000">
                          <a:solidFill>
                            <a:srgbClr val="FFFFFF"/>
                          </a:solidFill>
                          <a:latin typeface="Arial"/>
                        </a:defRPr>
                      </a:pPr>
                      <a:r>
                        <a:t>Major corporations setting aggressive carbon neutrality targets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United States</a:t>
                      </a:r>
                    </a:p>
                  </a:txBody>
                  <a:tcPr marL="45720" marR="45720">
                    <a:noFill/>
                  </a:tcPr>
                </a:tc>
                <a:tc>
                  <a:txBody>
                    <a:bodyPr wrap="square">
                      <a:normAutofit/>
                    </a:bodyPr>
                    <a:lstStyle/>
                    <a:p>
                      <a:pPr algn="l">
                        <a:defRPr sz="1000">
                          <a:solidFill>
                            <a:srgbClr val="FFFFFF"/>
                          </a:solidFill>
                          <a:latin typeface="Arial"/>
                        </a:defRPr>
                      </a:pPr>
                      <a:r>
                        <a:t>Workforce Diversity</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Increased focus on inclusive hiring practices and equal opportunity initiatives</a:t>
                      </a:r>
                    </a:p>
                  </a:txBody>
                  <a:tcPr marL="45720" marR="45720">
                    <a:noFill/>
                  </a:tcPr>
                </a:tc>
              </a:tr>
              <a:tr h="457200">
                <a:tc>
                  <a:txBody>
                    <a:bodyPr wrap="square">
                      <a:normAutofit/>
                    </a:bodyPr>
                    <a:lstStyle/>
                    <a:p>
                      <a:pPr algn="l">
                        <a:defRPr sz="1000">
                          <a:solidFill>
                            <a:srgbClr val="FFFFFF"/>
                          </a:solidFill>
                          <a:latin typeface="Arial"/>
                        </a:defRPr>
                      </a:pPr>
                      <a:r>
                        <a:t>United States</a:t>
                      </a:r>
                    </a:p>
                  </a:txBody>
                  <a:tcPr marL="45720" marR="45720">
                    <a:solidFill>
                      <a:srgbClr val="2A3950"/>
                    </a:solidFill>
                  </a:tcPr>
                </a:tc>
                <a:tc>
                  <a:txBody>
                    <a:bodyPr wrap="square">
                      <a:normAutofit/>
                    </a:bodyPr>
                    <a:lstStyle/>
                    <a:p>
                      <a:pPr algn="l">
                        <a:defRPr sz="1000">
                          <a:solidFill>
                            <a:srgbClr val="FFFFFF"/>
                          </a:solidFill>
                          <a:latin typeface="Arial"/>
                        </a:defRPr>
                      </a:pPr>
                      <a:r>
                        <a:t>Community Investment</a:t>
                      </a:r>
                    </a:p>
                  </a:txBody>
                  <a:tcPr marL="45720" marR="45720">
                    <a:solidFill>
                      <a:srgbClr val="2A3950"/>
                    </a:solidFill>
                  </a:tcPr>
                </a:tc>
                <a:tc>
                  <a:txBody>
                    <a:bodyPr wrap="square">
                      <a:normAutofit/>
                    </a:bodyPr>
                    <a:lstStyle/>
                    <a:p>
                      <a:pPr algn="l">
                        <a:defRPr sz="1000">
                          <a:solidFill>
                            <a:srgbClr val="FFFFFF"/>
                          </a:solidFill>
                          <a:latin typeface="Arial"/>
                        </a:defRPr>
                      </a:pPr>
                      <a:r>
                        <a:t>Neutral</a:t>
                      </a:r>
                    </a:p>
                  </a:txBody>
                  <a:tcPr marL="45720" marR="45720">
                    <a:solidFill>
                      <a:srgbClr val="2A3950"/>
                    </a:solidFill>
                  </a:tcPr>
                </a:tc>
                <a:tc>
                  <a:txBody>
                    <a:bodyPr wrap="square">
                      <a:normAutofit/>
                    </a:bodyPr>
                    <a:lstStyle/>
                    <a:p>
                      <a:pPr algn="l">
                        <a:defRPr sz="1000">
                          <a:solidFill>
                            <a:srgbClr val="FFFFFF"/>
                          </a:solidFill>
                          <a:latin typeface="Arial"/>
                        </a:defRPr>
                      </a:pPr>
                      <a:r>
                        <a:t>Mixed results in community development programs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United States</a:t>
                      </a:r>
                    </a:p>
                  </a:txBody>
                  <a:tcPr marL="45720" marR="45720">
                    <a:noFill/>
                  </a:tcPr>
                </a:tc>
                <a:tc>
                  <a:txBody>
                    <a:bodyPr wrap="square">
                      <a:normAutofit/>
                    </a:bodyPr>
                    <a:lstStyle/>
                    <a:p>
                      <a:pPr algn="l">
                        <a:defRPr sz="1000">
                          <a:solidFill>
                            <a:srgbClr val="FFFFFF"/>
                          </a:solidFill>
                          <a:latin typeface="Arial"/>
                        </a:defRPr>
                      </a:pPr>
                      <a:r>
                        <a:t>Board Diversity</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SEC mandates and investor pressure driving board composition changes</a:t>
                      </a:r>
                    </a:p>
                  </a:txBody>
                  <a:tcPr marL="45720" marR="45720">
                    <a:noFill/>
                  </a:tcPr>
                </a:tc>
              </a:tr>
              <a:tr h="457200">
                <a:tc>
                  <a:txBody>
                    <a:bodyPr wrap="square">
                      <a:normAutofit/>
                    </a:bodyPr>
                    <a:lstStyle/>
                    <a:p>
                      <a:pPr algn="l">
                        <a:defRPr sz="1000">
                          <a:solidFill>
                            <a:srgbClr val="FFFFFF"/>
                          </a:solidFill>
                          <a:latin typeface="Arial"/>
                        </a:defRPr>
                      </a:pPr>
                      <a:r>
                        <a:t>United States</a:t>
                      </a:r>
                    </a:p>
                  </a:txBody>
                  <a:tcPr marL="45720" marR="45720">
                    <a:solidFill>
                      <a:srgbClr val="2A3950"/>
                    </a:solidFill>
                  </a:tcPr>
                </a:tc>
                <a:tc>
                  <a:txBody>
                    <a:bodyPr wrap="square">
                      <a:normAutofit/>
                    </a:bodyPr>
                    <a:lstStyle/>
                    <a:p>
                      <a:pPr algn="l">
                        <a:defRPr sz="1000">
                          <a:solidFill>
                            <a:srgbClr val="FFFFFF"/>
                          </a:solidFill>
                          <a:latin typeface="Arial"/>
                        </a:defRPr>
                      </a:pPr>
                      <a:r>
                        <a:t>Executive Compensation</a:t>
                      </a:r>
                    </a:p>
                  </a:txBody>
                  <a:tcPr marL="45720" marR="45720">
                    <a:solidFill>
                      <a:srgbClr val="2A3950"/>
                    </a:solidFill>
                  </a:tcPr>
                </a:tc>
                <a:tc>
                  <a:txBody>
                    <a:bodyPr wrap="square">
                      <a:normAutofit/>
                    </a:bodyPr>
                    <a:lstStyle/>
                    <a:p>
                      <a:pPr algn="l">
                        <a:defRPr sz="1000">
                          <a:solidFill>
                            <a:srgbClr val="FFFFFF"/>
                          </a:solidFill>
                          <a:latin typeface="Arial"/>
                        </a:defRPr>
                      </a:pPr>
                      <a:r>
                        <a:t>Negative</a:t>
                      </a:r>
                    </a:p>
                  </a:txBody>
                  <a:tcPr marL="45720" marR="45720">
                    <a:solidFill>
                      <a:srgbClr val="2A3950"/>
                    </a:solidFill>
                  </a:tcPr>
                </a:tc>
                <a:tc>
                  <a:txBody>
                    <a:bodyPr wrap="square">
                      <a:normAutofit/>
                    </a:bodyPr>
                    <a:lstStyle/>
                    <a:p>
                      <a:pPr algn="l">
                        <a:defRPr sz="1000">
                          <a:solidFill>
                            <a:srgbClr val="FFFFFF"/>
                          </a:solidFill>
                          <a:latin typeface="Arial"/>
                        </a:defRPr>
                      </a:pPr>
                      <a:r>
                        <a:t>Continued shareholder concerns over pay equity and performance alignment</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Canada</a:t>
                      </a:r>
                    </a:p>
                  </a:txBody>
                  <a:tcPr marL="45720" marR="45720">
                    <a:noFill/>
                  </a:tcPr>
                </a:tc>
                <a:tc>
                  <a:txBody>
                    <a:bodyPr wrap="square">
                      <a:normAutofit/>
                    </a:bodyPr>
                    <a:lstStyle/>
                    <a:p>
                      <a:pPr algn="l">
                        <a:defRPr sz="1000">
                          <a:solidFill>
                            <a:srgbClr val="FFFFFF"/>
                          </a:solidFill>
                          <a:latin typeface="Arial"/>
                        </a:defRPr>
                      </a:pPr>
                      <a:r>
                        <a:t>Green Finance</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Strong regulatory framework supporting sustainable finance initiatives</a:t>
                      </a:r>
                    </a:p>
                  </a:txBody>
                  <a:tcPr marL="45720" marR="45720">
                    <a:noFill/>
                  </a:tcPr>
                </a:tc>
              </a:tr>
              <a:tr h="457200">
                <a:tc>
                  <a:txBody>
                    <a:bodyPr wrap="square">
                      <a:normAutofit/>
                    </a:bodyPr>
                    <a:lstStyle/>
                    <a:p>
                      <a:pPr algn="l">
                        <a:defRPr sz="1000">
                          <a:solidFill>
                            <a:srgbClr val="FFFFFF"/>
                          </a:solidFill>
                          <a:latin typeface="Arial"/>
                        </a:defRPr>
                      </a:pPr>
                      <a:r>
                        <a:t>Canada</a:t>
                      </a:r>
                    </a:p>
                  </a:txBody>
                  <a:tcPr marL="45720" marR="45720">
                    <a:solidFill>
                      <a:srgbClr val="2A3950"/>
                    </a:solidFill>
                  </a:tcPr>
                </a:tc>
                <a:tc>
                  <a:txBody>
                    <a:bodyPr wrap="square">
                      <a:normAutofit/>
                    </a:bodyPr>
                    <a:lstStyle/>
                    <a:p>
                      <a:pPr algn="l">
                        <a:defRPr sz="1000">
                          <a:solidFill>
                            <a:srgbClr val="FFFFFF"/>
                          </a:solidFill>
                          <a:latin typeface="Arial"/>
                        </a:defRPr>
                      </a:pPr>
                      <a:r>
                        <a:t>Indigenous Rights</a:t>
                      </a:r>
                    </a:p>
                  </a:txBody>
                  <a:tcPr marL="45720" marR="45720">
                    <a:solidFill>
                      <a:srgbClr val="2A3950"/>
                    </a:solidFill>
                  </a:tcPr>
                </a:tc>
                <a:tc>
                  <a:txBody>
                    <a:bodyPr wrap="square">
                      <a:normAutofit/>
                    </a:bodyPr>
                    <a:lstStyle/>
                    <a:p>
                      <a:pPr algn="l">
                        <a:defRPr sz="1000">
                          <a:solidFill>
                            <a:srgbClr val="FFFFFF"/>
                          </a:solidFill>
                          <a:latin typeface="Arial"/>
                        </a:defRPr>
                      </a:pPr>
                      <a:r>
                        <a:t>Neutral</a:t>
                      </a:r>
                    </a:p>
                  </a:txBody>
                  <a:tcPr marL="45720" marR="45720">
                    <a:solidFill>
                      <a:srgbClr val="2A3950"/>
                    </a:solidFill>
                  </a:tcPr>
                </a:tc>
                <a:tc>
                  <a:txBody>
                    <a:bodyPr wrap="square">
                      <a:normAutofit/>
                    </a:bodyPr>
                    <a:lstStyle/>
                    <a:p>
                      <a:pPr algn="l">
                        <a:defRPr sz="1000">
                          <a:solidFill>
                            <a:srgbClr val="FFFFFF"/>
                          </a:solidFill>
                          <a:latin typeface="Arial"/>
                        </a:defRPr>
                      </a:pPr>
                      <a:r>
                        <a:t>Ongoing efforts to improve indigenous community relations with mixed outcomes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Canada</a:t>
                      </a:r>
                    </a:p>
                  </a:txBody>
                  <a:tcPr marL="45720" marR="45720">
                    <a:noFill/>
                  </a:tcPr>
                </a:tc>
                <a:tc>
                  <a:txBody>
                    <a:bodyPr wrap="square">
                      <a:normAutofit/>
                    </a:bodyPr>
                    <a:lstStyle/>
                    <a:p>
                      <a:pPr algn="l">
                        <a:defRPr sz="1000">
                          <a:solidFill>
                            <a:srgbClr val="FFFFFF"/>
                          </a:solidFill>
                          <a:latin typeface="Arial"/>
                        </a:defRPr>
                      </a:pPr>
                      <a:r>
                        <a:t>Climate Risk Disclosure</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Mandatory climate risk reporting improving transparency</a:t>
                      </a:r>
                    </a:p>
                  </a:txBody>
                  <a:tcPr marL="45720" marR="45720">
                    <a:noFill/>
                  </a:tcPr>
                </a:tc>
              </a:tr>
              <a:tr h="457200">
                <a:tc>
                  <a:txBody>
                    <a:bodyPr wrap="square">
                      <a:normAutofit/>
                    </a:bodyPr>
                    <a:lstStyle/>
                    <a:p>
                      <a:pPr algn="l">
                        <a:defRPr sz="1000">
                          <a:solidFill>
                            <a:srgbClr val="FFFFFF"/>
                          </a:solidFill>
                          <a:latin typeface="Arial"/>
                        </a:defRPr>
                      </a:pPr>
                      <a:r>
                        <a:t>United Kingdom</a:t>
                      </a:r>
                    </a:p>
                  </a:txBody>
                  <a:tcPr marL="45720" marR="45720">
                    <a:solidFill>
                      <a:srgbClr val="2A3950"/>
                    </a:solidFill>
                  </a:tcPr>
                </a:tc>
                <a:tc>
                  <a:txBody>
                    <a:bodyPr wrap="square">
                      <a:normAutofit/>
                    </a:bodyPr>
                    <a:lstStyle/>
                    <a:p>
                      <a:pPr algn="l">
                        <a:defRPr sz="1000">
                          <a:solidFill>
                            <a:srgbClr val="FFFFFF"/>
                          </a:solidFill>
                          <a:latin typeface="Arial"/>
                        </a:defRPr>
                      </a:pPr>
                      <a:r>
                        <a:t>Net Zero Commitments</a:t>
                      </a:r>
                    </a:p>
                  </a:txBody>
                  <a:tcPr marL="45720" marR="45720">
                    <a:solidFill>
                      <a:srgbClr val="2A3950"/>
                    </a:solidFill>
                  </a:tcPr>
                </a:tc>
                <a:tc>
                  <a:txBody>
                    <a:bodyPr wrap="square">
                      <a:normAutofit/>
                    </a:bodyPr>
                    <a:lstStyle/>
                    <a:p>
                      <a:pPr algn="l">
                        <a:defRPr sz="1000">
                          <a:solidFill>
                            <a:srgbClr val="FFFFFF"/>
                          </a:solidFill>
                          <a:latin typeface="Arial"/>
                        </a:defRPr>
                      </a:pPr>
                      <a:r>
                        <a:t>Positive</a:t>
                      </a:r>
                    </a:p>
                  </a:txBody>
                  <a:tcPr marL="45720" marR="45720">
                    <a:solidFill>
                      <a:srgbClr val="2A3950"/>
                    </a:solidFill>
                  </a:tcPr>
                </a:tc>
                <a:tc>
                  <a:txBody>
                    <a:bodyPr wrap="square">
                      <a:normAutofit/>
                    </a:bodyPr>
                    <a:lstStyle/>
                    <a:p>
                      <a:pPr algn="l">
                        <a:defRPr sz="1000">
                          <a:solidFill>
                            <a:srgbClr val="FFFFFF"/>
                          </a:solidFill>
                          <a:latin typeface="Arial"/>
                        </a:defRPr>
                      </a:pPr>
                      <a:r>
                        <a:t>Comprehensive net zero strategy with clear timelines and milestones</a:t>
                      </a:r>
                    </a:p>
                  </a:txBody>
                  <a:tcPr marL="45720" marR="45720">
                    <a:solidFill>
                      <a:srgbClr val="2A3950"/>
                    </a:solidFill>
                  </a:tcPr>
                </a:tc>
              </a:tr>
            </a:tbl>
          </a:graphicData>
        </a:graphic>
      </p:graphicFrame>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Sentiment Justification (Page 2 of 3)</a:t>
            </a:r>
          </a:p>
        </p:txBody>
      </p:sp>
      <p:graphicFrame>
        <p:nvGraphicFramePr>
          <p:cNvPr id="4" name="Table 3"/>
          <p:cNvGraphicFramePr>
            <a:graphicFrameLocks noGrp="1"/>
          </p:cNvGraphicFramePr>
          <p:nvPr/>
        </p:nvGraphicFramePr>
        <p:xfrm>
          <a:off x="457200" y="1097280"/>
          <a:ext cx="13716000" cy="4937760"/>
        </p:xfrm>
        <a:graphic>
          <a:graphicData uri="http://schemas.openxmlformats.org/drawingml/2006/table">
            <a:tbl>
              <a:tblPr firstRow="1" bandRow="1">
                <a:tableStyleId>{5C22544A-7EE6-4342-B048-85BDC9FD1C3A}</a:tableStyleId>
              </a:tblPr>
              <a:tblGrid>
                <a:gridCol w="1828800"/>
                <a:gridCol w="5943600"/>
                <a:gridCol w="1371600"/>
                <a:gridCol w="4572000"/>
              </a:tblGrid>
              <a:tr h="365760">
                <a:tc>
                  <a:txBody>
                    <a:bodyPr wrap="square">
                      <a:normAutofit/>
                    </a:bodyPr>
                    <a:lstStyle/>
                    <a:p>
                      <a:pPr algn="l">
                        <a:defRPr sz="1100">
                          <a:solidFill>
                            <a:srgbClr val="FFFFFF"/>
                          </a:solidFill>
                          <a:latin typeface="Arial Bold"/>
                        </a:defRPr>
                      </a:pPr>
                      <a:r>
                        <a:t>Country</a:t>
                      </a:r>
                    </a:p>
                  </a:txBody>
                  <a:tcPr marL="45720" marR="45720">
                    <a:solidFill>
                      <a:srgbClr val="44546A"/>
                    </a:solidFill>
                  </a:tcPr>
                </a:tc>
                <a:tc>
                  <a:txBody>
                    <a:bodyPr wrap="square">
                      <a:normAutofit/>
                    </a:bodyPr>
                    <a:lstStyle/>
                    <a:p>
                      <a:pPr algn="l">
                        <a:defRPr sz="1100">
                          <a:solidFill>
                            <a:srgbClr val="FFFFFF"/>
                          </a:solidFill>
                          <a:latin typeface="Arial Bold"/>
                        </a:defRPr>
                      </a:pPr>
                      <a:r>
                        <a:t>Theme</a:t>
                      </a:r>
                    </a:p>
                  </a:txBody>
                  <a:tcPr marL="45720" marR="45720">
                    <a:solidFill>
                      <a:srgbClr val="44546A"/>
                    </a:solidFill>
                  </a:tcPr>
                </a:tc>
                <a:tc>
                  <a:txBody>
                    <a:bodyPr wrap="square">
                      <a:normAutofit/>
                    </a:bodyPr>
                    <a:lstStyle/>
                    <a:p>
                      <a:pPr algn="l">
                        <a:defRPr sz="1100">
                          <a:solidFill>
                            <a:srgbClr val="FFFFFF"/>
                          </a:solidFill>
                          <a:latin typeface="Arial Bold"/>
                        </a:defRPr>
                      </a:pPr>
                      <a:r>
                        <a:t>Sentiment</a:t>
                      </a:r>
                    </a:p>
                  </a:txBody>
                  <a:tcPr marL="45720" marR="45720">
                    <a:solidFill>
                      <a:srgbClr val="44546A"/>
                    </a:solidFill>
                  </a:tcPr>
                </a:tc>
                <a:tc>
                  <a:txBody>
                    <a:bodyPr wrap="square">
                      <a:normAutofit/>
                    </a:bodyPr>
                    <a:lstStyle/>
                    <a:p>
                      <a:pPr algn="l">
                        <a:defRPr sz="1100">
                          <a:solidFill>
                            <a:srgbClr val="FFFFFF"/>
                          </a:solidFill>
                          <a:latin typeface="Arial Bold"/>
                        </a:defRPr>
                      </a:pPr>
                      <a:r>
                        <a:t>Justification</a:t>
                      </a:r>
                    </a:p>
                  </a:txBody>
                  <a:tcPr marL="45720" marR="45720">
                    <a:solidFill>
                      <a:srgbClr val="44546A"/>
                    </a:solidFill>
                  </a:tcPr>
                </a:tc>
              </a:tr>
              <a:tr h="457200">
                <a:tc>
                  <a:txBody>
                    <a:bodyPr wrap="square">
                      <a:normAutofit/>
                    </a:bodyPr>
                    <a:lstStyle/>
                    <a:p>
                      <a:pPr algn="l">
                        <a:defRPr sz="1000">
                          <a:solidFill>
                            <a:srgbClr val="FFFFFF"/>
                          </a:solidFill>
                          <a:latin typeface="Arial"/>
                        </a:defRPr>
                      </a:pPr>
                      <a:r>
                        <a:t>United Kingdom</a:t>
                      </a:r>
                    </a:p>
                  </a:txBody>
                  <a:tcPr marL="45720" marR="45720">
                    <a:noFill/>
                  </a:tcPr>
                </a:tc>
                <a:tc>
                  <a:txBody>
                    <a:bodyPr wrap="square">
                      <a:normAutofit/>
                    </a:bodyPr>
                    <a:lstStyle/>
                    <a:p>
                      <a:pPr algn="l">
                        <a:defRPr sz="1000">
                          <a:solidFill>
                            <a:srgbClr val="FFFFFF"/>
                          </a:solidFill>
                          <a:latin typeface="Arial"/>
                        </a:defRPr>
                      </a:pPr>
                      <a:r>
                        <a:t>Sustainable Finance Regulation</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EU taxonomy and UK green finance framework providing clarity</a:t>
                      </a:r>
                    </a:p>
                  </a:txBody>
                  <a:tcPr marL="45720" marR="45720">
                    <a:noFill/>
                  </a:tcPr>
                </a:tc>
              </a:tr>
              <a:tr h="457200">
                <a:tc>
                  <a:txBody>
                    <a:bodyPr wrap="square">
                      <a:normAutofit/>
                    </a:bodyPr>
                    <a:lstStyle/>
                    <a:p>
                      <a:pPr algn="l">
                        <a:defRPr sz="1000">
                          <a:solidFill>
                            <a:srgbClr val="FFFFFF"/>
                          </a:solidFill>
                          <a:latin typeface="Arial"/>
                        </a:defRPr>
                      </a:pPr>
                      <a:r>
                        <a:t>United Kingdom</a:t>
                      </a:r>
                    </a:p>
                  </a:txBody>
                  <a:tcPr marL="45720" marR="45720">
                    <a:solidFill>
                      <a:srgbClr val="2A3950"/>
                    </a:solidFill>
                  </a:tcPr>
                </a:tc>
                <a:tc>
                  <a:txBody>
                    <a:bodyPr wrap="square">
                      <a:normAutofit/>
                    </a:bodyPr>
                    <a:lstStyle/>
                    <a:p>
                      <a:pPr algn="l">
                        <a:defRPr sz="1000">
                          <a:solidFill>
                            <a:srgbClr val="FFFFFF"/>
                          </a:solidFill>
                          <a:latin typeface="Arial"/>
                        </a:defRPr>
                      </a:pPr>
                      <a:r>
                        <a:t>Living Wage Initiatives</a:t>
                      </a:r>
                    </a:p>
                  </a:txBody>
                  <a:tcPr marL="45720" marR="45720">
                    <a:solidFill>
                      <a:srgbClr val="2A3950"/>
                    </a:solidFill>
                  </a:tcPr>
                </a:tc>
                <a:tc>
                  <a:txBody>
                    <a:bodyPr wrap="square">
                      <a:normAutofit/>
                    </a:bodyPr>
                    <a:lstStyle/>
                    <a:p>
                      <a:pPr algn="l">
                        <a:defRPr sz="1000">
                          <a:solidFill>
                            <a:srgbClr val="FFFFFF"/>
                          </a:solidFill>
                          <a:latin typeface="Arial"/>
                        </a:defRPr>
                      </a:pPr>
                      <a:r>
                        <a:t>Positive</a:t>
                      </a:r>
                    </a:p>
                  </a:txBody>
                  <a:tcPr marL="45720" marR="45720">
                    <a:solidFill>
                      <a:srgbClr val="2A3950"/>
                    </a:solidFill>
                  </a:tcPr>
                </a:tc>
                <a:tc>
                  <a:txBody>
                    <a:bodyPr wrap="square">
                      <a:normAutofit/>
                    </a:bodyPr>
                    <a:lstStyle/>
                    <a:p>
                      <a:pPr algn="l">
                        <a:defRPr sz="1000">
                          <a:solidFill>
                            <a:srgbClr val="FFFFFF"/>
                          </a:solidFill>
                          <a:latin typeface="Arial"/>
                        </a:defRPr>
                      </a:pPr>
                      <a:r>
                        <a:t>Corporate adoption of living wage standards improving worker conditions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United Kingdom</a:t>
                      </a:r>
                    </a:p>
                  </a:txBody>
                  <a:tcPr marL="45720" marR="45720">
                    <a:noFill/>
                  </a:tcPr>
                </a:tc>
                <a:tc>
                  <a:txBody>
                    <a:bodyPr wrap="square">
                      <a:normAutofit/>
                    </a:bodyPr>
                    <a:lstStyle/>
                    <a:p>
                      <a:pPr algn="l">
                        <a:defRPr sz="1000">
                          <a:solidFill>
                            <a:srgbClr val="FFFFFF"/>
                          </a:solidFill>
                          <a:latin typeface="Arial"/>
                        </a:defRPr>
                      </a:pPr>
                      <a:r>
                        <a:t>Anti-Corruption Measures</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Strengthened regulatory enforcement and corporate compliance programs</a:t>
                      </a:r>
                    </a:p>
                  </a:txBody>
                  <a:tcPr marL="45720" marR="45720">
                    <a:noFill/>
                  </a:tcPr>
                </a:tc>
              </a:tr>
              <a:tr h="457200">
                <a:tc>
                  <a:txBody>
                    <a:bodyPr wrap="square">
                      <a:normAutofit/>
                    </a:bodyPr>
                    <a:lstStyle/>
                    <a:p>
                      <a:pPr algn="l">
                        <a:defRPr sz="1000">
                          <a:solidFill>
                            <a:srgbClr val="FFFFFF"/>
                          </a:solidFill>
                          <a:latin typeface="Arial"/>
                        </a:defRPr>
                      </a:pPr>
                      <a:r>
                        <a:t>Germany</a:t>
                      </a:r>
                    </a:p>
                  </a:txBody>
                  <a:tcPr marL="45720" marR="45720">
                    <a:solidFill>
                      <a:srgbClr val="2A3950"/>
                    </a:solidFill>
                  </a:tcPr>
                </a:tc>
                <a:tc>
                  <a:txBody>
                    <a:bodyPr wrap="square">
                      <a:normAutofit/>
                    </a:bodyPr>
                    <a:lstStyle/>
                    <a:p>
                      <a:pPr algn="l">
                        <a:defRPr sz="1000">
                          <a:solidFill>
                            <a:srgbClr val="FFFFFF"/>
                          </a:solidFill>
                          <a:latin typeface="Arial"/>
                        </a:defRPr>
                      </a:pPr>
                      <a:r>
                        <a:t>Circular Economy</a:t>
                      </a:r>
                    </a:p>
                  </a:txBody>
                  <a:tcPr marL="45720" marR="45720">
                    <a:solidFill>
                      <a:srgbClr val="2A3950"/>
                    </a:solidFill>
                  </a:tcPr>
                </a:tc>
                <a:tc>
                  <a:txBody>
                    <a:bodyPr wrap="square">
                      <a:normAutofit/>
                    </a:bodyPr>
                    <a:lstStyle/>
                    <a:p>
                      <a:pPr algn="l">
                        <a:defRPr sz="1000">
                          <a:solidFill>
                            <a:srgbClr val="FFFFFF"/>
                          </a:solidFill>
                          <a:latin typeface="Arial"/>
                        </a:defRPr>
                      </a:pPr>
                      <a:r>
                        <a:t>Positive</a:t>
                      </a:r>
                    </a:p>
                  </a:txBody>
                  <a:tcPr marL="45720" marR="45720">
                    <a:solidFill>
                      <a:srgbClr val="2A3950"/>
                    </a:solidFill>
                  </a:tcPr>
                </a:tc>
                <a:tc>
                  <a:txBody>
                    <a:bodyPr wrap="square">
                      <a:normAutofit/>
                    </a:bodyPr>
                    <a:lstStyle/>
                    <a:p>
                      <a:pPr algn="l">
                        <a:defRPr sz="1000">
                          <a:solidFill>
                            <a:srgbClr val="FFFFFF"/>
                          </a:solidFill>
                          <a:latin typeface="Arial"/>
                        </a:defRPr>
                      </a:pPr>
                      <a:r>
                        <a:t>Leading circular economy initiatives reducing waste and promoting recycling</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Germany</a:t>
                      </a:r>
                    </a:p>
                  </a:txBody>
                  <a:tcPr marL="45720" marR="45720">
                    <a:noFill/>
                  </a:tcPr>
                </a:tc>
                <a:tc>
                  <a:txBody>
                    <a:bodyPr wrap="square">
                      <a:normAutofit/>
                    </a:bodyPr>
                    <a:lstStyle/>
                    <a:p>
                      <a:pPr algn="l">
                        <a:defRPr sz="1000">
                          <a:solidFill>
                            <a:srgbClr val="FFFFFF"/>
                          </a:solidFill>
                          <a:latin typeface="Arial"/>
                        </a:defRPr>
                      </a:pPr>
                      <a:r>
                        <a:t>Worker Rights</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Strong labor protections and worker representation in corporate governance</a:t>
                      </a:r>
                    </a:p>
                  </a:txBody>
                  <a:tcPr marL="45720" marR="45720">
                    <a:noFill/>
                  </a:tcPr>
                </a:tc>
              </a:tr>
              <a:tr h="457200">
                <a:tc>
                  <a:txBody>
                    <a:bodyPr wrap="square">
                      <a:normAutofit/>
                    </a:bodyPr>
                    <a:lstStyle/>
                    <a:p>
                      <a:pPr algn="l">
                        <a:defRPr sz="1000">
                          <a:solidFill>
                            <a:srgbClr val="FFFFFF"/>
                          </a:solidFill>
                          <a:latin typeface="Arial"/>
                        </a:defRPr>
                      </a:pPr>
                      <a:r>
                        <a:t>Germany</a:t>
                      </a:r>
                    </a:p>
                  </a:txBody>
                  <a:tcPr marL="45720" marR="45720">
                    <a:solidFill>
                      <a:srgbClr val="2A3950"/>
                    </a:solidFill>
                  </a:tcPr>
                </a:tc>
                <a:tc>
                  <a:txBody>
                    <a:bodyPr wrap="square">
                      <a:normAutofit/>
                    </a:bodyPr>
                    <a:lstStyle/>
                    <a:p>
                      <a:pPr algn="l">
                        <a:defRPr sz="1000">
                          <a:solidFill>
                            <a:srgbClr val="FFFFFF"/>
                          </a:solidFill>
                          <a:latin typeface="Arial"/>
                        </a:defRPr>
                      </a:pPr>
                      <a:r>
                        <a:t>Supply Chain Transparency</a:t>
                      </a:r>
                    </a:p>
                  </a:txBody>
                  <a:tcPr marL="45720" marR="45720">
                    <a:solidFill>
                      <a:srgbClr val="2A3950"/>
                    </a:solidFill>
                  </a:tcPr>
                </a:tc>
                <a:tc>
                  <a:txBody>
                    <a:bodyPr wrap="square">
                      <a:normAutofit/>
                    </a:bodyPr>
                    <a:lstStyle/>
                    <a:p>
                      <a:pPr algn="l">
                        <a:defRPr sz="1000">
                          <a:solidFill>
                            <a:srgbClr val="FFFFFF"/>
                          </a:solidFill>
                          <a:latin typeface="Arial"/>
                        </a:defRPr>
                      </a:pPr>
                      <a:r>
                        <a:t>Neutral</a:t>
                      </a:r>
                    </a:p>
                  </a:txBody>
                  <a:tcPr marL="45720" marR="45720">
                    <a:solidFill>
                      <a:srgbClr val="2A3950"/>
                    </a:solidFill>
                  </a:tcPr>
                </a:tc>
                <a:tc>
                  <a:txBody>
                    <a:bodyPr wrap="square">
                      <a:normAutofit/>
                    </a:bodyPr>
                    <a:lstStyle/>
                    <a:p>
                      <a:pPr algn="l">
                        <a:defRPr sz="1000">
                          <a:solidFill>
                            <a:srgbClr val="FFFFFF"/>
                          </a:solidFill>
                          <a:latin typeface="Arial"/>
                        </a:defRPr>
                      </a:pPr>
                      <a:r>
                        <a:t>New supply chain due diligence laws creating compliance challenges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China</a:t>
                      </a:r>
                    </a:p>
                  </a:txBody>
                  <a:tcPr marL="45720" marR="45720">
                    <a:noFill/>
                  </a:tcPr>
                </a:tc>
                <a:tc>
                  <a:txBody>
                    <a:bodyPr wrap="square">
                      <a:normAutofit/>
                    </a:bodyPr>
                    <a:lstStyle/>
                    <a:p>
                      <a:pPr algn="l">
                        <a:defRPr sz="1000">
                          <a:solidFill>
                            <a:srgbClr val="FFFFFF"/>
                          </a:solidFill>
                          <a:latin typeface="Arial"/>
                        </a:defRPr>
                      </a:pPr>
                      <a:r>
                        <a:t>Green Technology Investment</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Massive state-led investments in renewable energy and clean technology</a:t>
                      </a:r>
                    </a:p>
                  </a:txBody>
                  <a:tcPr marL="45720" marR="45720">
                    <a:noFill/>
                  </a:tcPr>
                </a:tc>
              </a:tr>
              <a:tr h="457200">
                <a:tc>
                  <a:txBody>
                    <a:bodyPr wrap="square">
                      <a:normAutofit/>
                    </a:bodyPr>
                    <a:lstStyle/>
                    <a:p>
                      <a:pPr algn="l">
                        <a:defRPr sz="1000">
                          <a:solidFill>
                            <a:srgbClr val="FFFFFF"/>
                          </a:solidFill>
                          <a:latin typeface="Arial"/>
                        </a:defRPr>
                      </a:pPr>
                      <a:r>
                        <a:t>China</a:t>
                      </a:r>
                    </a:p>
                  </a:txBody>
                  <a:tcPr marL="45720" marR="45720">
                    <a:solidFill>
                      <a:srgbClr val="2A3950"/>
                    </a:solidFill>
                  </a:tcPr>
                </a:tc>
                <a:tc>
                  <a:txBody>
                    <a:bodyPr wrap="square">
                      <a:normAutofit/>
                    </a:bodyPr>
                    <a:lstStyle/>
                    <a:p>
                      <a:pPr algn="l">
                        <a:defRPr sz="1000">
                          <a:solidFill>
                            <a:srgbClr val="FFFFFF"/>
                          </a:solidFill>
                          <a:latin typeface="Arial"/>
                        </a:defRPr>
                      </a:pPr>
                      <a:r>
                        <a:t>Air Quality Improvement</a:t>
                      </a:r>
                    </a:p>
                  </a:txBody>
                  <a:tcPr marL="45720" marR="45720">
                    <a:solidFill>
                      <a:srgbClr val="2A3950"/>
                    </a:solidFill>
                  </a:tcPr>
                </a:tc>
                <a:tc>
                  <a:txBody>
                    <a:bodyPr wrap="square">
                      <a:normAutofit/>
                    </a:bodyPr>
                    <a:lstStyle/>
                    <a:p>
                      <a:pPr algn="l">
                        <a:defRPr sz="1000">
                          <a:solidFill>
                            <a:srgbClr val="FFFFFF"/>
                          </a:solidFill>
                          <a:latin typeface="Arial"/>
                        </a:defRPr>
                      </a:pPr>
                      <a:r>
                        <a:t>Neutral</a:t>
                      </a:r>
                    </a:p>
                  </a:txBody>
                  <a:tcPr marL="45720" marR="45720">
                    <a:solidFill>
                      <a:srgbClr val="2A3950"/>
                    </a:solidFill>
                  </a:tcPr>
                </a:tc>
                <a:tc>
                  <a:txBody>
                    <a:bodyPr wrap="square">
                      <a:normAutofit/>
                    </a:bodyPr>
                    <a:lstStyle/>
                    <a:p>
                      <a:pPr algn="l">
                        <a:defRPr sz="1000">
                          <a:solidFill>
                            <a:srgbClr val="FFFFFF"/>
                          </a:solidFill>
                          <a:latin typeface="Arial"/>
                        </a:defRPr>
                      </a:pPr>
                      <a:r>
                        <a:t>Progress in major cities but challenges remain in industrial regions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China</a:t>
                      </a:r>
                    </a:p>
                  </a:txBody>
                  <a:tcPr marL="45720" marR="45720">
                    <a:noFill/>
                  </a:tcPr>
                </a:tc>
                <a:tc>
                  <a:txBody>
                    <a:bodyPr wrap="square">
                      <a:normAutofit/>
                    </a:bodyPr>
                    <a:lstStyle/>
                    <a:p>
                      <a:pPr algn="l">
                        <a:defRPr sz="1000">
                          <a:solidFill>
                            <a:srgbClr val="FFFFFF"/>
                          </a:solidFill>
                          <a:latin typeface="Arial"/>
                        </a:defRPr>
                      </a:pPr>
                      <a:r>
                        <a:t>Rural Development</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Poverty alleviation programs showing measurable impact</a:t>
                      </a:r>
                    </a:p>
                  </a:txBody>
                  <a:tcPr marL="45720" marR="45720">
                    <a:noFill/>
                  </a:tcPr>
                </a:tc>
              </a:tr>
              <a:tr h="457200">
                <a:tc>
                  <a:txBody>
                    <a:bodyPr wrap="square">
                      <a:normAutofit/>
                    </a:bodyPr>
                    <a:lstStyle/>
                    <a:p>
                      <a:pPr algn="l">
                        <a:defRPr sz="1000">
                          <a:solidFill>
                            <a:srgbClr val="FFFFFF"/>
                          </a:solidFill>
                          <a:latin typeface="Arial"/>
                        </a:defRPr>
                      </a:pPr>
                      <a:r>
                        <a:t>China</a:t>
                      </a:r>
                    </a:p>
                  </a:txBody>
                  <a:tcPr marL="45720" marR="45720">
                    <a:solidFill>
                      <a:srgbClr val="2A3950"/>
                    </a:solidFill>
                  </a:tcPr>
                </a:tc>
                <a:tc>
                  <a:txBody>
                    <a:bodyPr wrap="square">
                      <a:normAutofit/>
                    </a:bodyPr>
                    <a:lstStyle/>
                    <a:p>
                      <a:pPr algn="l">
                        <a:defRPr sz="1000">
                          <a:solidFill>
                            <a:srgbClr val="FFFFFF"/>
                          </a:solidFill>
                          <a:latin typeface="Arial"/>
                        </a:defRPr>
                      </a:pPr>
                      <a:r>
                        <a:t>Corporate Transparency</a:t>
                      </a:r>
                    </a:p>
                  </a:txBody>
                  <a:tcPr marL="45720" marR="45720">
                    <a:solidFill>
                      <a:srgbClr val="2A3950"/>
                    </a:solidFill>
                  </a:tcPr>
                </a:tc>
                <a:tc>
                  <a:txBody>
                    <a:bodyPr wrap="square">
                      <a:normAutofit/>
                    </a:bodyPr>
                    <a:lstStyle/>
                    <a:p>
                      <a:pPr algn="l">
                        <a:defRPr sz="1000">
                          <a:solidFill>
                            <a:srgbClr val="FFFFFF"/>
                          </a:solidFill>
                          <a:latin typeface="Arial"/>
                        </a:defRPr>
                      </a:pPr>
                      <a:r>
                        <a:t>Negative</a:t>
                      </a:r>
                    </a:p>
                  </a:txBody>
                  <a:tcPr marL="45720" marR="45720">
                    <a:solidFill>
                      <a:srgbClr val="2A3950"/>
                    </a:solidFill>
                  </a:tcPr>
                </a:tc>
                <a:tc>
                  <a:txBody>
                    <a:bodyPr wrap="square">
                      <a:normAutofit/>
                    </a:bodyPr>
                    <a:lstStyle/>
                    <a:p>
                      <a:pPr algn="l">
                        <a:defRPr sz="1000">
                          <a:solidFill>
                            <a:srgbClr val="FFFFFF"/>
                          </a:solidFill>
                          <a:latin typeface="Arial"/>
                        </a:defRPr>
                      </a:pPr>
                      <a:r>
                        <a:t>Limited disclosure requirements and enforcement mechanisms</a:t>
                      </a:r>
                    </a:p>
                  </a:txBody>
                  <a:tcPr marL="45720" marR="45720">
                    <a:solidFill>
                      <a:srgbClr val="2A3950"/>
                    </a:solidFill>
                  </a:tcPr>
                </a:tc>
              </a:tr>
            </a:tbl>
          </a:graphicData>
        </a:graphic>
      </p:graphicFrame>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xfrm>
            <a:off x="0" y="0"/>
            <a:ext cx="14630400" cy="731520"/>
          </a:xfrm>
          <a:noFill/>
          <a:ln w="12700">
            <a:solidFill>
              <a:srgbClr val="44546A"/>
            </a:solidFill>
          </a:ln>
        </p:spPr>
        <p:txBody>
          <a:bodyPr lIns="182880" rIns="182880" tIns="91440" bIns="91440" anchor="ctr"/>
          <a:lstStyle/>
          <a:p>
            <a:pPr algn="l">
              <a:defRPr sz="2800">
                <a:solidFill>
                  <a:srgbClr val="FFFFFF"/>
                </a:solidFill>
                <a:latin typeface="Arial Bold"/>
              </a:defRPr>
            </a:pPr>
            <a:r>
              <a:t>Sentiment Justification (Page 3 of 3)</a:t>
            </a:r>
          </a:p>
        </p:txBody>
      </p:sp>
      <p:graphicFrame>
        <p:nvGraphicFramePr>
          <p:cNvPr id="4" name="Table 3"/>
          <p:cNvGraphicFramePr>
            <a:graphicFrameLocks noGrp="1"/>
          </p:cNvGraphicFramePr>
          <p:nvPr/>
        </p:nvGraphicFramePr>
        <p:xfrm>
          <a:off x="457200" y="1097280"/>
          <a:ext cx="13716000" cy="1737360"/>
        </p:xfrm>
        <a:graphic>
          <a:graphicData uri="http://schemas.openxmlformats.org/drawingml/2006/table">
            <a:tbl>
              <a:tblPr firstRow="1" bandRow="1">
                <a:tableStyleId>{5C22544A-7EE6-4342-B048-85BDC9FD1C3A}</a:tableStyleId>
              </a:tblPr>
              <a:tblGrid>
                <a:gridCol w="1828800"/>
                <a:gridCol w="5943600"/>
                <a:gridCol w="1371600"/>
                <a:gridCol w="4572000"/>
              </a:tblGrid>
              <a:tr h="365760">
                <a:tc>
                  <a:txBody>
                    <a:bodyPr wrap="square">
                      <a:normAutofit/>
                    </a:bodyPr>
                    <a:lstStyle/>
                    <a:p>
                      <a:pPr algn="l">
                        <a:defRPr sz="1100">
                          <a:solidFill>
                            <a:srgbClr val="FFFFFF"/>
                          </a:solidFill>
                          <a:latin typeface="Arial Bold"/>
                        </a:defRPr>
                      </a:pPr>
                      <a:r>
                        <a:t>Country</a:t>
                      </a:r>
                    </a:p>
                  </a:txBody>
                  <a:tcPr marL="45720" marR="45720">
                    <a:solidFill>
                      <a:srgbClr val="44546A"/>
                    </a:solidFill>
                  </a:tcPr>
                </a:tc>
                <a:tc>
                  <a:txBody>
                    <a:bodyPr wrap="square">
                      <a:normAutofit/>
                    </a:bodyPr>
                    <a:lstStyle/>
                    <a:p>
                      <a:pPr algn="l">
                        <a:defRPr sz="1100">
                          <a:solidFill>
                            <a:srgbClr val="FFFFFF"/>
                          </a:solidFill>
                          <a:latin typeface="Arial Bold"/>
                        </a:defRPr>
                      </a:pPr>
                      <a:r>
                        <a:t>Theme</a:t>
                      </a:r>
                    </a:p>
                  </a:txBody>
                  <a:tcPr marL="45720" marR="45720">
                    <a:solidFill>
                      <a:srgbClr val="44546A"/>
                    </a:solidFill>
                  </a:tcPr>
                </a:tc>
                <a:tc>
                  <a:txBody>
                    <a:bodyPr wrap="square">
                      <a:normAutofit/>
                    </a:bodyPr>
                    <a:lstStyle/>
                    <a:p>
                      <a:pPr algn="l">
                        <a:defRPr sz="1100">
                          <a:solidFill>
                            <a:srgbClr val="FFFFFF"/>
                          </a:solidFill>
                          <a:latin typeface="Arial Bold"/>
                        </a:defRPr>
                      </a:pPr>
                      <a:r>
                        <a:t>Sentiment</a:t>
                      </a:r>
                    </a:p>
                  </a:txBody>
                  <a:tcPr marL="45720" marR="45720">
                    <a:solidFill>
                      <a:srgbClr val="44546A"/>
                    </a:solidFill>
                  </a:tcPr>
                </a:tc>
                <a:tc>
                  <a:txBody>
                    <a:bodyPr wrap="square">
                      <a:normAutofit/>
                    </a:bodyPr>
                    <a:lstStyle/>
                    <a:p>
                      <a:pPr algn="l">
                        <a:defRPr sz="1100">
                          <a:solidFill>
                            <a:srgbClr val="FFFFFF"/>
                          </a:solidFill>
                          <a:latin typeface="Arial Bold"/>
                        </a:defRPr>
                      </a:pPr>
                      <a:r>
                        <a:t>Justification</a:t>
                      </a:r>
                    </a:p>
                  </a:txBody>
                  <a:tcPr marL="45720" marR="45720">
                    <a:solidFill>
                      <a:srgbClr val="44546A"/>
                    </a:solidFill>
                  </a:tcPr>
                </a:tc>
              </a:tr>
              <a:tr h="457200">
                <a:tc>
                  <a:txBody>
                    <a:bodyPr wrap="square">
                      <a:normAutofit/>
                    </a:bodyPr>
                    <a:lstStyle/>
                    <a:p>
                      <a:pPr algn="l">
                        <a:defRPr sz="1000">
                          <a:solidFill>
                            <a:srgbClr val="FFFFFF"/>
                          </a:solidFill>
                          <a:latin typeface="Arial"/>
                        </a:defRPr>
                      </a:pPr>
                      <a:r>
                        <a:t>Japan</a:t>
                      </a:r>
                    </a:p>
                  </a:txBody>
                  <a:tcPr marL="45720" marR="45720">
                    <a:noFill/>
                  </a:tcPr>
                </a:tc>
                <a:tc>
                  <a:txBody>
                    <a:bodyPr wrap="square">
                      <a:normAutofit/>
                    </a:bodyPr>
                    <a:lstStyle/>
                    <a:p>
                      <a:pPr algn="l">
                        <a:defRPr sz="1000">
                          <a:solidFill>
                            <a:srgbClr val="FFFFFF"/>
                          </a:solidFill>
                          <a:latin typeface="Arial"/>
                        </a:defRPr>
                      </a:pPr>
                      <a:r>
                        <a:t>Climate Adaptation</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Innovative climate resilience technologies and infrastructure investments</a:t>
                      </a:r>
                    </a:p>
                  </a:txBody>
                  <a:tcPr marL="45720" marR="45720">
                    <a:noFill/>
                  </a:tcPr>
                </a:tc>
              </a:tr>
              <a:tr h="457200">
                <a:tc>
                  <a:txBody>
                    <a:bodyPr wrap="square">
                      <a:normAutofit/>
                    </a:bodyPr>
                    <a:lstStyle/>
                    <a:p>
                      <a:pPr algn="l">
                        <a:defRPr sz="1000">
                          <a:solidFill>
                            <a:srgbClr val="FFFFFF"/>
                          </a:solidFill>
                          <a:latin typeface="Arial"/>
                        </a:defRPr>
                      </a:pPr>
                      <a:r>
                        <a:t>Japan</a:t>
                      </a:r>
                    </a:p>
                  </a:txBody>
                  <a:tcPr marL="45720" marR="45720">
                    <a:solidFill>
                      <a:srgbClr val="2A3950"/>
                    </a:solidFill>
                  </a:tcPr>
                </a:tc>
                <a:tc>
                  <a:txBody>
                    <a:bodyPr wrap="square">
                      <a:normAutofit/>
                    </a:bodyPr>
                    <a:lstStyle/>
                    <a:p>
                      <a:pPr algn="l">
                        <a:defRPr sz="1000">
                          <a:solidFill>
                            <a:srgbClr val="FFFFFF"/>
                          </a:solidFill>
                          <a:latin typeface="Arial"/>
                        </a:defRPr>
                      </a:pPr>
                      <a:r>
                        <a:t>Aging Population Support</a:t>
                      </a:r>
                    </a:p>
                  </a:txBody>
                  <a:tcPr marL="45720" marR="45720">
                    <a:solidFill>
                      <a:srgbClr val="2A3950"/>
                    </a:solidFill>
                  </a:tcPr>
                </a:tc>
                <a:tc>
                  <a:txBody>
                    <a:bodyPr wrap="square">
                      <a:normAutofit/>
                    </a:bodyPr>
                    <a:lstStyle/>
                    <a:p>
                      <a:pPr algn="l">
                        <a:defRPr sz="1000">
                          <a:solidFill>
                            <a:srgbClr val="FFFFFF"/>
                          </a:solidFill>
                          <a:latin typeface="Arial"/>
                        </a:defRPr>
                      </a:pPr>
                      <a:r>
                        <a:t>Neutral</a:t>
                      </a:r>
                    </a:p>
                  </a:txBody>
                  <a:tcPr marL="45720" marR="45720">
                    <a:solidFill>
                      <a:srgbClr val="2A3950"/>
                    </a:solidFill>
                  </a:tcPr>
                </a:tc>
                <a:tc>
                  <a:txBody>
                    <a:bodyPr wrap="square">
                      <a:normAutofit/>
                    </a:bodyPr>
                    <a:lstStyle/>
                    <a:p>
                      <a:pPr algn="l">
                        <a:defRPr sz="1000">
                          <a:solidFill>
                            <a:srgbClr val="FFFFFF"/>
                          </a:solidFill>
                          <a:latin typeface="Arial"/>
                        </a:defRPr>
                      </a:pPr>
                      <a:r>
                        <a:t>Corporate initiatives to support aging workforce with mixed effectiveness</a:t>
                      </a:r>
                    </a:p>
                  </a:txBody>
                  <a:tcPr marL="45720" marR="45720">
                    <a:solidFill>
                      <a:srgbClr val="2A3950"/>
                    </a:solidFill>
                  </a:tcPr>
                </a:tc>
              </a:tr>
              <a:tr h="457200">
                <a:tc>
                  <a:txBody>
                    <a:bodyPr wrap="square">
                      <a:normAutofit/>
                    </a:bodyPr>
                    <a:lstStyle/>
                    <a:p>
                      <a:pPr algn="l">
                        <a:defRPr sz="1000">
                          <a:solidFill>
                            <a:srgbClr val="FFFFFF"/>
                          </a:solidFill>
                          <a:latin typeface="Arial"/>
                        </a:defRPr>
                      </a:pPr>
                      <a:r>
                        <a:t>Japan</a:t>
                      </a:r>
                    </a:p>
                  </a:txBody>
                  <a:tcPr marL="45720" marR="45720">
                    <a:noFill/>
                  </a:tcPr>
                </a:tc>
                <a:tc>
                  <a:txBody>
                    <a:bodyPr wrap="square">
                      <a:normAutofit/>
                    </a:bodyPr>
                    <a:lstStyle/>
                    <a:p>
                      <a:pPr algn="l">
                        <a:defRPr sz="1000">
                          <a:solidFill>
                            <a:srgbClr val="FFFFFF"/>
                          </a:solidFill>
                          <a:latin typeface="Arial"/>
                        </a:defRPr>
                      </a:pPr>
                      <a:r>
                        <a:t>Corporate Governance Reform</a:t>
                      </a:r>
                    </a:p>
                  </a:txBody>
                  <a:tcPr marL="45720" marR="45720">
                    <a:noFill/>
                  </a:tcPr>
                </a:tc>
                <a:tc>
                  <a:txBody>
                    <a:bodyPr wrap="square">
                      <a:normAutofit/>
                    </a:bodyPr>
                    <a:lstStyle/>
                    <a:p>
                      <a:pPr algn="l">
                        <a:defRPr sz="1000">
                          <a:solidFill>
                            <a:srgbClr val="FFFFFF"/>
                          </a:solidFill>
                          <a:latin typeface="Arial"/>
                        </a:defRPr>
                      </a:pPr>
                      <a:r>
                        <a:t>Positive</a:t>
                      </a:r>
                    </a:p>
                  </a:txBody>
                  <a:tcPr marL="45720" marR="45720">
                    <a:noFill/>
                  </a:tcPr>
                </a:tc>
                <a:tc>
                  <a:txBody>
                    <a:bodyPr wrap="square">
                      <a:normAutofit/>
                    </a:bodyPr>
                    <a:lstStyle/>
                    <a:p>
                      <a:pPr algn="l">
                        <a:defRPr sz="1000">
                          <a:solidFill>
                            <a:srgbClr val="FFFFFF"/>
                          </a:solidFill>
                          <a:latin typeface="Arial"/>
                        </a:defRPr>
                      </a:pPr>
                      <a:r>
                        <a:t>Tokyo Stock Exchange governance code improvements enhancing shareholder rights</a:t>
                      </a:r>
                    </a:p>
                  </a:txBody>
                  <a:tcPr marL="45720" marR="45720">
                    <a:no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