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271" autoAdjust="0"/>
  </p:normalViewPr>
  <p:slideViewPr>
    <p:cSldViewPr snapToGrid="0" snapToObjects="1">
      <p:cViewPr varScale="1">
        <p:scale>
          <a:sx n="36" d="100"/>
          <a:sy n="36" d="100"/>
        </p:scale>
        <p:origin x="2046" y="84"/>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a:bodyPr>
          <a:lstStyle/>
          <a:p>
            <a:pPr algn="ctr"/>
            <a:r>
              <a:rPr lang="de-CH" sz="6000" dirty="0" err="1">
                <a:latin typeface="+mj-lt"/>
              </a:rPr>
              <a:t>UniCrypt</a:t>
            </a:r>
            <a:r>
              <a:rPr lang="de-CH" sz="6000" dirty="0">
                <a:latin typeface="+mj-lt"/>
              </a:rPr>
              <a:t>-Portierung nach JavaScript</a:t>
            </a:r>
          </a:p>
        </p:txBody>
      </p:sp>
      <p:graphicFrame>
        <p:nvGraphicFramePr>
          <p:cNvPr id="7" name="Tabelle 6"/>
          <p:cNvGraphicFramePr>
            <a:graphicFrameLocks noGrp="1"/>
          </p:cNvGraphicFramePr>
          <p:nvPr>
            <p:extLst>
              <p:ext uri="{D42A27DB-BD31-4B8C-83A1-F6EECF244321}">
                <p14:modId xmlns:p14="http://schemas.microsoft.com/office/powerpoint/2010/main" val="3692440807"/>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Marcel Portillo</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Eric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Dubuis</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Han van der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Kleij</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de-CH" altLang="de-DE" sz="3200" dirty="0">
                <a:solidFill>
                  <a:srgbClr val="697D91"/>
                </a:solidFill>
                <a:latin typeface="Lucida Sans" pitchFamily="34" charset="0"/>
              </a:rPr>
              <a:t>Bachelor </a:t>
            </a:r>
            <a:r>
              <a:rPr lang="de-CH" altLang="de-DE" sz="3200">
                <a:solidFill>
                  <a:srgbClr val="697D91"/>
                </a:solidFill>
                <a:latin typeface="Lucida Sans" pitchFamily="34" charset="0"/>
              </a:rPr>
              <a:t>Thesis 2016</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5419606"/>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Zusammenfassung</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UniVote ist eine von der BFH entwickelte Internet-Abstimmungssoftware. Sie verwendet serverseitig UniCrypt, eine kryptographische Bibliothek. Um clientseitig auf den Rechnern der Wahlberechtigten die notwendigen Operationen  ausführen zu können, muss </a:t>
            </a:r>
            <a:r>
              <a:rPr lang="de-CH" altLang="de-DE" sz="3200" dirty="0" err="1">
                <a:latin typeface="Lucida Sans" pitchFamily="34" charset="0"/>
              </a:rPr>
              <a:t>UniCrypt</a:t>
            </a:r>
            <a:r>
              <a:rPr lang="de-CH" altLang="de-DE" sz="3200" dirty="0">
                <a:latin typeface="Lucida Sans" pitchFamily="34" charset="0"/>
              </a:rPr>
              <a:t> nach JavaScript portiert werden.</a:t>
            </a:r>
          </a:p>
          <a:p>
            <a:pPr algn="just">
              <a:buClr>
                <a:srgbClr val="FAA500"/>
              </a:buClr>
              <a:buSzPct val="80000"/>
              <a:defRPr/>
            </a:pPr>
            <a:r>
              <a:rPr lang="de-CH" altLang="de-DE" sz="3200" dirty="0">
                <a:latin typeface="Lucida Sans" pitchFamily="34" charset="0"/>
              </a:rPr>
              <a:t>Ziel der Bachelorarbeit ist es, die Grundlagen dazu zu untersuchen und eine Möglichkeit zur Portierung vorzuschlagen.</a:t>
            </a: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endParaRPr lang="de-CH" altLang="de-DE" sz="3200" dirty="0">
              <a:latin typeface="Lucida Sans" pitchFamily="34" charset="0"/>
            </a:endParaRPr>
          </a:p>
          <a:p>
            <a:pPr lvl="0" algn="just">
              <a:buClr>
                <a:srgbClr val="FAA500"/>
              </a:buClr>
              <a:buSzPct val="80000"/>
              <a:defRPr/>
            </a:pPr>
            <a:endParaRPr lang="de-CH" altLang="de-DE" sz="3200" dirty="0">
              <a:latin typeface="Lucida Sans" pitchFamily="34" charset="0"/>
            </a:endParaRPr>
          </a:p>
          <a:p>
            <a:pPr lvl="0" algn="just">
              <a:buClr>
                <a:srgbClr val="FAA500"/>
              </a:buClr>
              <a:buSzPct val="80000"/>
              <a:defRPr/>
            </a:pPr>
            <a:endParaRPr lang="de-CH" altLang="de-DE" sz="4400" dirty="0">
              <a:solidFill>
                <a:srgbClr val="697D91"/>
              </a:solidFill>
              <a:latin typeface="Lucida Sans"/>
            </a:endParaRPr>
          </a:p>
          <a:p>
            <a:pPr lvl="0" algn="just">
              <a:buClr>
                <a:srgbClr val="FAA500"/>
              </a:buClr>
              <a:buSzPct val="80000"/>
              <a:defRPr/>
            </a:pPr>
            <a:r>
              <a:rPr lang="de-CH" altLang="de-DE" sz="4400" dirty="0">
                <a:solidFill>
                  <a:srgbClr val="697D91"/>
                </a:solidFill>
                <a:latin typeface="Lucida Sans"/>
              </a:rPr>
              <a:t>Einleitung</a:t>
            </a: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r>
              <a:rPr lang="de-CH" altLang="de-DE" sz="3200" dirty="0">
                <a:latin typeface="Lucida Sans" pitchFamily="34" charset="0"/>
              </a:rPr>
              <a:t>Wichtige Prinzipien der </a:t>
            </a:r>
            <a:r>
              <a:rPr lang="de-CH" altLang="de-DE" sz="3200" dirty="0" err="1">
                <a:latin typeface="Lucida Sans" pitchFamily="34" charset="0"/>
              </a:rPr>
              <a:t>UniCrypt</a:t>
            </a:r>
            <a:r>
              <a:rPr lang="de-CH" altLang="de-DE" sz="3200" dirty="0">
                <a:latin typeface="Lucida Sans" pitchFamily="34" charset="0"/>
              </a:rPr>
              <a:t>-Architektur sind Java spezifisch und lassen sich nicht ohne weiteres eins zu eins übernehmen. </a:t>
            </a:r>
            <a:r>
              <a:rPr lang="de-CH" altLang="de-DE" sz="3200" dirty="0" err="1">
                <a:latin typeface="Lucida Sans" pitchFamily="34" charset="0"/>
              </a:rPr>
              <a:t>JavaScirpt</a:t>
            </a:r>
            <a:r>
              <a:rPr lang="de-CH" altLang="de-DE" sz="3200" dirty="0">
                <a:latin typeface="Lucida Sans" pitchFamily="34" charset="0"/>
              </a:rPr>
              <a:t> ist eine prototypenbasierte Sprache und unterstützt klassische Java-Konstrukte wie Beispielsweise Vererbung, Typensicherheit oder </a:t>
            </a:r>
            <a:r>
              <a:rPr lang="de-CH" altLang="de-DE" sz="3200" dirty="0" err="1">
                <a:latin typeface="Lucida Sans" pitchFamily="34" charset="0"/>
              </a:rPr>
              <a:t>Zugriffsmodifizierer</a:t>
            </a:r>
            <a:r>
              <a:rPr lang="de-CH" altLang="de-DE" sz="3200" dirty="0">
                <a:latin typeface="Lucida Sans" pitchFamily="34" charset="0"/>
              </a:rPr>
              <a:t> nicht. </a:t>
            </a:r>
          </a:p>
        </p:txBody>
      </p:sp>
      <p:sp>
        <p:nvSpPr>
          <p:cNvPr id="9" name="Textfeld 8"/>
          <p:cNvSpPr txBox="1"/>
          <p:nvPr/>
        </p:nvSpPr>
        <p:spPr>
          <a:xfrm>
            <a:off x="20356484" y="875399"/>
            <a:ext cx="8845847" cy="10618291"/>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Ergebnis</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Konzepte von Java lassen sich mit der dynamischen Sprache JavaScript durch ein Framework abbilden:</a:t>
            </a:r>
          </a:p>
          <a:p>
            <a:pPr marL="457200" indent="-457200" algn="just">
              <a:buClr>
                <a:srgbClr val="FAA500"/>
              </a:buClr>
              <a:buSzPct val="80000"/>
              <a:buFontTx/>
              <a:buChar char="-"/>
              <a:defRPr/>
            </a:pPr>
            <a:r>
              <a:rPr lang="de-CH" altLang="de-DE" sz="3200" dirty="0">
                <a:latin typeface="Lucida Sans" pitchFamily="34" charset="0"/>
              </a:rPr>
              <a:t>Vererbung</a:t>
            </a:r>
          </a:p>
          <a:p>
            <a:pPr marL="457200" indent="-457200" algn="just">
              <a:buClr>
                <a:srgbClr val="FAA500"/>
              </a:buClr>
              <a:buSzPct val="80000"/>
              <a:buFontTx/>
              <a:buChar char="-"/>
              <a:defRPr/>
            </a:pPr>
            <a:r>
              <a:rPr lang="de-CH" altLang="de-DE" sz="3200" dirty="0">
                <a:latin typeface="Lucida Sans" pitchFamily="34" charset="0"/>
              </a:rPr>
              <a:t>Interfaces</a:t>
            </a:r>
          </a:p>
          <a:p>
            <a:pPr marL="457200" indent="-457200" algn="just">
              <a:buClr>
                <a:srgbClr val="FAA500"/>
              </a:buClr>
              <a:buSzPct val="80000"/>
              <a:buFontTx/>
              <a:buChar char="-"/>
              <a:defRPr/>
            </a:pPr>
            <a:r>
              <a:rPr lang="de-CH" altLang="de-DE" sz="3200" dirty="0">
                <a:latin typeface="Lucida Sans" pitchFamily="34" charset="0"/>
              </a:rPr>
              <a:t>Typensicherheit</a:t>
            </a:r>
          </a:p>
          <a:p>
            <a:pPr marL="457200" indent="-457200" algn="just">
              <a:buClr>
                <a:srgbClr val="FAA500"/>
              </a:buClr>
              <a:buSzPct val="80000"/>
              <a:buFontTx/>
              <a:buChar char="-"/>
              <a:defRPr/>
            </a:pPr>
            <a:r>
              <a:rPr lang="de-CH" altLang="de-DE" sz="3200" dirty="0">
                <a:latin typeface="Lucida Sans" pitchFamily="34" charset="0"/>
              </a:rPr>
              <a:t>Abstrakte Klassen</a:t>
            </a:r>
          </a:p>
          <a:p>
            <a:pPr marL="457200" indent="-457200" algn="just">
              <a:buClr>
                <a:srgbClr val="FAA500"/>
              </a:buClr>
              <a:buSzPct val="80000"/>
              <a:buFontTx/>
              <a:buChar char="-"/>
              <a:defRPr/>
            </a:pPr>
            <a:r>
              <a:rPr lang="de-CH" altLang="de-DE" sz="3200" dirty="0">
                <a:latin typeface="Lucida Sans" pitchFamily="34" charset="0"/>
              </a:rPr>
              <a:t>Generische Klassen</a:t>
            </a:r>
          </a:p>
          <a:p>
            <a:pPr marL="457200" indent="-457200" algn="just">
              <a:buClr>
                <a:srgbClr val="FAA500"/>
              </a:buClr>
              <a:buSzPct val="80000"/>
              <a:buFontTx/>
              <a:buChar char="-"/>
              <a:defRPr/>
            </a:pPr>
            <a:r>
              <a:rPr lang="de-CH" altLang="de-DE" sz="3200" dirty="0">
                <a:latin typeface="Lucida Sans" pitchFamily="34" charset="0"/>
              </a:rPr>
              <a:t>Statische Methoden</a:t>
            </a:r>
          </a:p>
          <a:p>
            <a:pPr marL="457200" indent="-457200" algn="just">
              <a:buClr>
                <a:srgbClr val="FAA500"/>
              </a:buClr>
              <a:buSzPct val="80000"/>
              <a:buFontTx/>
              <a:buChar char="-"/>
              <a:defRPr/>
            </a:pPr>
            <a:r>
              <a:rPr lang="de-CH" altLang="de-DE" sz="3200" dirty="0">
                <a:latin typeface="Lucida Sans" pitchFamily="34" charset="0"/>
              </a:rPr>
              <a:t>Überladen von Methoden</a:t>
            </a:r>
          </a:p>
          <a:p>
            <a:pPr marL="457200" indent="-457200" algn="just">
              <a:buClr>
                <a:srgbClr val="FAA500"/>
              </a:buClr>
              <a:buSzPct val="80000"/>
              <a:buFontTx/>
              <a:buChar char="-"/>
              <a:defRPr/>
            </a:pPr>
            <a:endParaRPr lang="de-CH" altLang="de-DE" sz="3200" dirty="0">
              <a:latin typeface="Lucida Sans" pitchFamily="34" charset="0"/>
            </a:endParaRPr>
          </a:p>
          <a:p>
            <a:pPr algn="just">
              <a:buClr>
                <a:srgbClr val="FAA500"/>
              </a:buClr>
              <a:buSzPct val="80000"/>
              <a:defRPr/>
            </a:pPr>
            <a:r>
              <a:rPr lang="de-CH" altLang="de-DE" sz="3200" dirty="0">
                <a:latin typeface="Lucida Sans" pitchFamily="34" charset="0"/>
              </a:rPr>
              <a:t>In einem Proof </a:t>
            </a:r>
            <a:r>
              <a:rPr lang="de-CH" altLang="de-DE" sz="3200" dirty="0" err="1">
                <a:latin typeface="Lucida Sans" pitchFamily="34" charset="0"/>
              </a:rPr>
              <a:t>of</a:t>
            </a:r>
            <a:r>
              <a:rPr lang="de-CH" altLang="de-DE" sz="3200" dirty="0">
                <a:latin typeface="Lucida Sans" pitchFamily="34" charset="0"/>
              </a:rPr>
              <a:t> </a:t>
            </a:r>
            <a:r>
              <a:rPr lang="de-CH" altLang="de-DE" sz="3200" dirty="0" err="1">
                <a:latin typeface="Lucida Sans" pitchFamily="34" charset="0"/>
              </a:rPr>
              <a:t>Concept</a:t>
            </a:r>
            <a:r>
              <a:rPr lang="de-CH" altLang="de-DE" sz="3200" dirty="0">
                <a:latin typeface="Lucida Sans" pitchFamily="34" charset="0"/>
              </a:rPr>
              <a:t> konnte gezeigt werden, dass anhand des Beispiels von </a:t>
            </a:r>
            <a:r>
              <a:rPr lang="de-CH" altLang="de-DE" sz="3200" dirty="0" err="1">
                <a:latin typeface="Lucida Sans" pitchFamily="34" charset="0"/>
              </a:rPr>
              <a:t>UniCrypt</a:t>
            </a:r>
            <a:r>
              <a:rPr lang="de-CH" altLang="de-DE" sz="3200" dirty="0">
                <a:latin typeface="Lucida Sans" pitchFamily="34" charset="0"/>
              </a:rPr>
              <a:t> eine Portierung möglich ist. Kleine Teile der Bibliothek wurden in JavaScript umgesetzt. Mit reduziertem Aufwand liesse sich der Rest der Bibliothek mithilfe des Frameworks übernehmen.</a:t>
            </a:r>
          </a:p>
          <a:p>
            <a:pPr marL="457200" indent="-457200" algn="just">
              <a:buClr>
                <a:srgbClr val="FAA500"/>
              </a:buClr>
              <a:buSzPct val="80000"/>
              <a:buFontTx/>
              <a:buChar char="-"/>
              <a:defRPr/>
            </a:pPr>
            <a:endParaRPr lang="de-CH" altLang="de-DE" sz="3200" dirty="0">
              <a:latin typeface="Lucida Sans" pitchFamily="34" charset="0"/>
            </a:endParaRPr>
          </a:p>
        </p:txBody>
      </p:sp>
      <p:sp>
        <p:nvSpPr>
          <p:cNvPr id="10" name="Textfeld 9"/>
          <p:cNvSpPr txBox="1"/>
          <p:nvPr/>
        </p:nvSpPr>
        <p:spPr>
          <a:xfrm>
            <a:off x="10667052" y="893032"/>
            <a:ext cx="8845847" cy="16219825"/>
          </a:xfrm>
          <a:prstGeom prst="rect">
            <a:avLst/>
          </a:prstGeom>
          <a:noFill/>
        </p:spPr>
        <p:txBody>
          <a:bodyPr wrap="square" rtlCol="0">
            <a:spAutoFit/>
          </a:bodyPr>
          <a:lstStyle/>
          <a:p>
            <a:pPr lvl="0" algn="just">
              <a:buClr>
                <a:srgbClr val="FAA500"/>
              </a:buClr>
              <a:buSzPct val="80000"/>
              <a:defRPr/>
            </a:pPr>
            <a:r>
              <a:rPr lang="de-CH" altLang="de-DE" sz="3200" dirty="0">
                <a:solidFill>
                  <a:prstClr val="black"/>
                </a:solidFill>
                <a:latin typeface="Lucida Sans" pitchFamily="34" charset="0"/>
              </a:rPr>
              <a:t>Wichtig für die Portierung sind die Komptabilität von </a:t>
            </a:r>
            <a:r>
              <a:rPr lang="de-CH" altLang="de-DE" sz="3200" dirty="0" err="1">
                <a:solidFill>
                  <a:prstClr val="black"/>
                </a:solidFill>
                <a:latin typeface="Lucida Sans" pitchFamily="34" charset="0"/>
              </a:rPr>
              <a:t>UniCryptJS</a:t>
            </a:r>
            <a:r>
              <a:rPr lang="de-CH" altLang="de-DE" sz="3200" dirty="0">
                <a:solidFill>
                  <a:prstClr val="black"/>
                </a:solidFill>
                <a:latin typeface="Lucida Sans" pitchFamily="34" charset="0"/>
              </a:rPr>
              <a:t> mit </a:t>
            </a:r>
            <a:r>
              <a:rPr lang="de-CH" altLang="de-DE" sz="3200" dirty="0" err="1">
                <a:solidFill>
                  <a:prstClr val="black"/>
                </a:solidFill>
                <a:latin typeface="Lucida Sans" pitchFamily="34" charset="0"/>
              </a:rPr>
              <a:t>UniCrypt</a:t>
            </a:r>
            <a:r>
              <a:rPr lang="de-CH" altLang="de-DE" sz="3200" dirty="0">
                <a:solidFill>
                  <a:prstClr val="black"/>
                </a:solidFill>
                <a:latin typeface="Lucida Sans" pitchFamily="34" charset="0"/>
              </a:rPr>
              <a:t> und die Wartbarkeit des JavaScript Codes. </a:t>
            </a:r>
          </a:p>
          <a:p>
            <a:pPr algn="just">
              <a:buClr>
                <a:srgbClr val="FAA500"/>
              </a:buClr>
              <a:buSzPct val="80000"/>
              <a:defRPr/>
            </a:pPr>
            <a:endParaRPr lang="de-CH" altLang="de-DE" sz="4400" dirty="0">
              <a:solidFill>
                <a:srgbClr val="697D91"/>
              </a:solidFill>
              <a:latin typeface="+mj-lt"/>
            </a:endParaRPr>
          </a:p>
          <a:p>
            <a:pPr algn="just">
              <a:buClr>
                <a:srgbClr val="FAA500"/>
              </a:buClr>
              <a:buSzPct val="80000"/>
              <a:defRPr/>
            </a:pPr>
            <a:r>
              <a:rPr lang="de-CH" altLang="de-DE" sz="4400" dirty="0">
                <a:solidFill>
                  <a:srgbClr val="697D91"/>
                </a:solidFill>
                <a:latin typeface="+mj-lt"/>
              </a:rPr>
              <a:t>Framework</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Um die Java Sprach-Konstrukte in JavaScript abbilden zu können, habe ich ein Framework gebaut. Dieses ermöglicht eine ähnliche Syntax beibehalten zu können wie in Java, durch Abbildung von Konzepten wie der Vererbung oder des Überladens von Funktionen. Ohne das Framework müsste bei jeder übernommenen Klasse redundanter Code geschrieben werden, um durch die Prototypen Vererbung ein ähnliches Verhalten zu erreichen. </a:t>
            </a:r>
          </a:p>
          <a:p>
            <a:pPr algn="just">
              <a:buClr>
                <a:srgbClr val="FAA500"/>
              </a:buClr>
              <a:buSzPct val="80000"/>
              <a:defRPr/>
            </a:pPr>
            <a:endParaRPr lang="de-CH" altLang="de-DE" sz="3200" dirty="0">
              <a:latin typeface="Lucida Sans" pitchFamily="34" charset="0"/>
            </a:endParaRPr>
          </a:p>
          <a:p>
            <a:pPr algn="just">
              <a:buClr>
                <a:srgbClr val="FAA500"/>
              </a:buClr>
              <a:buSzPct val="80000"/>
              <a:defRPr/>
            </a:pPr>
            <a:r>
              <a:rPr lang="de-CH" altLang="de-DE" sz="3200" dirty="0">
                <a:latin typeface="Lucida Sans" pitchFamily="34" charset="0"/>
              </a:rPr>
              <a:t>Pro:</a:t>
            </a:r>
          </a:p>
          <a:p>
            <a:pPr marL="457200" indent="-457200" algn="just">
              <a:buClr>
                <a:srgbClr val="FAA500"/>
              </a:buClr>
              <a:buSzPct val="80000"/>
              <a:buFontTx/>
              <a:buChar char="-"/>
              <a:defRPr/>
            </a:pPr>
            <a:r>
              <a:rPr lang="de-CH" altLang="de-DE" sz="3200" dirty="0">
                <a:latin typeface="Lucida Sans" pitchFamily="34" charset="0"/>
              </a:rPr>
              <a:t>Übersichtlicher Code</a:t>
            </a:r>
          </a:p>
          <a:p>
            <a:pPr marL="457200" indent="-457200" algn="just">
              <a:buClr>
                <a:srgbClr val="FAA500"/>
              </a:buClr>
              <a:buSzPct val="80000"/>
              <a:buFontTx/>
              <a:buChar char="-"/>
              <a:defRPr/>
            </a:pPr>
            <a:r>
              <a:rPr lang="de-CH" altLang="de-DE" sz="3200" dirty="0">
                <a:latin typeface="Lucida Sans" pitchFamily="34" charset="0"/>
              </a:rPr>
              <a:t>Ähnlichkeit zwischen </a:t>
            </a:r>
            <a:r>
              <a:rPr lang="de-CH" altLang="de-DE" sz="3200" dirty="0" err="1">
                <a:latin typeface="Lucida Sans" pitchFamily="34" charset="0"/>
              </a:rPr>
              <a:t>UniCrypt</a:t>
            </a:r>
            <a:r>
              <a:rPr lang="de-CH" altLang="de-DE" sz="3200" dirty="0">
                <a:latin typeface="Lucida Sans" pitchFamily="34" charset="0"/>
              </a:rPr>
              <a:t> und </a:t>
            </a:r>
            <a:r>
              <a:rPr lang="de-CH" altLang="de-DE" sz="3200" dirty="0" err="1">
                <a:latin typeface="Lucida Sans" pitchFamily="34" charset="0"/>
              </a:rPr>
              <a:t>UniCryptJS</a:t>
            </a:r>
            <a:endParaRPr lang="de-CH" altLang="de-DE" sz="3200" dirty="0">
              <a:latin typeface="Lucida Sans" pitchFamily="34" charset="0"/>
            </a:endParaRPr>
          </a:p>
          <a:p>
            <a:pPr marL="457200" indent="-457200" algn="just">
              <a:buClr>
                <a:srgbClr val="FAA500"/>
              </a:buClr>
              <a:buSzPct val="80000"/>
              <a:buFontTx/>
              <a:buChar char="-"/>
              <a:defRPr/>
            </a:pPr>
            <a:r>
              <a:rPr lang="de-CH" altLang="de-DE" sz="3200" dirty="0">
                <a:latin typeface="Lucida Sans" pitchFamily="34" charset="0"/>
              </a:rPr>
              <a:t>Bei Änderungen der </a:t>
            </a:r>
            <a:r>
              <a:rPr lang="de-CH" altLang="de-DE" sz="3200" dirty="0" err="1">
                <a:latin typeface="Lucida Sans" pitchFamily="34" charset="0"/>
              </a:rPr>
              <a:t>ECMAScript</a:t>
            </a:r>
            <a:r>
              <a:rPr lang="de-CH" altLang="de-DE" sz="3200" dirty="0">
                <a:latin typeface="Lucida Sans" pitchFamily="34" charset="0"/>
              </a:rPr>
              <a:t> Spezifikation muss nur das Framework angepasst werden</a:t>
            </a:r>
          </a:p>
          <a:p>
            <a:pPr algn="just">
              <a:buClr>
                <a:srgbClr val="FAA500"/>
              </a:buClr>
              <a:buSzPct val="80000"/>
              <a:defRPr/>
            </a:pPr>
            <a:r>
              <a:rPr lang="de-CH" altLang="de-DE" sz="3200" dirty="0">
                <a:latin typeface="Lucida Sans" pitchFamily="34" charset="0"/>
              </a:rPr>
              <a:t>Contra:</a:t>
            </a:r>
          </a:p>
          <a:p>
            <a:pPr marL="457200" lvl="0" indent="-457200" algn="just">
              <a:buClr>
                <a:srgbClr val="FAA500"/>
              </a:buClr>
              <a:buSzPct val="80000"/>
              <a:buFontTx/>
              <a:buChar char="-"/>
              <a:defRPr/>
            </a:pPr>
            <a:r>
              <a:rPr lang="de-CH" altLang="de-DE" sz="3200" dirty="0">
                <a:solidFill>
                  <a:prstClr val="black"/>
                </a:solidFill>
                <a:latin typeface="Lucida Sans" pitchFamily="34" charset="0"/>
              </a:rPr>
              <a:t>Erhöhter Initialer Entwicklungsaufwand</a:t>
            </a:r>
          </a:p>
          <a:p>
            <a:pPr marL="457200" lvl="0" indent="-457200" algn="just">
              <a:buClr>
                <a:srgbClr val="FAA500"/>
              </a:buClr>
              <a:buSzPct val="80000"/>
              <a:buFontTx/>
              <a:buChar char="-"/>
              <a:defRPr/>
            </a:pPr>
            <a:r>
              <a:rPr lang="de-CH" altLang="de-DE" sz="3200" dirty="0">
                <a:solidFill>
                  <a:prstClr val="black"/>
                </a:solidFill>
                <a:latin typeface="Lucida Sans" pitchFamily="34" charset="0"/>
              </a:rPr>
              <a:t>Komplexitätssteigerung</a:t>
            </a:r>
          </a:p>
          <a:p>
            <a:pPr marL="457200" lvl="0" indent="-457200" algn="just">
              <a:buClr>
                <a:srgbClr val="FAA500"/>
              </a:buClr>
              <a:buSzPct val="80000"/>
              <a:buFontTx/>
              <a:buChar char="-"/>
              <a:defRPr/>
            </a:pPr>
            <a:r>
              <a:rPr lang="de-CH" altLang="de-DE" sz="3200" dirty="0">
                <a:solidFill>
                  <a:prstClr val="black"/>
                </a:solidFill>
                <a:latin typeface="Lucida Sans" pitchFamily="34" charset="0"/>
              </a:rPr>
              <a:t>Entwicklung nur für komplette Portierung von </a:t>
            </a:r>
            <a:r>
              <a:rPr lang="de-CH" altLang="de-DE" sz="3200" dirty="0" err="1">
                <a:solidFill>
                  <a:prstClr val="black"/>
                </a:solidFill>
                <a:latin typeface="Lucida Sans" pitchFamily="34" charset="0"/>
              </a:rPr>
              <a:t>UniCrypt</a:t>
            </a:r>
            <a:r>
              <a:rPr lang="de-CH" altLang="de-DE" sz="3200" dirty="0">
                <a:solidFill>
                  <a:prstClr val="black"/>
                </a:solidFill>
                <a:latin typeface="Lucida Sans" pitchFamily="34" charset="0"/>
              </a:rPr>
              <a:t> sinnvoll (war zeitlich aber nicht möglich)</a:t>
            </a:r>
            <a:endParaRPr lang="de-CH" altLang="de-DE" sz="3200" dirty="0">
              <a:latin typeface="Lucida Sans" pitchFamily="34" charset="0"/>
            </a:endParaRPr>
          </a:p>
        </p:txBody>
      </p:sp>
      <p:pic>
        <p:nvPicPr>
          <p:cNvPr id="8" name="Bild 1"/>
          <p:cNvPicPr>
            <a:picLocks noChangeAspect="1"/>
          </p:cNvPicPr>
          <p:nvPr/>
        </p:nvPicPr>
        <p:blipFill>
          <a:blip r:embed="rId2"/>
          <a:stretch>
            <a:fillRect/>
          </a:stretch>
        </p:blipFill>
        <p:spPr>
          <a:xfrm>
            <a:off x="2126819" y="9479991"/>
            <a:ext cx="2578100" cy="952500"/>
          </a:xfrm>
          <a:prstGeom prst="rect">
            <a:avLst/>
          </a:prstGeom>
        </p:spPr>
      </p:pic>
      <p:pic>
        <p:nvPicPr>
          <p:cNvPr id="11" name="Bild 3"/>
          <p:cNvPicPr>
            <a:picLocks noChangeAspect="1"/>
          </p:cNvPicPr>
          <p:nvPr/>
        </p:nvPicPr>
        <p:blipFill>
          <a:blip r:embed="rId3"/>
          <a:stretch>
            <a:fillRect/>
          </a:stretch>
        </p:blipFill>
        <p:spPr>
          <a:xfrm>
            <a:off x="5037111" y="7782301"/>
            <a:ext cx="2857500" cy="2857500"/>
          </a:xfrm>
          <a:prstGeom prst="rect">
            <a:avLst/>
          </a:prstGeom>
        </p:spPr>
      </p:pic>
      <p:pic>
        <p:nvPicPr>
          <p:cNvPr id="4" name="Grafik 3"/>
          <p:cNvPicPr>
            <a:picLocks noChangeAspect="1"/>
          </p:cNvPicPr>
          <p:nvPr/>
        </p:nvPicPr>
        <p:blipFill>
          <a:blip r:embed="rId4"/>
          <a:stretch>
            <a:fillRect/>
          </a:stretch>
        </p:blipFill>
        <p:spPr>
          <a:xfrm>
            <a:off x="20356483" y="11228668"/>
            <a:ext cx="8845847" cy="4725545"/>
          </a:xfrm>
          <a:prstGeom prst="rect">
            <a:avLst/>
          </a:prstGeom>
        </p:spPr>
      </p:pic>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2.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3.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4.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311</Words>
  <Application>Microsoft Office PowerPoint</Application>
  <PresentationFormat>Benutzerdefiniert</PresentationFormat>
  <Paragraphs>48</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MS PGothic</vt:lpstr>
      <vt:lpstr>MS PGothic</vt:lpstr>
      <vt:lpstr>Arial</vt:lpstr>
      <vt:lpstr>Calibri</vt:lpstr>
      <vt:lpstr>Lucida Grande</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Portillo Marcel</cp:lastModifiedBy>
  <cp:revision>27</cp:revision>
  <cp:lastPrinted>2014-04-10T14:38:53Z</cp:lastPrinted>
  <dcterms:created xsi:type="dcterms:W3CDTF">2014-04-01T09:39:32Z</dcterms:created>
  <dcterms:modified xsi:type="dcterms:W3CDTF">2016-06-01T18:43:06Z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