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7"/>
  </p:notesMasterIdLst>
  <p:sldIdLst>
    <p:sldId id="256" r:id="rId5"/>
    <p:sldId id="271" r:id="rId6"/>
    <p:sldId id="260" r:id="rId7"/>
    <p:sldId id="277" r:id="rId8"/>
    <p:sldId id="272" r:id="rId9"/>
    <p:sldId id="278" r:id="rId10"/>
    <p:sldId id="279" r:id="rId11"/>
    <p:sldId id="266" r:id="rId12"/>
    <p:sldId id="267" r:id="rId13"/>
    <p:sldId id="282" r:id="rId14"/>
    <p:sldId id="281" r:id="rId15"/>
    <p:sldId id="276" r:id="rId16"/>
    <p:sldId id="270" r:id="rId17"/>
    <p:sldId id="280" r:id="rId18"/>
    <p:sldId id="283" r:id="rId19"/>
    <p:sldId id="284" r:id="rId20"/>
    <p:sldId id="286" r:id="rId21"/>
    <p:sldId id="285" r:id="rId22"/>
    <p:sldId id="274" r:id="rId23"/>
    <p:sldId id="268" r:id="rId24"/>
    <p:sldId id="275" r:id="rId25"/>
    <p:sldId id="273" r:id="rId26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612" y="5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04.07.2016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04.07.2016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04.07.2016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855" b="52823"/>
          <a:stretch/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>
                <a:latin typeface="Lucida Sans" pitchFamily="34" charset="0"/>
                <a:cs typeface="Lucida Sans Unicode" pitchFamily="34" charset="0"/>
              </a:rPr>
              <a:t>UniCrypt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zu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UniCryptJS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Lucida Sans" pitchFamily="34" charset="0"/>
                <a:cs typeface="Lucida Sans Unicode" pitchFamily="34" charset="0"/>
              </a:rPr>
              <a:t>Portierung einer kryptographischen Java Bibliothek zu JavaScript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Marcel Portillo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Mit Node.js, Mocha und expect.js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Framework getestet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Einfache automatisierte Testentwicklung durch BDD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Entwicklung des Framework wäre viel schwerer gewesen ohne </a:t>
            </a:r>
            <a:r>
              <a:rPr lang="de-CH" dirty="0" err="1">
                <a:latin typeface="Lucida Sans" pitchFamily="34" charset="0"/>
              </a:rPr>
              <a:t>Unittests</a:t>
            </a: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Testing</a:t>
            </a:r>
            <a:endParaRPr lang="de-CH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0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Durchführung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401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Framework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Verzögerung der Portierung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Ambitioniertes Vorhaben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Bessere Alternativen?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Eigentliche Portierung kam zu kurz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Mehr Proof-</a:t>
            </a:r>
            <a:r>
              <a:rPr lang="de-CH" dirty="0" err="1">
                <a:latin typeface="Lucida Sans" pitchFamily="34" charset="0"/>
              </a:rPr>
              <a:t>of</a:t>
            </a:r>
            <a:r>
              <a:rPr lang="de-CH" dirty="0">
                <a:latin typeface="Lucida Sans" pitchFamily="34" charset="0"/>
              </a:rPr>
              <a:t>-</a:t>
            </a:r>
            <a:r>
              <a:rPr lang="de-CH" dirty="0" err="1">
                <a:latin typeface="Lucida Sans" pitchFamily="34" charset="0"/>
              </a:rPr>
              <a:t>Concept</a:t>
            </a:r>
            <a:r>
              <a:rPr lang="de-CH" dirty="0">
                <a:latin typeface="Lucida Sans" pitchFamily="34" charset="0"/>
              </a:rPr>
              <a:t> als tatsächliche Umsetzung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Wissen über die Funktionalität von </a:t>
            </a:r>
            <a:r>
              <a:rPr lang="de-CH" dirty="0" err="1">
                <a:latin typeface="Lucida Sans" pitchFamily="34" charset="0"/>
              </a:rPr>
              <a:t>UniCrypt</a:t>
            </a:r>
            <a:endParaRPr lang="de-CH" dirty="0">
              <a:latin typeface="Lucida Sans" pitchFamily="34" charset="0"/>
            </a:endParaRP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Komplexität und Umfang wurden unterschätzt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Missverständnis bei der Aufgabenstellung</a:t>
            </a:r>
          </a:p>
          <a:p>
            <a:pPr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lvl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48500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Weniger Funktionalität aus </a:t>
            </a:r>
            <a:r>
              <a:rPr lang="de-CH" dirty="0" err="1">
                <a:latin typeface="Lucida Sans" pitchFamily="34" charset="0"/>
              </a:rPr>
              <a:t>UniCrypt</a:t>
            </a:r>
            <a:r>
              <a:rPr lang="de-CH" dirty="0">
                <a:latin typeface="Lucida Sans" pitchFamily="34" charset="0"/>
              </a:rPr>
              <a:t> nach </a:t>
            </a:r>
            <a:r>
              <a:rPr lang="de-CH" dirty="0" err="1">
                <a:latin typeface="Lucida Sans" pitchFamily="34" charset="0"/>
              </a:rPr>
              <a:t>UniCryptJS</a:t>
            </a:r>
            <a:r>
              <a:rPr lang="de-CH" dirty="0">
                <a:latin typeface="Lucida Sans" pitchFamily="34" charset="0"/>
              </a:rPr>
              <a:t> portiert als geplant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Verzögerungen im Zeitplan wegen Framework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Framework ist getestet aber noch nicht vollständig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Bereits existente Lösungen vorhanden, die eine Entwicklung eines eigenen Frameworks überflüssig gemacht hätten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Nur Klassen aus der Mathebibliothek umgesetzt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lvl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Ziele erreicht?</a:t>
            </a:r>
          </a:p>
        </p:txBody>
      </p:sp>
    </p:spTree>
    <p:extLst>
      <p:ext uri="{BB962C8B-B14F-4D97-AF65-F5344CB8AC3E}">
        <p14:creationId xmlns:p14="http://schemas.microsoft.com/office/powerpoint/2010/main" val="36043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Alternativen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94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Kompiliert nach JavaScript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Typisiert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Bewährte Lösung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Klassenbasiert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lvl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TypeScript</a:t>
            </a:r>
            <a:endParaRPr lang="de-CH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7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328669" y="1535000"/>
            <a:ext cx="7506086" cy="438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TypeScript</a:t>
            </a:r>
            <a:endParaRPr lang="de-CH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2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 err="1">
                <a:latin typeface="Lucida Sans" pitchFamily="34" charset="0"/>
              </a:rPr>
              <a:t>ECMAScript</a:t>
            </a:r>
            <a:r>
              <a:rPr lang="de-CH" dirty="0">
                <a:latin typeface="Lucida Sans" pitchFamily="34" charset="0"/>
              </a:rPr>
              <a:t> 6 zu </a:t>
            </a:r>
            <a:r>
              <a:rPr lang="de-CH" dirty="0" err="1">
                <a:latin typeface="Lucida Sans" pitchFamily="34" charset="0"/>
              </a:rPr>
              <a:t>ECMAScript</a:t>
            </a:r>
            <a:r>
              <a:rPr lang="de-CH" dirty="0">
                <a:latin typeface="Lucida Sans" pitchFamily="34" charset="0"/>
              </a:rPr>
              <a:t> 5 Compiler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err="1">
                <a:latin typeface="Lucida Sans" pitchFamily="34" charset="0"/>
              </a:rPr>
              <a:t>ECMAScript</a:t>
            </a:r>
            <a:r>
              <a:rPr lang="de-CH" dirty="0">
                <a:latin typeface="Lucida Sans" pitchFamily="34" charset="0"/>
              </a:rPr>
              <a:t> 6 unterstützt nativ eine klassenbasierte Vererbung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Mit </a:t>
            </a:r>
            <a:r>
              <a:rPr lang="de-CH" dirty="0" err="1">
                <a:latin typeface="Lucida Sans" pitchFamily="34" charset="0"/>
              </a:rPr>
              <a:t>Typecheck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Plugin</a:t>
            </a:r>
            <a:r>
              <a:rPr lang="de-CH" dirty="0">
                <a:latin typeface="Lucida Sans" pitchFamily="34" charset="0"/>
              </a:rPr>
              <a:t> auch eine Typisierung möglich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Sobald </a:t>
            </a:r>
            <a:r>
              <a:rPr lang="de-CH" dirty="0" err="1">
                <a:latin typeface="Lucida Sans" pitchFamily="34" charset="0"/>
              </a:rPr>
              <a:t>ECMAScript</a:t>
            </a:r>
            <a:r>
              <a:rPr lang="de-CH" dirty="0">
                <a:latin typeface="Lucida Sans" pitchFamily="34" charset="0"/>
              </a:rPr>
              <a:t> 6 eine weite Browserunterstützung vorweist in ein paar Jahren, wird Babel nicht mehr vonnöten sein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lvl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Babel</a:t>
            </a:r>
          </a:p>
        </p:txBody>
      </p:sp>
    </p:spTree>
    <p:extLst>
      <p:ext uri="{BB962C8B-B14F-4D97-AF65-F5344CB8AC3E}">
        <p14:creationId xmlns:p14="http://schemas.microsoft.com/office/powerpoint/2010/main" val="41783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Code Beispiele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70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01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57118"/>
            <a:ext cx="11249025" cy="37374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UniCrypt</a:t>
            </a:r>
            <a:r>
              <a:rPr lang="de-CH" dirty="0">
                <a:latin typeface="Lucida Sans" pitchFamily="34" charset="0"/>
              </a:rPr>
              <a:t> und </a:t>
            </a:r>
            <a:r>
              <a:rPr lang="de-CH" dirty="0" err="1">
                <a:latin typeface="Lucida Sans" pitchFamily="34" charset="0"/>
              </a:rPr>
              <a:t>UniCryptJS</a:t>
            </a:r>
            <a:r>
              <a:rPr lang="de-CH" dirty="0">
                <a:latin typeface="Lucida Sans" pitchFamily="34" charset="0"/>
              </a:rPr>
              <a:t> Vergleich der </a:t>
            </a:r>
            <a:r>
              <a:rPr lang="de-CH" dirty="0" err="1">
                <a:latin typeface="Lucida Sans" pitchFamily="34" charset="0"/>
              </a:rPr>
              <a:t>GStarMod</a:t>
            </a:r>
            <a:r>
              <a:rPr lang="de-CH" dirty="0">
                <a:latin typeface="Lucida Sans" pitchFamily="34" charset="0"/>
              </a:rPr>
              <a:t> Klasse</a:t>
            </a:r>
          </a:p>
        </p:txBody>
      </p:sp>
    </p:spTree>
    <p:extLst>
      <p:ext uri="{BB962C8B-B14F-4D97-AF65-F5344CB8AC3E}">
        <p14:creationId xmlns:p14="http://schemas.microsoft.com/office/powerpoint/2010/main" val="268956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UniCrypt</a:t>
            </a:r>
            <a:r>
              <a:rPr lang="de-CH" dirty="0">
                <a:latin typeface="Lucida Sans" pitchFamily="34" charset="0"/>
              </a:rPr>
              <a:t> und </a:t>
            </a:r>
            <a:r>
              <a:rPr lang="de-CH" dirty="0" err="1">
                <a:latin typeface="Lucida Sans" pitchFamily="34" charset="0"/>
              </a:rPr>
              <a:t>UniCryptJS</a:t>
            </a:r>
            <a:r>
              <a:rPr lang="de-CH" dirty="0">
                <a:latin typeface="Lucida Sans" pitchFamily="34" charset="0"/>
              </a:rPr>
              <a:t> Vergleich der </a:t>
            </a:r>
            <a:r>
              <a:rPr lang="de-CH" dirty="0" err="1">
                <a:latin typeface="Lucida Sans" pitchFamily="34" charset="0"/>
              </a:rPr>
              <a:t>GStarMod</a:t>
            </a:r>
            <a:r>
              <a:rPr lang="de-CH" dirty="0">
                <a:latin typeface="Lucida Sans" pitchFamily="34" charset="0"/>
              </a:rPr>
              <a:t> Klasse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046376"/>
            <a:ext cx="11186505" cy="4411744"/>
          </a:xfrm>
        </p:spPr>
      </p:pic>
    </p:spTree>
    <p:extLst>
      <p:ext uri="{BB962C8B-B14F-4D97-AF65-F5344CB8AC3E}">
        <p14:creationId xmlns:p14="http://schemas.microsoft.com/office/powerpoint/2010/main" val="383411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Online Abstimmungsportal mit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Hohen Sicherheitsanforderungen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Java basierter kryptographischer Bibliothek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Einsatz an Schweizer Hochschulen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Offener Quelltext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Benötigt eine JavaScript kryptographische Bibliothek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UniVote</a:t>
            </a:r>
            <a:endParaRPr lang="de-CH" dirty="0">
              <a:latin typeface="Lucida Sans" pitchFamily="34" charset="0"/>
            </a:endParaRPr>
          </a:p>
        </p:txBody>
      </p:sp>
      <p:pic>
        <p:nvPicPr>
          <p:cNvPr id="4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48" y="3908750"/>
            <a:ext cx="25781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JavaScript Bibliothek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Nach Vorbild von </a:t>
            </a:r>
            <a:r>
              <a:rPr lang="de-CH" dirty="0" err="1">
                <a:latin typeface="Lucida Sans" pitchFamily="34" charset="0"/>
              </a:rPr>
              <a:t>UniCrypt</a:t>
            </a: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r>
              <a:rPr lang="de-CH" dirty="0" err="1">
                <a:latin typeface="Lucida Sans" pitchFamily="34" charset="0"/>
              </a:rPr>
              <a:t>Kompabilität</a:t>
            </a: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Framework</a:t>
            </a:r>
          </a:p>
          <a:p>
            <a:pPr marL="0" indent="0" eaLnBrk="1" hangingPunct="1">
              <a:buNone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</a:rPr>
              <a:t>UniCryptJS</a:t>
            </a:r>
            <a:endParaRPr lang="de-CH" dirty="0">
              <a:latin typeface="Lucida Sans" pitchFamily="34" charset="0"/>
            </a:endParaRPr>
          </a:p>
        </p:txBody>
      </p:sp>
      <p:pic>
        <p:nvPicPr>
          <p:cNvPr id="5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03" y="276724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Klassenbasierte Objekt Orientierung in JavaScript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Anforderungen aus Java</a:t>
            </a:r>
          </a:p>
          <a:p>
            <a:pPr lvl="1">
              <a:buFont typeface="Lucida Grande" charset="0"/>
              <a:buChar char="▶"/>
            </a:pPr>
            <a:r>
              <a:rPr lang="de-CH" sz="1800" dirty="0">
                <a:latin typeface="Lucida Sans" pitchFamily="34" charset="0"/>
              </a:rPr>
              <a:t>Klassen </a:t>
            </a:r>
          </a:p>
          <a:p>
            <a:pPr lvl="1">
              <a:buFont typeface="Lucida Grande" charset="0"/>
              <a:buChar char="▶"/>
            </a:pPr>
            <a:r>
              <a:rPr lang="de-CH" sz="1800" dirty="0">
                <a:latin typeface="Lucida Sans" pitchFamily="34" charset="0"/>
              </a:rPr>
              <a:t>Abstrakte Klassen</a:t>
            </a:r>
          </a:p>
          <a:p>
            <a:pPr lvl="1">
              <a:buFont typeface="Lucida Grande" charset="0"/>
              <a:buChar char="▶"/>
            </a:pPr>
            <a:r>
              <a:rPr lang="de-CH" sz="1800" dirty="0">
                <a:latin typeface="Lucida Sans" pitchFamily="34" charset="0"/>
              </a:rPr>
              <a:t>Interfaces</a:t>
            </a:r>
          </a:p>
          <a:p>
            <a:pPr lvl="1">
              <a:buFont typeface="Lucida Grande" charset="0"/>
              <a:buChar char="▶"/>
            </a:pPr>
            <a:r>
              <a:rPr lang="de-CH" sz="1800" dirty="0">
                <a:latin typeface="Lucida Sans" pitchFamily="34" charset="0"/>
              </a:rPr>
              <a:t>Vererbung</a:t>
            </a:r>
          </a:p>
          <a:p>
            <a:pPr lvl="1">
              <a:buFont typeface="Lucida Grande" charset="0"/>
              <a:buChar char="▶"/>
            </a:pPr>
            <a:r>
              <a:rPr lang="de-CH" sz="1800" dirty="0">
                <a:latin typeface="Lucida Sans" pitchFamily="34" charset="0"/>
              </a:rPr>
              <a:t>Typisierung</a:t>
            </a:r>
          </a:p>
          <a:p>
            <a:pPr lvl="1">
              <a:buFont typeface="Lucida Grande" charset="0"/>
              <a:buChar char="▶"/>
            </a:pPr>
            <a:r>
              <a:rPr lang="de-CH" sz="1800" dirty="0">
                <a:latin typeface="Lucida Sans" pitchFamily="34" charset="0"/>
              </a:rPr>
              <a:t>Überladen von Methoden</a:t>
            </a:r>
          </a:p>
          <a:p>
            <a:pPr lvl="1">
              <a:buFont typeface="Lucida Grande" charset="0"/>
              <a:buChar char="▶"/>
            </a:pPr>
            <a:r>
              <a:rPr lang="de-CH" sz="1800" dirty="0">
                <a:latin typeface="Lucida Sans" pitchFamily="34" charset="0"/>
              </a:rPr>
              <a:t>Statische Methoden</a:t>
            </a:r>
          </a:p>
          <a:p>
            <a:pPr lvl="1">
              <a:buFont typeface="Lucida Grande" charset="0"/>
              <a:buChar char="▶"/>
            </a:pPr>
            <a:r>
              <a:rPr lang="de-CH" sz="1800" dirty="0">
                <a:latin typeface="Lucida Sans" pitchFamily="34" charset="0"/>
              </a:rPr>
              <a:t>Private Konstruktoren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Einfach lesbarer Code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Wartbarkeit</a:t>
            </a:r>
          </a:p>
          <a:p>
            <a:pPr marL="457200" lvl="1" indent="0">
              <a:buNone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Konzeption</a:t>
            </a:r>
          </a:p>
        </p:txBody>
      </p:sp>
    </p:spTree>
    <p:extLst>
      <p:ext uri="{BB962C8B-B14F-4D97-AF65-F5344CB8AC3E}">
        <p14:creationId xmlns:p14="http://schemas.microsoft.com/office/powerpoint/2010/main" val="342558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Teile der </a:t>
            </a:r>
            <a:r>
              <a:rPr lang="de-CH" dirty="0" err="1">
                <a:latin typeface="Lucida Sans" pitchFamily="34" charset="0"/>
              </a:rPr>
              <a:t>UniCrypt</a:t>
            </a:r>
            <a:r>
              <a:rPr lang="de-CH" dirty="0">
                <a:latin typeface="Lucida Sans" pitchFamily="34" charset="0"/>
              </a:rPr>
              <a:t> Bibliothek wurden lauffähig umgesetzt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Verwendung von </a:t>
            </a:r>
            <a:r>
              <a:rPr lang="de-CH" dirty="0" err="1">
                <a:latin typeface="Lucida Sans" pitchFamily="34" charset="0"/>
              </a:rPr>
              <a:t>UniCryptJS</a:t>
            </a:r>
            <a:r>
              <a:rPr lang="de-CH" dirty="0">
                <a:latin typeface="Lucida Sans" pitchFamily="34" charset="0"/>
              </a:rPr>
              <a:t> ist ähnlich wie </a:t>
            </a:r>
            <a:r>
              <a:rPr lang="de-CH" dirty="0" err="1">
                <a:latin typeface="Lucida Sans" pitchFamily="34" charset="0"/>
              </a:rPr>
              <a:t>UniCrypt</a:t>
            </a: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Klassenhierarchie und Struktur sind ähnlich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Wartbarkeit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Unit </a:t>
            </a:r>
            <a:r>
              <a:rPr lang="de-CH" dirty="0" err="1">
                <a:latin typeface="Lucida Sans" pitchFamily="34" charset="0"/>
              </a:rPr>
              <a:t>testing</a:t>
            </a:r>
            <a:endParaRPr lang="de-CH" dirty="0">
              <a:latin typeface="Lucida Sans" pitchFamily="34" charset="0"/>
            </a:endParaRPr>
          </a:p>
          <a:p>
            <a:pPr marL="0" indent="0" eaLnBrk="1" hangingPunct="1">
              <a:buNone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Zielvorgabe</a:t>
            </a:r>
          </a:p>
        </p:txBody>
      </p:sp>
    </p:spTree>
    <p:extLst>
      <p:ext uri="{BB962C8B-B14F-4D97-AF65-F5344CB8AC3E}">
        <p14:creationId xmlns:p14="http://schemas.microsoft.com/office/powerpoint/2010/main" val="425677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1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Abbildung objektorientierter, klassenbasierter Konzepte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Reines natives JavaScript Framework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Lightweight, weniger als 700 Zeilen Code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Einfach erweiterbar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Nur auf absolut Notwendiges beschränkt</a:t>
            </a:r>
          </a:p>
          <a:p>
            <a:pPr lvl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29396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Ähnlichkeit </a:t>
            </a:r>
            <a:r>
              <a:rPr lang="de-CH" dirty="0" err="1">
                <a:latin typeface="Lucida Sans" pitchFamily="34" charset="0"/>
              </a:rPr>
              <a:t>UniCrypt</a:t>
            </a:r>
            <a:r>
              <a:rPr lang="de-CH" dirty="0">
                <a:latin typeface="Lucida Sans" pitchFamily="34" charset="0"/>
              </a:rPr>
              <a:t> und </a:t>
            </a:r>
            <a:r>
              <a:rPr lang="de-CH" dirty="0" err="1">
                <a:latin typeface="Lucida Sans" pitchFamily="34" charset="0"/>
              </a:rPr>
              <a:t>UniCryptJS</a:t>
            </a:r>
            <a:r>
              <a:rPr lang="de-CH" dirty="0">
                <a:latin typeface="Lucida Sans" pitchFamily="34" charset="0"/>
              </a:rPr>
              <a:t> gewährleisten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Klassen werden von der Struktur her eins zu eins übernommen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Codeänderungen nur an Orten wo es durch die Unterschiede der Sprachen notwendig ist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Portierungsvorgang tatsächlich einfacher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Reduktion auf wesentliche Klassen</a:t>
            </a:r>
          </a:p>
          <a:p>
            <a:pPr lvl="1">
              <a:buFont typeface="Lucida Grande" charset="0"/>
              <a:buChar char="▶"/>
            </a:pPr>
            <a:r>
              <a:rPr lang="de-CH" dirty="0" err="1">
                <a:latin typeface="Lucida Sans" pitchFamily="34" charset="0"/>
              </a:rPr>
              <a:t>UniCrypt</a:t>
            </a:r>
            <a:r>
              <a:rPr lang="de-CH" dirty="0">
                <a:latin typeface="Lucida Sans" pitchFamily="34" charset="0"/>
              </a:rPr>
              <a:t> hat zugunsten von Bequemlichkeit und Vollständigkeit für eine Webanwendung einige nicht benötigte Funktionalitäten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err="1">
                <a:latin typeface="Lucida Sans" pitchFamily="34" charset="0"/>
              </a:rPr>
              <a:t>ElGamal</a:t>
            </a:r>
            <a:r>
              <a:rPr lang="de-CH" dirty="0">
                <a:latin typeface="Lucida Sans" pitchFamily="34" charset="0"/>
              </a:rPr>
              <a:t> Verschlüsselung und Pederson </a:t>
            </a:r>
            <a:r>
              <a:rPr lang="de-CH" dirty="0" err="1">
                <a:latin typeface="Lucida Sans" pitchFamily="34" charset="0"/>
              </a:rPr>
              <a:t>Commitment</a:t>
            </a: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Portierung</a:t>
            </a:r>
          </a:p>
        </p:txBody>
      </p:sp>
    </p:spTree>
    <p:extLst>
      <p:ext uri="{BB962C8B-B14F-4D97-AF65-F5344CB8AC3E}">
        <p14:creationId xmlns:p14="http://schemas.microsoft.com/office/powerpoint/2010/main" val="630635884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21803-70F9-41A8-9C11-39A2457CDDF7}">
  <ds:schemaRefs>
    <ds:schemaRef ds:uri="2551ef7e-3b29-44d1-a8ad-ef34c26bfc60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f6f68f68-5570-446d-b1e6-2310e70d83d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343</Words>
  <Application>Microsoft Office PowerPoint</Application>
  <PresentationFormat>Benutzerdefiniert</PresentationFormat>
  <Paragraphs>103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BFH_PPT_Vorlage_16-9</vt:lpstr>
      <vt:lpstr>UniCrypt zu UniCryptJS</vt:lpstr>
      <vt:lpstr>Aufgabenstellung</vt:lpstr>
      <vt:lpstr>UniVote</vt:lpstr>
      <vt:lpstr>UniCryptJS</vt:lpstr>
      <vt:lpstr>Konzeption</vt:lpstr>
      <vt:lpstr>Zielvorgabe</vt:lpstr>
      <vt:lpstr>Umsetzung</vt:lpstr>
      <vt:lpstr>Framework</vt:lpstr>
      <vt:lpstr>Portierung</vt:lpstr>
      <vt:lpstr>Testing</vt:lpstr>
      <vt:lpstr>Testing</vt:lpstr>
      <vt:lpstr>Projekt Durchführung</vt:lpstr>
      <vt:lpstr>Probleme</vt:lpstr>
      <vt:lpstr>Ziele erreicht?</vt:lpstr>
      <vt:lpstr>Alternativen</vt:lpstr>
      <vt:lpstr>TypeScript</vt:lpstr>
      <vt:lpstr>TypeScript</vt:lpstr>
      <vt:lpstr>Babel</vt:lpstr>
      <vt:lpstr>Code Beispiele</vt:lpstr>
      <vt:lpstr>UniCrypt und UniCryptJS Vergleich der GStarMod Klasse</vt:lpstr>
      <vt:lpstr>UniCrypt und UniCryptJS Vergleich der GStarMod Klasse</vt:lpstr>
      <vt:lpstr>Demo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UniCrypt Portierung zu JavaScript</dc:title>
  <dc:creator>Portillo Marcel</dc:creator>
  <cp:lastModifiedBy>Portillo Marcel</cp:lastModifiedBy>
  <cp:revision>21</cp:revision>
  <cp:lastPrinted>2013-08-23T11:57:04Z</cp:lastPrinted>
  <dcterms:created xsi:type="dcterms:W3CDTF">2016-06-16T21:59:45Z</dcterms:created>
  <dcterms:modified xsi:type="dcterms:W3CDTF">2016-07-04T14:27:00Z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