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comments+xml" PartName="/ppt/comments/comment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embeddedFontLst>
    <p:embeddedFont>
      <p:font typeface="Libre Baskerville"/>
      <p:regular r:id="rId12"/>
      <p:bold r:id="rId13"/>
      <p: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9" name="Nuraida Hakiki"/>
  <p:cmAuthor clrIdx="1" id="1" initials="" lastIdx="6" name="Kevin Andyan Put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D019218-6367-4BD9-9491-EB6759EA04B2}">
  <a:tblStyle styleId="{ED019218-6367-4BD9-9491-EB6759EA04B2}" styleName="Table_0"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CECA"/>
          </a:solidFill>
        </a:fill>
      </a:tcStyle>
    </a:wholeTbl>
    <a:band2H>
      <a:tcTxStyle b="off" i="off"/>
      <a:tcStyle>
        <a:fill>
          <a:solidFill>
            <a:srgbClr val="F7E8E7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LibreBaskerville-bold.fntdata"/><Relationship Id="rId12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15" Type="http://schemas.openxmlformats.org/officeDocument/2006/relationships/font" Target="fonts/SourceSansPro-regular.fntdata"/><Relationship Id="rId14" Type="http://schemas.openxmlformats.org/officeDocument/2006/relationships/font" Target="fonts/LibreBaskerville-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Master" Target="slideMasters/slideMaster.xml"/><Relationship Id="rId6" Type="http://schemas.openxmlformats.org/officeDocument/2006/relationships/notesMaster" Target="notesMasters/notesMaster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.xml"/><Relationship Id="rId8" Type="http://schemas.openxmlformats.org/officeDocument/2006/relationships/slide" Target="slides/slide1.xml"/></Relationships>
</file>

<file path=ppt/comments/comment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9">
    <p:pos x="6000" y="0"/>
    <p:text>Udah diganti tanggal update nya</p:text>
  </p:cm>
  <p:cm authorId="1" idx="5">
    <p:pos x="6000" y="100"/>
    <p:text>_Marked as resolved_</p:text>
  </p:cm>
  <p:cm authorId="1" idx="6">
    <p:pos x="6000" y="200"/>
    <p:text>_Re-opened_
oek terima kasih</p:text>
  </p:cm>
</p:cmLst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8">
    <p:pos x="6000" y="0"/>
    <p:text>itu yang Ice breaking mau diganti apa?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6">
    <p:pos x="6000" y="0"/>
    <p:text>Jadinya kemana? Borobudur atau prambanan?
BTW, Itu pilihan 1-3 yang fix yg mana? bukannya yang company visit udh fix ya? terus klo ke desa poncosari kan di hari ke emmpat?</p:text>
  </p:cm>
  <p:cm authorId="1" idx="3">
    <p:pos x="6000" y="100"/>
    <p:text>aku lagi tanyain sc lagi soal yang ini</p:text>
  </p:cm>
  <p:cm authorId="0" idx="7">
    <p:pos x="6000" y="200"/>
    <p:text>itu Bener pagi?</p:text>
  </p:cm>
  <p:cm authorId="1" idx="4">
    <p:pos x="6000" y="300"/>
    <p:text>world cafenya bener disuruh pagi nur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itu penempelan poster englishnya hangung poster kan?</p:text>
  </p:cm>
  <p:cm authorId="0" idx="2">
    <p:pos x="6000" y="100"/>
    <p:text>_Marked as resolved_</p:text>
  </p:cm>
  <p:cm authorId="0" idx="3">
    <p:pos x="6000" y="200"/>
    <p:text>_Re-opened_</p:text>
  </p:cm>
  <p:cm authorId="1" idx="1">
    <p:pos x="6000" y="300"/>
    <p:text>iyaa langsung poster nurai</p:text>
  </p:cm>
  <p:cm authorId="0" idx="4">
    <p:pos x="6000" y="400"/>
    <p:text>itu ice breaking mau ngapain juga? apa kita lempar ke delegasi aja?</p:text>
  </p:cm>
  <p:cm authorId="1" idx="2">
    <p:pos x="6000" y="500"/>
    <p:text>sejauh ini kita punya plan ice breaking baru yang cerdas cermat ya ?</p:text>
  </p:cm>
  <p:cm authorId="0" idx="5">
    <p:pos x="6000" y="600"/>
    <p:text>iya</p:text>
  </p:cm>
</p:cmLst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228600" lvl="1" marL="4572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457200" lvl="2" marL="9144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685800" lvl="3" marL="13716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914400" lvl="4" marL="18288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1143000" lvl="5" marL="22860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1371600" lvl="6" marL="27432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1600200" lvl="7" marL="32004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3657600" marR="0" rtl="0" algn="l">
              <a:spcBef>
                <a:spcPts val="0"/>
              </a:spcBef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0.png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5313" y="69754"/>
            <a:ext cx="9013373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96464"/>
              </a:buClr>
              <a:buFont typeface="Noto Sans Symbols"/>
              <a:buNone/>
              <a:defRPr b="0" i="0" sz="2600" u="none" cap="none" strike="noStrike">
                <a:solidFill>
                  <a:srgbClr val="696464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62930" y="1449301"/>
            <a:ext cx="9021537" cy="1527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2930" y="1396719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62930" y="2976648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1505929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4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6304" y="6337300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2" type="sldNum"/>
          </p:nvPr>
        </p:nvSpPr>
        <p:spPr>
          <a:xfrm>
            <a:off x="146304" y="6337300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tical Title and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629400" y="274639"/>
            <a:ext cx="201168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274638"/>
            <a:ext cx="55626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46304" y="6337300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46304" y="6337300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65313" y="69754"/>
            <a:ext cx="9013373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2312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 flipH="1" rot="10800000">
            <a:off x="69411" y="2376828"/>
            <a:ext cx="9013514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69146" y="2341474"/>
            <a:ext cx="9013780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68304" y="2468878"/>
            <a:ext cx="9014622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46304" y="6335776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46304" y="6337300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133985" lvl="0" marL="2743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46304" y="6337300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46304" y="6337300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4007" y="69754"/>
            <a:ext cx="9013373" cy="6693408"/>
          </a:xfrm>
          <a:prstGeom prst="roundRect">
            <a:avLst>
              <a:gd fmla="val 4929" name="adj"/>
            </a:avLst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46304" y="6337300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28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5445823"/>
            <a:ext cx="7315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Shape 56"/>
          <p:cNvSpPr/>
          <p:nvPr/>
        </p:nvSpPr>
        <p:spPr>
          <a:xfrm flipH="1" rot="10800000">
            <a:off x="68305" y="4683553"/>
            <a:ext cx="9006842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68508" y="4650473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68509" y="4773223"/>
            <a:ext cx="9006639" cy="48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9" name="Shape 59"/>
          <p:cNvSpPr/>
          <p:nvPr>
            <p:ph idx="2" type="pic"/>
          </p:nvPr>
        </p:nvSpPr>
        <p:spPr>
          <a:xfrm>
            <a:off x="68307" y="66675"/>
            <a:ext cx="9001874" cy="45815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46304" y="6335776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Vertical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46304" y="6337300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Shape 7"/>
          <p:cNvSpPr/>
          <p:nvPr/>
        </p:nvSpPr>
        <p:spPr>
          <a:xfrm>
            <a:off x="64007" y="69754"/>
            <a:ext cx="9013373" cy="6693408"/>
          </a:xfrm>
          <a:prstGeom prst="roundRect">
            <a:avLst>
              <a:gd fmla="val 4929" name="adj"/>
            </a:avLst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Font typeface="Source Sans Pro"/>
              <a:buNone/>
              <a:defRPr b="0" i="0" sz="4000" u="none" cap="none" strike="noStrike">
                <a:solidFill>
                  <a:srgbClr val="69646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9855" lvl="1" marL="56769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7004" lvl="2" marL="8915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70180" lvl="3" marL="11658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32080" lvl="4" marL="14401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⑥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72720" lvl="5" marL="17475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7639" lvl="6" marL="202183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75260" lvl="7" marL="22961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70178" lvl="8" marL="257047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46304" y="6337300"/>
            <a:ext cx="457200" cy="203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comments" Target="../comments/comment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4294967295" type="subTitle"/>
          </p:nvPr>
        </p:nvSpPr>
        <p:spPr>
          <a:xfrm>
            <a:off x="683566" y="3200399"/>
            <a:ext cx="7776866" cy="2244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69646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&amp;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96464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69646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2nd INTERNATIONAL STUDENT SEMINAR ON LEADERSHIP AND NETWORKING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96464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69646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4-12 October 2016</a:t>
            </a:r>
          </a:p>
        </p:txBody>
      </p:sp>
      <p:sp>
        <p:nvSpPr>
          <p:cNvPr id="74" name="Shape 74"/>
          <p:cNvSpPr txBox="1"/>
          <p:nvPr>
            <p:ph idx="4294967295" type="ctrTitle"/>
          </p:nvPr>
        </p:nvSpPr>
        <p:spPr>
          <a:xfrm>
            <a:off x="457200" y="1505929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b="0" i="0" lang="en-US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INTERNATIONAL SYMPOSIUM ON TECHNOLOGY FOR SUSTAINABILITY</a:t>
            </a:r>
          </a:p>
        </p:txBody>
      </p:sp>
      <p:sp>
        <p:nvSpPr>
          <p:cNvPr id="75" name="Shape 75"/>
          <p:cNvSpPr/>
          <p:nvPr/>
        </p:nvSpPr>
        <p:spPr>
          <a:xfrm>
            <a:off x="2987824" y="5655985"/>
            <a:ext cx="3240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Update </a:t>
            </a:r>
            <a:r>
              <a:rPr i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30 Januari 2016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Shape 80"/>
          <p:cNvGraphicFramePr/>
          <p:nvPr/>
        </p:nvGraphicFramePr>
        <p:xfrm>
          <a:off x="251518" y="107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{ED019218-6367-4BD9-9491-EB6759EA04B2}</a:tableStyleId>
              </a:tblPr>
              <a:tblGrid>
                <a:gridCol w="1428250"/>
                <a:gridCol w="1106900"/>
                <a:gridCol w="1713325"/>
                <a:gridCol w="576075"/>
                <a:gridCol w="3168350"/>
                <a:gridCol w="576075"/>
              </a:tblGrid>
              <a:tr h="73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T="45725" marB="45725" marR="45725" marL="45725" anchor="ctr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Arrival Day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4 October 2016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(Tuesday)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Day 1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5 October 2016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(Wednesday)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 hMerge="1"/>
              </a:tr>
              <a:tr h="35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06.00-07.30</a:t>
                      </a:r>
                    </a:p>
                  </a:txBody>
                  <a:tcPr marT="45725" marB="45725" marR="45725" marL="45725" anchor="ctr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Breakfast</a:t>
                      </a:r>
                    </a:p>
                  </a:txBody>
                  <a:tcPr marT="45725" marB="45725" marR="45725" marL="45725" anchor="ctr"/>
                </a:tc>
                <a:tc hMerge="1"/>
                <a:tc hMerge="1"/>
                <a:tc hMerge="1"/>
                <a:tc hMerge="1"/>
              </a:tr>
              <a:tr h="836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07.30-08.30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VIPs, Professors, and Participants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 rowSpan="4" hMerge="1"/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Airport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DB1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Registration for Professors,VIP,Lecturers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*VVIP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DB196"/>
                    </a:solidFill>
                  </a:tcPr>
                </a:tc>
              </a:tr>
              <a:tr h="2859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08.30-12.30</a:t>
                      </a:r>
                    </a:p>
                  </a:txBody>
                  <a:tcPr marT="45725" marB="45725" marR="45725" marL="457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Opening Ceremony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</a:tr>
              <a:tr h="293225">
                <a:tc vMerge="1"/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Coffee Break [10.00-10.30]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285900">
                <a:tc vMerge="1"/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- Keynote speech 1,2,3-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vMerge="1"/>
              </a:tr>
              <a:tr h="35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12.30-14.00</a:t>
                      </a:r>
                    </a:p>
                  </a:txBody>
                  <a:tcPr marT="45725" marB="45725" marR="45725" marL="45725" anchor="ctr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Lunch &amp; Break</a:t>
                      </a:r>
                    </a:p>
                  </a:txBody>
                  <a:tcPr marT="45725" marB="45725" marR="45725" marL="45725" anchor="ctr"/>
                </a:tc>
                <a:tc hMerge="1"/>
                <a:tc hMerge="1"/>
                <a:tc hMerge="1"/>
                <a:tc hMerge="1"/>
              </a:tr>
              <a:tr h="734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14.00-15.00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Registration and Check in Hotel I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Lobby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DB1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Poster Exhibition I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DB196"/>
                    </a:solidFill>
                  </a:tcPr>
                </a:tc>
              </a:tr>
              <a:tr h="354350">
                <a:tc v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Coffee Break [15.00-15.30]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*F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</a:tr>
              <a:tr h="70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15.30-18.00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Registration and Check in Hotel II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Lobby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DB1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Poster Exhibition II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DB196"/>
                    </a:solidFill>
                  </a:tcPr>
                </a:tc>
              </a:tr>
              <a:tr h="4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18.00-19.30</a:t>
                      </a:r>
                    </a:p>
                  </a:txBody>
                  <a:tcPr marT="45725" marB="45725" marR="45725" marL="45725" anchor="ctr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Dinner &amp; Break</a:t>
                      </a:r>
                    </a:p>
                  </a:txBody>
                  <a:tcPr marT="45725" marB="45725" marR="45725" marL="45725" anchor="ctr"/>
                </a:tc>
                <a:tc hMerge="1"/>
                <a:tc hMerge="1"/>
                <a:tc hMerge="1"/>
                <a:tc hMerge="1"/>
              </a:tr>
              <a:tr h="50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19.30-21.00</a:t>
                      </a:r>
                    </a:p>
                  </a:txBody>
                  <a:tcPr marT="45725" marB="45725" marR="45725" marL="457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Ice Breaking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ISA Meeting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*H1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DB1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Activity by JSOC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DB196"/>
                    </a:solidFill>
                  </a:tcPr>
                </a:tc>
              </a:tr>
            </a:tbl>
          </a:graphicData>
        </a:graphic>
      </p:graphicFrame>
      <p:sp>
        <p:nvSpPr>
          <p:cNvPr id="81" name="Shape 81"/>
          <p:cNvSpPr/>
          <p:nvPr/>
        </p:nvSpPr>
        <p:spPr>
          <a:xfrm>
            <a:off x="323527" y="6359855"/>
            <a:ext cx="84969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*H : Hall 1/2/3/4      *BR : Ballroom   *F : Foyer 7th floor   *VVIP : 1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Floor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/>
        </p:nvGraphicFramePr>
        <p:xfrm>
          <a:off x="323527" y="287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{ED019218-6367-4BD9-9491-EB6759EA04B2}</a:tableStyleId>
              </a:tblPr>
              <a:tblGrid>
                <a:gridCol w="1428250"/>
                <a:gridCol w="1668075"/>
                <a:gridCol w="545725"/>
                <a:gridCol w="1038450"/>
                <a:gridCol w="509650"/>
                <a:gridCol w="367750"/>
                <a:gridCol w="525475"/>
                <a:gridCol w="2066800"/>
                <a:gridCol w="504050"/>
              </a:tblGrid>
              <a:tr h="62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Day 2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6 October 2016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(Thursday)</a:t>
                      </a:r>
                    </a:p>
                  </a:txBody>
                  <a:tcPr marT="45725" marB="45725" marR="45725" marL="45725" anchor="ctr"/>
                </a:tc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Day 3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7 October 2016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(Friday)</a:t>
                      </a:r>
                    </a:p>
                  </a:txBody>
                  <a:tcPr marT="45725" marB="45725" marR="45725" marL="45725" anchor="ctr"/>
                </a:tc>
                <a:tc hMerge="1"/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Day 4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8 October 2016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(Saturday)</a:t>
                      </a:r>
                    </a:p>
                  </a:txBody>
                  <a:tcPr marT="45725" marB="45725" marR="45725" marL="45725" anchor="ctr"/>
                </a:tc>
                <a:tc hMerge="1"/>
              </a:tr>
              <a:tr h="39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06.00-07.30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Breakfast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4"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Heading to Borobudur/ Prambanan and Breakfast [06.30-08.30]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 rowSpan="3" hMerge="1"/>
                <a:tc rowSpan="3" hMerge="1"/>
                <a:tc rowSpan="3"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Breakfast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53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07.30-09.30</a:t>
                      </a:r>
                    </a:p>
                  </a:txBody>
                  <a:tcPr marT="45725" marB="45725" marR="45725" marL="457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World Cafe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DB196"/>
                    </a:solidFill>
                  </a:tcPr>
                </a:tc>
                <a:tc gridSpan="4" vMerge="1"/>
                <a:tc hMerge="1" vMerge="1"/>
                <a:tc hMerge="1" vMerge="1"/>
                <a:tc hMerge="1"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Preparation for Study cases [07.30-09.30]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DB196"/>
                    </a:solidFill>
                  </a:tcPr>
                </a:tc>
              </a:tr>
              <a:tr h="4926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08.30-12.30</a:t>
                      </a:r>
                    </a:p>
                  </a:txBody>
                  <a:tcPr marT="45725" marB="45725" marR="45725" marL="457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Coffee Break [09.30-10.00]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*F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DB196"/>
                    </a:solidFill>
                  </a:tcPr>
                </a:tc>
                <a:tc gridSpan="4" vMerge="1"/>
                <a:tc hMerge="1" vMerge="1"/>
                <a:tc hMerge="1" vMerge="1"/>
                <a:tc hMerge="1" vMerge="1"/>
                <a:tc vMerge="1"/>
                <a:tc vMerge="1"/>
              </a:tr>
              <a:tr h="6674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Oral Presentation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*H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Borobudur/ Prambanan Experience [08.30-11.30]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0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Borobudur/Prambanan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0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Preparation and Departure to Location [09.30-11.30]</a:t>
                      </a:r>
                    </a:p>
                  </a:txBody>
                  <a:tcPr marT="45725" marB="45725" marR="45725" marL="457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hMerge="1"/>
              </a:tr>
              <a:tr h="348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12.30-14.00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Lunch &amp; Break</a:t>
                      </a:r>
                    </a:p>
                  </a:txBody>
                  <a:tcPr marT="45725" marB="45725" marR="45725" marL="45725" anchor="ctr"/>
                </a:tc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Break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[11.30-13.00]</a:t>
                      </a:r>
                    </a:p>
                  </a:txBody>
                  <a:tcPr marT="45725" marB="45725" marR="45725" marL="45725" anchor="ctr"/>
                </a:tc>
                <a:tc hMerge="1"/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Lunch &amp; Break</a:t>
                      </a:r>
                    </a:p>
                  </a:txBody>
                  <a:tcPr marT="45725" marB="45725" marR="45725" marL="45725" anchor="ctr"/>
                </a:tc>
                <a:tc hMerge="1"/>
              </a:tr>
              <a:tr h="56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14.00-15.30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Oral Presentation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DB196"/>
                    </a:solidFill>
                  </a:tcPr>
                </a:tc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Heading for Campus Tour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[13.00-16.00]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  <a:tc rowSpan="2" hMerge="1"/>
                <a:tc rowSpan="2" hMerge="1"/>
                <a:tc gridSpan="2"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Case Study in several spots [13.00-15.00]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 hMerge="1"/>
              </a:tr>
              <a:tr h="2286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15.30-18.00</a:t>
                      </a:r>
                    </a:p>
                  </a:txBody>
                  <a:tcPr marT="45725" marB="45725" marR="45725" marL="457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Coffee Break [15.30-16.00]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*F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  <a:tc gridSpan="4" vMerge="1"/>
                <a:tc hMerge="1" vMerge="1"/>
                <a:tc hMerge="1" vMerge="1"/>
                <a:tc hMerge="1" vMerge="1"/>
                <a:tc gridSpan="2" vMerge="1"/>
                <a:tc hMerge="1" vMerge="1"/>
              </a:tr>
              <a:tr h="203200">
                <a:tc vMerge="1"/>
                <a:tc vMerge="1"/>
                <a:tc vMerge="1"/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Company Visit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[16.00-19.00]</a:t>
                      </a:r>
                    </a:p>
                  </a:txBody>
                  <a:tcPr marT="45725" marB="45725" marR="45725" marL="457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rowSpan="2" hMerge="1"/>
                <a:tc rowSpan="2" hMerge="1"/>
                <a:tc rowSpan="2" hMerge="1"/>
                <a:tc gridSpan="2" vMerge="1"/>
                <a:tc hMerge="1" vMerge="1"/>
              </a:tr>
              <a:tr h="604125">
                <a:tc vMerge="1"/>
                <a:tc vMerge="1"/>
                <a:tc vMerge="1"/>
                <a:tc gridSpan="4" vMerge="1"/>
                <a:tc hMerge="1" vMerge="1"/>
                <a:tc hMerge="1" vMerge="1"/>
                <a:tc hMerge="1"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Back to Hotel and Break [15.00-18.00]</a:t>
                      </a:r>
                    </a:p>
                  </a:txBody>
                  <a:tcPr marT="45725" marB="45725" marR="45725" marL="457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hMerge="1"/>
              </a:tr>
              <a:tr h="495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18.00-19.30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Prepare for banquet dinner [16.00-18.00]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Dinner at Sekar Kedhaton [19.00-21.00]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  <a:tc rowSpan="2" hMerge="1"/>
                <a:tc rowSpan="2"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Dinner [18.00-19.30]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394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19.30-21.00</a:t>
                      </a:r>
                    </a:p>
                  </a:txBody>
                  <a:tcPr marT="45725" marB="45725" marR="45725" marL="457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Banquet dinner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[18.00-21.00]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  <a:tc gridSpan="4" vMerge="1"/>
                <a:tc hMerge="1" vMerge="1"/>
                <a:tc hMerge="1" vMerge="1"/>
                <a:tc hMerge="1"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Problem Solving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Groupwork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</a:tr>
              <a:tr h="783100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Freetime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ISSLN Meeting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*H1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Shape 91"/>
          <p:cNvGraphicFramePr/>
          <p:nvPr/>
        </p:nvGraphicFramePr>
        <p:xfrm>
          <a:off x="251518" y="247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{ED019218-6367-4BD9-9491-EB6759EA04B2}</a:tableStyleId>
              </a:tblPr>
              <a:tblGrid>
                <a:gridCol w="1440150"/>
                <a:gridCol w="1872200"/>
                <a:gridCol w="504050"/>
                <a:gridCol w="2232250"/>
                <a:gridCol w="504050"/>
                <a:gridCol w="1512175"/>
                <a:gridCol w="576075"/>
              </a:tblGrid>
              <a:tr h="703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Day 5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9 October 2016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(Sunday)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Day 6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10 October 2016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(Monday)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Day 7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11 October 2016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(Tuesday)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 hMerge="1"/>
              </a:tr>
              <a:tr h="34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06.00-07.30</a:t>
                      </a:r>
                    </a:p>
                  </a:txBody>
                  <a:tcPr marT="45725" marB="45725" marR="45725" marL="45725" anchor="ctr"/>
                </a:tc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Breakfast</a:t>
                      </a:r>
                    </a:p>
                  </a:txBody>
                  <a:tcPr marT="45725" marB="45725" marR="45725" marL="45725" anchor="ctr"/>
                </a:tc>
                <a:tc hMerge="1"/>
                <a:tc hMerge="1"/>
                <a:tc hMerge="1"/>
                <a:tc hMerge="1"/>
                <a:tc hMerge="1"/>
              </a:tr>
              <a:tr h="39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07.30-09.30</a:t>
                      </a:r>
                    </a:p>
                  </a:txBody>
                  <a:tcPr marT="45725" marB="45725" marR="45725" marL="457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Ice Breaking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*H/ 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Problem Solving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Groupwork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DB1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Poster Exhibition 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DB196"/>
                    </a:solidFill>
                  </a:tcPr>
                </a:tc>
              </a:tr>
              <a:tr h="3923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08.30-12.30</a:t>
                      </a:r>
                    </a:p>
                  </a:txBody>
                  <a:tcPr marT="45725" marB="45725" marR="45725" marL="45725" anchor="ctr"/>
                </a:tc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Coffee Break [09.30-10.00]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743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Problem Solving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Groupwork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Oral Presentation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Poster Exhibition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</a:tr>
              <a:tr h="36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12.30-14.00</a:t>
                      </a:r>
                    </a:p>
                  </a:txBody>
                  <a:tcPr marT="45725" marB="45725" marR="45725" marL="45725" anchor="ctr"/>
                </a:tc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Lunch &amp; Break</a:t>
                      </a:r>
                    </a:p>
                  </a:txBody>
                  <a:tcPr marT="45725" marB="45725" marR="45725" marL="45725" anchor="ctr"/>
                </a:tc>
                <a:tc hMerge="1"/>
                <a:tc hMerge="1"/>
                <a:tc hMerge="1"/>
                <a:tc hMerge="1"/>
                <a:tc hMerge="1"/>
              </a:tr>
              <a:tr h="5614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14.00-15.30</a:t>
                      </a:r>
                    </a:p>
                  </a:txBody>
                  <a:tcPr marT="45725" marB="45725" marR="45725" marL="457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Problem Solving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Groupwork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DB1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Oral Presentation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DB1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Poster Exhibition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DB196"/>
                    </a:solidFill>
                  </a:tcPr>
                </a:tc>
              </a:tr>
              <a:tr h="434250">
                <a:tc vMerge="1"/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Coffee Break [15.00-15.30]</a:t>
                      </a:r>
                    </a:p>
                  </a:txBody>
                  <a:tcPr marT="45725" marB="45725" marR="45725" marL="457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</a:tr>
              <a:tr h="1234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15.30-18.00</a:t>
                      </a:r>
                    </a:p>
                  </a:txBody>
                  <a:tcPr marT="45725" marB="45725" marR="45725" marL="457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Problem Solving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Groupwork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DB1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Final Poster Preparation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C7BAA4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Freetime [15.00-18.30]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 hMerge="1"/>
              </a:tr>
              <a:tr h="36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18.00-19.30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Dinner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Dinner and Cultural night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[18.30-23.00]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*Skypool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DB196"/>
                    </a:solidFill>
                  </a:tcPr>
                </a:tc>
              </a:tr>
              <a:tr h="703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19.30-21.00</a:t>
                      </a:r>
                    </a:p>
                  </a:txBody>
                  <a:tcPr marT="45725" marB="45725" marR="45725" marL="457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Problem Solving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Groupwork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*H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Hanging Poster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DB196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Shape 96"/>
          <p:cNvGraphicFramePr/>
          <p:nvPr/>
        </p:nvGraphicFramePr>
        <p:xfrm>
          <a:off x="251518" y="3326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{ED019218-6367-4BD9-9491-EB6759EA04B2}</a:tableStyleId>
              </a:tblPr>
              <a:tblGrid>
                <a:gridCol w="1512175"/>
                <a:gridCol w="3600400"/>
                <a:gridCol w="648075"/>
              </a:tblGrid>
              <a:tr h="73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Day 8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12 October 2016</a:t>
                      </a:r>
                      <a:b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(Wednesday)</a:t>
                      </a:r>
                    </a:p>
                  </a:txBody>
                  <a:tcPr marT="45725" marB="45725" marR="45725" marL="45725" anchor="ctr"/>
                </a:tc>
                <a:tc hMerge="1"/>
              </a:tr>
              <a:tr h="54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06.00-07.00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Breakfast</a:t>
                      </a:r>
                    </a:p>
                  </a:txBody>
                  <a:tcPr marT="45725" marB="45725" marR="45725" marL="45725" anchor="ctr"/>
                </a:tc>
                <a:tc hMerge="1"/>
              </a:tr>
              <a:tr h="44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07.00-09.30</a:t>
                      </a:r>
                    </a:p>
                  </a:txBody>
                  <a:tcPr marT="45725" marB="45725" marR="45725" marL="457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Awards, Closing Ceremony, Summary of ISSLN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*BR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DB196"/>
                    </a:solidFill>
                  </a:tcPr>
                </a:tc>
              </a:tr>
              <a:tr h="608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09.30-11.00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Prepare to check out for participants</a:t>
                      </a:r>
                    </a:p>
                  </a:txBody>
                  <a:tcPr marT="45725" marB="45725" marR="45725" marL="45725" anchor="ctr"/>
                </a:tc>
                <a:tc hMerge="1"/>
              </a:tr>
              <a:tr h="56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11.00-12.30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Lunch</a:t>
                      </a:r>
                    </a:p>
                  </a:txBody>
                  <a:tcPr marT="45725" marB="45725" marR="45725" marL="45725" anchor="ctr"/>
                </a:tc>
                <a:tc hMerge="1"/>
              </a:tr>
              <a:tr h="2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12.30-13.30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Travel back to Airport for participants</a:t>
                      </a:r>
                    </a:p>
                  </a:txBody>
                  <a:tcPr marT="45725" marB="45725" marR="45725" marL="45725" anchor="ctr"/>
                </a:tc>
                <a:tc hMerge="1"/>
              </a:tr>
              <a:tr h="55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13.00-13.30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Prepare for ISA Meeting</a:t>
                      </a:r>
                    </a:p>
                  </a:txBody>
                  <a:tcPr marT="45725" marB="45725" marR="45725" marL="45725" anchor="ctr"/>
                </a:tc>
                <a:tc hMerge="1"/>
              </a:tr>
              <a:tr h="501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13.30-15.30</a:t>
                      </a:r>
                    </a:p>
                  </a:txBody>
                  <a:tcPr marT="45725" marB="45725" marR="45725" marL="457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ISA Evaluation Meeting</a:t>
                      </a:r>
                    </a:p>
                  </a:txBody>
                  <a:tcPr marT="45725" marB="45725" marR="45725" marL="457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*M</a:t>
                      </a: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DB196"/>
                    </a:solidFill>
                  </a:tcPr>
                </a:tc>
              </a:tr>
              <a:tr h="387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15.30-17.00</a:t>
                      </a:r>
                    </a:p>
                  </a:txBody>
                  <a:tcPr marT="45725" marB="45725" marR="45725" marL="457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Go to Airport</a:t>
                      </a:r>
                    </a:p>
                  </a:txBody>
                  <a:tcPr marT="45725" marB="45725" marR="45725" marL="45725" anchor="ctr"/>
                </a:tc>
                <a:tc hMerge="1"/>
              </a:tr>
              <a:tr h="42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17.00-20.00</a:t>
                      </a:r>
                    </a:p>
                  </a:txBody>
                  <a:tcPr marT="45725" marB="45725" marR="45725" marL="457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-</a:t>
                      </a:r>
                    </a:p>
                  </a:txBody>
                  <a:tcPr marT="45725" marB="45725" marR="45725" marL="45725" anchor="ctr"/>
                </a:tc>
                <a:tc rowSpan="2" hMerge="1"/>
              </a:tr>
              <a:tr h="556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20.00-21.00</a:t>
                      </a:r>
                    </a:p>
                  </a:txBody>
                  <a:tcPr marT="45725" marB="45725" marR="45725" marL="457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gridSpan="2" vMerge="1"/>
                <a:tc hMerge="1" vMerge="1"/>
              </a:tr>
            </a:tbl>
          </a:graphicData>
        </a:graphic>
      </p:graphicFrame>
      <p:sp>
        <p:nvSpPr>
          <p:cNvPr id="97" name="Shape 97"/>
          <p:cNvSpPr/>
          <p:nvPr/>
        </p:nvSpPr>
        <p:spPr>
          <a:xfrm>
            <a:off x="323527" y="6359855"/>
            <a:ext cx="7632850" cy="32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*H1/2/3/4 : Hall 1/2/3/4	*BR : Ballroom	*M : Multimedia Rektorat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