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147370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147370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147370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147370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221853b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221853b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147370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2147370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221853b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221853b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97859b3c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97859b3c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97859b3c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97859b3c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97859b3c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297859b3c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297f1d3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297f1d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97f1d3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97f1d3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97f1d3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97f1d3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214737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214737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147370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147370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avide.montanari10@studio.unibo.it" TargetMode="External"/><Relationship Id="rId4" Type="http://schemas.openxmlformats.org/officeDocument/2006/relationships/hyperlink" Target="mailto:andreamorabito@studio.unibo.it" TargetMode="External"/><Relationship Id="rId5" Type="http://schemas.openxmlformats.org/officeDocument/2006/relationships/hyperlink" Target="mailto:natale.vadala@studio.unibo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edercaccia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489150" y="1775225"/>
            <a:ext cx="6091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Federcaccia</a:t>
            </a:r>
            <a:endParaRPr sz="6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4C2F4"/>
                </a:solidFill>
              </a:rPr>
              <a:t>Final Design Highlights</a:t>
            </a:r>
            <a:endParaRPr sz="1800">
              <a:solidFill>
                <a:srgbClr val="A4C2F4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52400" y="2690275"/>
            <a:ext cx="4374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Davide Montanari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0000859687 -</a:t>
            </a:r>
            <a:r>
              <a:rPr lang="en-GB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u="sng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davide.montanari10@studio.unibo.it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123600" y="3353275"/>
            <a:ext cx="3934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Andrea Morabito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0000859156 -</a:t>
            </a:r>
            <a:r>
              <a:rPr lang="en-GB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u="sng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andrea.morabito2@studio.unibo.it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52400" y="3897750"/>
            <a:ext cx="3681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Natale Vadalà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0000819531 - </a:t>
            </a:r>
            <a:r>
              <a:rPr lang="en-GB" u="sng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natale.vadala@studio.unibo.it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576225" y="476700"/>
            <a:ext cx="29352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highlight>
                  <a:srgbClr val="FFFFFF"/>
                </a:highlight>
              </a:rPr>
              <a:t>Wireframes</a:t>
            </a:r>
            <a:endParaRPr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76225" y="1891800"/>
            <a:ext cx="3262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sezione “Archivio News” presenta un elenco di notizie ordinate crescente a partire dalla più recente.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200" y="1123050"/>
            <a:ext cx="3653926" cy="38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576225" y="476700"/>
            <a:ext cx="29352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highlight>
                  <a:srgbClr val="FFFFFF"/>
                </a:highlight>
              </a:rPr>
              <a:t>Wireframes</a:t>
            </a:r>
            <a:endParaRPr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15650" y="1211750"/>
            <a:ext cx="34290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informazioni vengono presentate in modo analogo all’interno di ogni macroarea.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13" y="2633875"/>
            <a:ext cx="3225024" cy="21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875" y="738920"/>
            <a:ext cx="3225001" cy="21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026" y="2949375"/>
            <a:ext cx="3050625" cy="20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576225" y="476700"/>
            <a:ext cx="29352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highlight>
                  <a:srgbClr val="FFFFFF"/>
                </a:highlight>
              </a:rPr>
              <a:t>Wireframes</a:t>
            </a:r>
            <a:endParaRPr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515650" y="1211750"/>
            <a:ext cx="3429000" cy="2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sezione stagione di caccia è la più complessa ed è quella che permette di aprire i dialoghi modali (contenenti informazioni su fauna, armi, ecc. ) e che rimanda alle sezioni informative più corpose del sito.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050" y="1211750"/>
            <a:ext cx="3584963" cy="377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576225" y="476700"/>
            <a:ext cx="29352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highlight>
                  <a:srgbClr val="FFFFFF"/>
                </a:highlight>
              </a:rPr>
              <a:t>Wireframes</a:t>
            </a:r>
            <a:endParaRPr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515650" y="1211750"/>
            <a:ext cx="34290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348050" y="1108625"/>
            <a:ext cx="29352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Informazioni su come ottenere la Licenza di caccia e il Tesseramento. Inoltre è possibile sostenere un piccolo questionario per verificare la propria preparazione in tema di caccia sportiva.</a:t>
            </a:r>
            <a:endParaRPr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È presente una sezione informativa raggiungibile da Stagione di Caccia con le aree in cui è possibile cacciare.</a:t>
            </a:r>
            <a:endParaRPr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725" y="2092293"/>
            <a:ext cx="2571600" cy="271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850" y="1027200"/>
            <a:ext cx="2474283" cy="2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576225" y="476700"/>
            <a:ext cx="29352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highlight>
                  <a:srgbClr val="FFFFFF"/>
                </a:highlight>
              </a:rPr>
              <a:t>Wireframes</a:t>
            </a:r>
            <a:endParaRPr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15650" y="1211750"/>
            <a:ext cx="34290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sezione Volontariato contiene le informazioni rivolte al segmento di utenza animalista e ambientalista, la quale presenta la lista di news prese dai siti di Legambiente ed E.N.P.A. , alcune tab per raccogliere informazioni riguardo campi di volontariato, donazioni ecc.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È stata inserita una sezione laterale scrollabile contenente i tweet presenti sui siti delle associazioni.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Inoltre sono stati inseriti i link ai loro siti.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050" y="1211750"/>
            <a:ext cx="3584963" cy="377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Contenuti</a:t>
            </a:r>
            <a:endParaRPr sz="36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13725" y="1195650"/>
            <a:ext cx="320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	Introduzione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/>
              <a:t>	Utenza target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/>
              <a:t>	Blueprint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/>
              <a:t>	Wireframes</a:t>
            </a:r>
            <a:endParaRPr sz="3000"/>
          </a:p>
        </p:txBody>
      </p:sp>
      <p:sp>
        <p:nvSpPr>
          <p:cNvPr id="95" name="Google Shape;95;p14"/>
          <p:cNvSpPr/>
          <p:nvPr/>
        </p:nvSpPr>
        <p:spPr>
          <a:xfrm>
            <a:off x="812600" y="1411313"/>
            <a:ext cx="308100" cy="256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6" name="Google Shape;96;p14"/>
          <p:cNvSpPr/>
          <p:nvPr/>
        </p:nvSpPr>
        <p:spPr>
          <a:xfrm>
            <a:off x="812600" y="2146900"/>
            <a:ext cx="308100" cy="256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7" name="Google Shape;97;p14"/>
          <p:cNvSpPr/>
          <p:nvPr/>
        </p:nvSpPr>
        <p:spPr>
          <a:xfrm>
            <a:off x="812600" y="2882475"/>
            <a:ext cx="308100" cy="256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8" name="Google Shape;98;p14"/>
          <p:cNvSpPr/>
          <p:nvPr/>
        </p:nvSpPr>
        <p:spPr>
          <a:xfrm>
            <a:off x="812600" y="3618050"/>
            <a:ext cx="308100" cy="2565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60777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highlight>
                  <a:schemeClr val="lt1"/>
                </a:highlight>
              </a:rPr>
              <a:t>Introduzione</a:t>
            </a:r>
            <a:endParaRPr sz="3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311700" y="1195650"/>
            <a:ext cx="781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Il risultato del processo di riprogettazione del sito </a:t>
            </a:r>
            <a:r>
              <a:rPr i="1" lang="en-GB" sz="1400" u="sng">
                <a:solidFill>
                  <a:schemeClr val="accent3"/>
                </a:solidFill>
                <a:hlinkClick r:id="rId3"/>
              </a:rPr>
              <a:t>federcaccia.org</a:t>
            </a:r>
            <a:r>
              <a:rPr lang="en-GB" sz="1400"/>
              <a:t> ha prodotto un prototipo di sistema atto a soddisfare le necessità informative legate al mondo della caccia sportiva sul territorio nazionale, seguendo la norme generali di usabilità e user experience, permettendo di arrivare all’informazione desiderata nel minor tempo possibile.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L’approccio adottato per ridefinire tale design è il modello CAO=S, il quale ha come scopo lo sviluppo di piattaforme web incentrate sulla user experience.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Blueprint e Wireframes sono stati creati appositamente per dare un’idea chiara ed elegante del concept che sta dietro la nuova interfaccia.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Infine sono stati effettuati ulteriori test per verificare la qualità del nuovo sistema, andando a risolvere le criticità riscontrate ed ottenendo un feedback positivo da parte dell’utenza.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60777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Utenza Target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311700" y="1195650"/>
            <a:ext cx="781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FEFEF"/>
                </a:solidFill>
              </a:rPr>
              <a:t>L’applicazione è stata pensata e sviluppata per soddisfare le necessità informative di tutti gli utenti che hanno una passione per la caccia sportiva sul territorio nazionale, per gli animalisti/volontari o per chiunque necessiti di informazioni utili su tale dominio.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FEFEF"/>
                </a:solidFill>
              </a:rPr>
              <a:t>La progettazione è stata studiata per permettere una fruizione </a:t>
            </a:r>
            <a:r>
              <a:rPr lang="en-GB" sz="1400">
                <a:solidFill>
                  <a:srgbClr val="EFEFEF"/>
                </a:solidFill>
              </a:rPr>
              <a:t>delle informazioni </a:t>
            </a:r>
            <a:r>
              <a:rPr lang="en-GB" sz="1400">
                <a:solidFill>
                  <a:srgbClr val="EFEFEF"/>
                </a:solidFill>
              </a:rPr>
              <a:t>naturale ed adeguata alle </a:t>
            </a:r>
            <a:r>
              <a:rPr lang="en-GB" sz="1400">
                <a:solidFill>
                  <a:srgbClr val="EFEFEF"/>
                </a:solidFill>
              </a:rPr>
              <a:t>competenze tecnologiche e di dominio degli utenti che andranno ad utilizzare il sito.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FEFEF"/>
                </a:solidFill>
              </a:rPr>
              <a:t>Le fasce di età prese in considerazione non discriminano gli utenti di età avanzata che potrebbero riscontrare maggiori difficoltà nella consultazione del sito, proprio perché ci si rivolge a utenti interessati alla caccia o a cacciatori già esperti che generalmente appartengono alla fascia dei 50-60 anni. Ovviamente non è stato trascurato il target di utenza giovane che si affaccia al mondo della caccia sportiva.</a:t>
            </a: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4"/>
                </a:solidFill>
              </a:rPr>
              <a:t>Blueprint</a:t>
            </a:r>
            <a:endParaRPr sz="3600">
              <a:solidFill>
                <a:schemeClr val="accent4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È stato modellato un blueprint adeguato al concept del nuovo design, il quale mette in luce la struttura delle diverse componenti del sistema.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Nel Blueprint sono visibili le sezioni di 1° e 2° livello, le connessioni fra tali pagine, i componenti e le pagine che fanno da contenitore.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Intuitivamente dalla Home è possibile raggiungere tutte le sezioni di 1° livello e la quasi totalità di quelle di </a:t>
            </a:r>
            <a:r>
              <a:rPr lang="en-GB">
                <a:solidFill>
                  <a:schemeClr val="dk1"/>
                </a:solidFill>
              </a:rPr>
              <a:t>2° livello, privilegiando quelle più rilevanti a livello di contenuti.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09200" y="266375"/>
            <a:ext cx="6096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Blueprint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5" y="75875"/>
            <a:ext cx="3804400" cy="499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775" y="3679862"/>
            <a:ext cx="1002447" cy="60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778" y="3254560"/>
            <a:ext cx="1002447" cy="28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5775" y="2719463"/>
            <a:ext cx="1002447" cy="3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5775" y="1422500"/>
            <a:ext cx="1002447" cy="48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5775" y="2043273"/>
            <a:ext cx="1002447" cy="53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576225" y="476700"/>
            <a:ext cx="29352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highlight>
                  <a:srgbClr val="FFFFFF"/>
                </a:highlight>
              </a:rPr>
              <a:t>Wireframes</a:t>
            </a:r>
            <a:endParaRPr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96125" y="1469575"/>
            <a:ext cx="66762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ogni pagina del sito è presente il menù superiore contenente: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Titolo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Navbar contenente i link a tutte le pagine di 1° livello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 Logo del sito (che rimanda alla home)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Barra con le condizioni meteo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25" y="3201150"/>
            <a:ext cx="6251775" cy="12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 flipH="1" rot="10800000">
            <a:off x="986000" y="2219856"/>
            <a:ext cx="194100" cy="83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flipH="1" rot="10800000">
            <a:off x="986000" y="1950456"/>
            <a:ext cx="194100" cy="83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flipH="1" rot="10800000">
            <a:off x="986000" y="2488231"/>
            <a:ext cx="194100" cy="83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flipH="1" rot="10800000">
            <a:off x="986000" y="2756606"/>
            <a:ext cx="194100" cy="83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576225" y="476700"/>
            <a:ext cx="29352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highlight>
                  <a:srgbClr val="FFFFFF"/>
                </a:highlight>
              </a:rPr>
              <a:t>Wireframes</a:t>
            </a:r>
            <a:endParaRPr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44550" y="1392225"/>
            <a:ext cx="55044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N</a:t>
            </a:r>
            <a:r>
              <a:rPr lang="en-GB" sz="1600">
                <a:solidFill>
                  <a:schemeClr val="dk1"/>
                </a:solidFill>
              </a:rPr>
              <a:t>ella parte destra: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Una sidebar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 barra di ricerca, per la ricerca di un contenuto nel sito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38" y="3781575"/>
            <a:ext cx="6498203" cy="10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950" y="1392225"/>
            <a:ext cx="18859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618750" y="2394638"/>
            <a:ext cx="55560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Mentre nella parte inferiore di ogni pagina sono presenti: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Varie informazioni di contatto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icone che linkano alle pagine social del sito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 chatbox per le segnalazioni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/>
          <p:nvPr/>
        </p:nvSpPr>
        <p:spPr>
          <a:xfrm flipH="1" rot="10800000">
            <a:off x="890750" y="2048431"/>
            <a:ext cx="194100" cy="83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flipH="1" rot="10800000">
            <a:off x="890750" y="1826656"/>
            <a:ext cx="194100" cy="83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flipH="1" rot="10800000">
            <a:off x="890750" y="2827906"/>
            <a:ext cx="194100" cy="83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flipH="1" rot="10800000">
            <a:off x="890750" y="3079231"/>
            <a:ext cx="194100" cy="83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flipH="1" rot="10800000">
            <a:off x="890750" y="3330556"/>
            <a:ext cx="194100" cy="83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76225" y="476700"/>
            <a:ext cx="29352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highlight>
                  <a:srgbClr val="FFFFFF"/>
                </a:highlight>
              </a:rPr>
              <a:t>Wireframes</a:t>
            </a:r>
            <a:endParaRPr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438300" y="1327775"/>
            <a:ext cx="33903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La Homepage presenta il meteo in alto, seguito da un box per le news più rilevanti e le due aree specialistiche, </a:t>
            </a:r>
            <a:r>
              <a:rPr i="1" lang="en-GB" sz="18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Cinofilia</a:t>
            </a:r>
            <a:r>
              <a:rPr lang="en-GB" sz="18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i="1" lang="en-GB" sz="18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Attività agonistiche</a:t>
            </a:r>
            <a:r>
              <a:rPr lang="en-GB" sz="18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È presente inoltre un chatbot per segnalare infrazioni.</a:t>
            </a:r>
            <a:endParaRPr sz="18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000" y="1327775"/>
            <a:ext cx="3390299" cy="357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5250" y="3258625"/>
            <a:ext cx="1087900" cy="15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