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Google Shape;168;p39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9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Google Shape;185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6"/>
          <p:cNvSpPr txBox="1"/>
          <p:nvPr>
            <p:ph idx="1"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Google Shape;197;p47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8" name="Google Shape;198;p47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8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2" name="Google Shape;202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Google Shape;203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Google Shape;207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Google Shape;211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2" name="Google Shape;212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5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1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2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2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52"/>
          <p:cNvSpPr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99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 flipH="1">
            <a:off x="711072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 flipH="1" rot="10800000">
            <a:off x="812592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336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flipH="1">
            <a:off x="7110720" y="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 rot="10800000">
            <a:off x="8125920" y="1015200"/>
            <a:ext cx="1014840" cy="101484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99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 flipH="1">
            <a:off x="711072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/>
          <p:nvPr/>
        </p:nvSpPr>
        <p:spPr>
          <a:xfrm flipH="1" rot="10800000">
            <a:off x="812592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0"/>
          <p:cNvSpPr/>
          <p:nvPr/>
        </p:nvSpPr>
        <p:spPr>
          <a:xfrm flipH="1">
            <a:off x="617832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/>
          <p:nvPr/>
        </p:nvSpPr>
        <p:spPr>
          <a:xfrm rot="10800000">
            <a:off x="9144000" y="4891680"/>
            <a:ext cx="98892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0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0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avide.montanari10@studio.unibo.it" TargetMode="External"/><Relationship Id="rId4" Type="http://schemas.openxmlformats.org/officeDocument/2006/relationships/hyperlink" Target="mailto:andreamorabito@studio.unibo.it" TargetMode="External"/><Relationship Id="rId5" Type="http://schemas.openxmlformats.org/officeDocument/2006/relationships/hyperlink" Target="mailto:natale.vadala@studio.unibo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edercacci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/>
        </p:nvSpPr>
        <p:spPr>
          <a:xfrm>
            <a:off x="2489040" y="1775160"/>
            <a:ext cx="6091560" cy="83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Federcaccia</a:t>
            </a:r>
            <a:br>
              <a:rPr i="0" lang="en-U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US" sz="1800" u="none" cap="none" strike="noStrike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Project Management Highlights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53"/>
          <p:cNvSpPr/>
          <p:nvPr/>
        </p:nvSpPr>
        <p:spPr>
          <a:xfrm>
            <a:off x="852480" y="2690280"/>
            <a:ext cx="437364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Davide Montanari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0000859687 -</a:t>
            </a:r>
            <a:r>
              <a:rPr i="0" lang="en-US" sz="1400" u="none" cap="none" strike="noStrike">
                <a:solidFill>
                  <a:srgbClr val="D233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400" u="sng" cap="none" strike="noStrike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davide.montanari10@studio.unibo.it</a:t>
            </a:r>
            <a:endParaRPr i="0" sz="1800" u="none" cap="none" strike="noStrike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53"/>
          <p:cNvSpPr/>
          <p:nvPr/>
        </p:nvSpPr>
        <p:spPr>
          <a:xfrm>
            <a:off x="4123451" y="3353400"/>
            <a:ext cx="4270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Andrea Morabito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0000859156 -</a:t>
            </a:r>
            <a:r>
              <a:rPr lang="en-US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400" u="sng" cap="none" strike="noStrike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andrea.morabito2@studio.unibo.it</a:t>
            </a:r>
            <a:endParaRPr i="0" sz="1800" u="none" cap="none" strike="noStrike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53"/>
          <p:cNvSpPr/>
          <p:nvPr/>
        </p:nvSpPr>
        <p:spPr>
          <a:xfrm>
            <a:off x="852480" y="3897720"/>
            <a:ext cx="368064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Natale Vadalà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0000819531 - </a:t>
            </a:r>
            <a:r>
              <a:rPr b="0" i="0" lang="en-US" sz="1400" u="sng" cap="none" strike="noStrike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natale.vadala@studio.unibo.it</a:t>
            </a:r>
            <a:endParaRPr b="0" i="0" sz="1800" u="none" cap="none" strike="noStrike">
              <a:solidFill>
                <a:srgbClr val="C9DAF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2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Design proposto (3/3)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2"/>
          <p:cNvSpPr txBox="1"/>
          <p:nvPr/>
        </p:nvSpPr>
        <p:spPr>
          <a:xfrm>
            <a:off x="311760" y="1195560"/>
            <a:ext cx="781848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0" y="1800000"/>
            <a:ext cx="273240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7400" y="1800000"/>
            <a:ext cx="273744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6000" y="1800000"/>
            <a:ext cx="2732400" cy="2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Valutazione del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3"/>
          <p:cNvSpPr txBox="1"/>
          <p:nvPr/>
        </p:nvSpPr>
        <p:spPr>
          <a:xfrm>
            <a:off x="311760" y="1195560"/>
            <a:ext cx="781848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Ispezione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viene adottata la tecnica del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Cognitive Walkthrough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 ci consente di formulare una valutazione empirica delle prestazioni del task tramite un esecuzione passo passo.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Utente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tramite il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 Usability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 di testing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Aloud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 txBox="1"/>
          <p:nvPr/>
        </p:nvSpPr>
        <p:spPr>
          <a:xfrm>
            <a:off x="505080" y="2124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4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FFFBCC"/>
                </a:solidFill>
                <a:latin typeface="Arial"/>
                <a:ea typeface="Arial"/>
                <a:cs typeface="Arial"/>
                <a:sym typeface="Arial"/>
              </a:rPr>
              <a:t>Il sistema realizzato punta a deburocratizzare il linguaggio dei Ministri e della Pubblica Amministrazione, semplificare l’uso e l’accesso alle informazioni e quindi cercare di soddisfare i bisogni informativi del target d’utenza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Contenuti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4"/>
          <p:cNvSpPr txBox="1"/>
          <p:nvPr/>
        </p:nvSpPr>
        <p:spPr>
          <a:xfrm>
            <a:off x="1171440" y="1172520"/>
            <a:ext cx="41522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Ricerca etnografica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Valutazione risorse esistenti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Studio di fattibilità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Proposto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Valutazione del design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Conclusioni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4"/>
          <p:cNvSpPr/>
          <p:nvPr/>
        </p:nvSpPr>
        <p:spPr>
          <a:xfrm>
            <a:off x="655200" y="348768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4"/>
          <p:cNvSpPr/>
          <p:nvPr/>
        </p:nvSpPr>
        <p:spPr>
          <a:xfrm>
            <a:off x="655200" y="403200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4"/>
          <p:cNvSpPr/>
          <p:nvPr/>
        </p:nvSpPr>
        <p:spPr>
          <a:xfrm>
            <a:off x="655200" y="295200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4"/>
          <p:cNvSpPr/>
          <p:nvPr/>
        </p:nvSpPr>
        <p:spPr>
          <a:xfrm>
            <a:off x="655200" y="237600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4"/>
          <p:cNvSpPr/>
          <p:nvPr/>
        </p:nvSpPr>
        <p:spPr>
          <a:xfrm>
            <a:off x="655200" y="182016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4"/>
          <p:cNvSpPr/>
          <p:nvPr/>
        </p:nvSpPr>
        <p:spPr>
          <a:xfrm>
            <a:off x="656280" y="1281240"/>
            <a:ext cx="307800" cy="256320"/>
          </a:xfrm>
          <a:prstGeom prst="chevron">
            <a:avLst>
              <a:gd fmla="val 50000" name="adj"/>
            </a:avLst>
          </a:prstGeom>
          <a:solidFill>
            <a:srgbClr val="D23369"/>
          </a:solidFill>
          <a:ln cap="flat" cmpd="sng" w="19075">
            <a:solidFill>
              <a:srgbClr val="9C25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Ricerca etnografica (1/2)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55"/>
          <p:cNvSpPr txBox="1"/>
          <p:nvPr/>
        </p:nvSpPr>
        <p:spPr>
          <a:xfrm>
            <a:off x="311760" y="1195560"/>
            <a:ext cx="781848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Segmentazione target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per selezionare la categoria di utenti per cui è pensata l’applicazione.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parametri più rappresentativi per tale scelta sono: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−"/>
            </a:pPr>
            <a:r>
              <a:rPr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Categoria individuo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come cacciatore, animalista, aspirante cacciatore, ecc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−"/>
            </a:pPr>
            <a:r>
              <a:rPr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Competenze tecnologiche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abilità nell’uso di strumenti tecnologici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−"/>
            </a:pPr>
            <a:r>
              <a:rPr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Competenza nel dominio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conoscenze relative alla caccia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−"/>
            </a:pPr>
            <a:r>
              <a:rPr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Dispositivi tecnologici utilizzati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come telefono, computer, tablet, ecc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Ricerca etnografica (2/2)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6"/>
          <p:cNvSpPr txBox="1"/>
          <p:nvPr/>
        </p:nvSpPr>
        <p:spPr>
          <a:xfrm>
            <a:off x="311760" y="1195560"/>
            <a:ext cx="781848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Ricerca ed analisi dell’utenza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Ricerca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tramite l’uso di un questionario con struttura dinamica (creato tramite lo strumento digitale Google Form)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4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https://docs.google.com/forms/d/e/1FAIpQLSeRXvJG304enQnJiGe3DKqqCG26oIs4nNZ2-sRIMCKAKG-tgQ/viewform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i, per individuare bisogni del target d’utenza da soddisfare come ricerche informative su animali cacciabili,  aree di caccia, armi, licenze, ecc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7"/>
          <p:cNvSpPr txBox="1"/>
          <p:nvPr/>
        </p:nvSpPr>
        <p:spPr>
          <a:xfrm>
            <a:off x="144000" y="400680"/>
            <a:ext cx="681624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Valutazione risorse esistenti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 txBox="1"/>
          <p:nvPr/>
        </p:nvSpPr>
        <p:spPr>
          <a:xfrm>
            <a:off x="311760" y="1195560"/>
            <a:ext cx="781848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la valutazione delle risorse esistenti è stato scelto il sito: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https://www.federcaccia.org/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Ispezione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tramite le euristiche di Nielsen e Molich con l’aggiunta di alcune euristiche di Weinshenk e Barker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Utente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tramite l’uso di una variante del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 Usability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 di testing: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Thinking Aloud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Studio di fattibilità (1/2)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8"/>
          <p:cNvSpPr txBox="1"/>
          <p:nvPr/>
        </p:nvSpPr>
        <p:spPr>
          <a:xfrm>
            <a:off x="311760" y="1195560"/>
            <a:ext cx="7818480" cy="355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Contesto d’uso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utile a delineare le esigenze e le caratteristiche dell’utente medio. Fanno parte: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Vincoli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Tecnico, serve una qualche connessione ad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Ambientale, accessibile da qualsiasi posizione geografica (basta che soddisfi il vincolo tecnico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Identificazione dei task, azioni che l’utente può eseguire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Tipologia di Utenti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comprende cacciatori, curiosi di caccia (anche agonistica), animalisti, guardie forestali, ecc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9"/>
          <p:cNvSpPr txBox="1"/>
          <p:nvPr/>
        </p:nvSpPr>
        <p:spPr>
          <a:xfrm>
            <a:off x="478800" y="282240"/>
            <a:ext cx="685368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Studio di fattibilità (2/2)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9"/>
          <p:cNvSpPr txBox="1"/>
          <p:nvPr/>
        </p:nvSpPr>
        <p:spPr>
          <a:xfrm>
            <a:off x="457200" y="987480"/>
            <a:ext cx="8254800" cy="524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Esempio Scenario e Personas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9"/>
          <p:cNvSpPr txBox="1"/>
          <p:nvPr/>
        </p:nvSpPr>
        <p:spPr>
          <a:xfrm>
            <a:off x="457200" y="1512000"/>
            <a:ext cx="4510800" cy="334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Martina è studentessa di veterinaria di 28 anni, che ama molto gli animali. Martina partecipa a manifestazioni animaliste da quando andava al liceo ed è un attivista impegnata anche nell’ambito della tutela ambientale. Come ogni mattina, prima di andare a lezione, entra al bar di fronte per prendere un caffè e sente tre omoni parlare del ricco bottino cacciato la mattina prima, ovvero un paio di ghiandaie, una decina di quaglie, una cornacchia e otto tortore. Tornata a casa, Martina si mette davanti al pc e ripensa alle violenze degli uomini al bar su quei poveri animali, allora si mette a cercare informazioni sugli uccelli che possono essere cacciati nella sua zona per trovare un modo per fermare quegli uomini e non farli più cacciare. Inizia a cercare sul suo motore di ricerca un sito sulla caccia e trova così il sito “federcaccia.org”. Appena entrata nel sito, da un occhiata a tutte le sezioni presenti nella home e clicca con sicurezza nella sezione “Avifauna migratoria”. Le si apre quindi la pagina d’interesse, legge il tutto e vede che è possibile cacciare gli uccelli presi da quegli uomini. Martina così ha svolto velocemente il suo task, ma chiude il pc stizzita dalla sua impotenza.</a:t>
            </a:r>
            <a:endParaRPr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725" y="1972475"/>
            <a:ext cx="4031999" cy="2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0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Design proposto (1/3)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0"/>
          <p:cNvSpPr txBox="1"/>
          <p:nvPr/>
        </p:nvSpPr>
        <p:spPr>
          <a:xfrm>
            <a:off x="317520" y="1080000"/>
            <a:ext cx="7818480" cy="37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Architettura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definisce l’ambientein cui si svolge lo scambio d’informazioni tra utente e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Essendo un sito informativo, viene utilizzato approccio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Top-Down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Ovvero si parte una visione generale del sistema ed ogni parte viene rifinita aggiungendo dettagli progressivamente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CAO =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Concetti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tipo d’informazione che viene trattato (es. Norme, Animale, ecc)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Attori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interagiscono con il sistema (es. Martina)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Operazioni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compiti d’interesseapplicati sui concetti (es. Modello CRUD/REST)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Strutture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tabella tridimensionale, avente per assi i concetti, gli attori e le operazioni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1"/>
          <p:cNvSpPr txBox="1"/>
          <p:nvPr/>
        </p:nvSpPr>
        <p:spPr>
          <a:xfrm>
            <a:off x="311760" y="410040"/>
            <a:ext cx="60775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Design proposto (2/3)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1"/>
          <p:cNvSpPr txBox="1"/>
          <p:nvPr/>
        </p:nvSpPr>
        <p:spPr>
          <a:xfrm>
            <a:off x="311760" y="1195560"/>
            <a:ext cx="781848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1"/>
          <p:cNvSpPr txBox="1"/>
          <p:nvPr/>
        </p:nvSpPr>
        <p:spPr>
          <a:xfrm>
            <a:off x="288000" y="1771560"/>
            <a:ext cx="781848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000" y="948960"/>
            <a:ext cx="3789360" cy="409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1"/>
          <p:cNvSpPr txBox="1"/>
          <p:nvPr/>
        </p:nvSpPr>
        <p:spPr>
          <a:xfrm>
            <a:off x="4497840" y="2471040"/>
            <a:ext cx="180720" cy="44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1"/>
          <p:cNvSpPr txBox="1"/>
          <p:nvPr/>
        </p:nvSpPr>
        <p:spPr>
          <a:xfrm>
            <a:off x="4497840" y="2471040"/>
            <a:ext cx="180720" cy="44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" y="2016000"/>
            <a:ext cx="1220400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