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57" r:id="rId6"/>
    <p:sldId id="267" r:id="rId7"/>
    <p:sldId id="269" r:id="rId8"/>
    <p:sldId id="258" r:id="rId9"/>
    <p:sldId id="268" r:id="rId10"/>
    <p:sldId id="27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8A4EA-A306-4F73-B2A6-562199CC7ECC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AF2C2-4415-4886-BFA7-1D6BAC08F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87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F2C2-4415-4886-BFA7-1D6BAC08F4D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51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1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1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8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38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4748-4C5D-46D0-B8EA-FFEF7F851E06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6FC7-7875-4803-9B62-8D6823765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8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prático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TP 03</a:t>
            </a:r>
          </a:p>
        </p:txBody>
      </p:sp>
    </p:spTree>
    <p:extLst>
      <p:ext uri="{BB962C8B-B14F-4D97-AF65-F5344CB8AC3E}">
        <p14:creationId xmlns:p14="http://schemas.microsoft.com/office/powerpoint/2010/main" val="36195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pt-BR" sz="2800" dirty="0"/>
              <a:t>RESULTADOS Comparações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75656" y="9400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70% de repetição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15455"/>
              </p:ext>
            </p:extLst>
          </p:nvPr>
        </p:nvGraphicFramePr>
        <p:xfrm>
          <a:off x="251521" y="1391925"/>
          <a:ext cx="8592524" cy="53494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8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1041">
                  <a:extLst>
                    <a:ext uri="{9D8B030D-6E8A-4147-A177-3AD203B41FA5}">
                      <a16:colId xmlns:a16="http://schemas.microsoft.com/office/drawing/2014/main" val="907201903"/>
                    </a:ext>
                  </a:extLst>
                </a:gridCol>
                <a:gridCol w="12198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4482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Cache</a:t>
                      </a:r>
                      <a:r>
                        <a:rPr lang="pt-BR" sz="1400" b="1" baseline="0" dirty="0"/>
                        <a:t> 1</a:t>
                      </a:r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C1</a:t>
                      </a:r>
                    </a:p>
                    <a:p>
                      <a:pPr algn="ctr"/>
                      <a:r>
                        <a:rPr lang="pt-BR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C2</a:t>
                      </a:r>
                    </a:p>
                    <a:p>
                      <a:pPr algn="ctr"/>
                      <a:r>
                        <a:rPr lang="pt-BR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C3</a:t>
                      </a:r>
                    </a:p>
                    <a:p>
                      <a:pPr algn="ctr"/>
                      <a:r>
                        <a:rPr lang="pt-BR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de RAM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Taxa de disco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Tempo de Execução</a:t>
                      </a:r>
                    </a:p>
                    <a:p>
                      <a:pPr algn="ctr"/>
                      <a:r>
                        <a:rPr lang="pt-BR" sz="1400" b="1" dirty="0"/>
                        <a:t>(unidade hipotética)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8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 Tamanho da Cache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Tamanho da Cache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Tamanho da Cache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128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Tamanho da Cache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3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 dirty="0"/>
                        <a:t>Tamanho da Cache</a:t>
                      </a:r>
                      <a:endParaRPr lang="pt-BR" sz="1200" b="0" dirty="0"/>
                    </a:p>
                    <a:p>
                      <a:pPr algn="ctr"/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Simulando a execução de instruções usando o sistema de memória completo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2708920"/>
            <a:ext cx="17110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Cache</a:t>
            </a:r>
          </a:p>
          <a:p>
            <a:endParaRPr lang="pt-BR" sz="4000" dirty="0">
              <a:solidFill>
                <a:srgbClr val="FF0000"/>
              </a:solidFill>
            </a:endParaRPr>
          </a:p>
          <a:p>
            <a:r>
              <a:rPr lang="pt-BR" sz="4000" dirty="0">
                <a:solidFill>
                  <a:srgbClr val="FF0000"/>
                </a:solidFill>
              </a:rPr>
              <a:t>RAM</a:t>
            </a:r>
          </a:p>
          <a:p>
            <a:endParaRPr lang="pt-BR" sz="4000" dirty="0">
              <a:solidFill>
                <a:srgbClr val="FF0000"/>
              </a:solidFill>
            </a:endParaRPr>
          </a:p>
          <a:p>
            <a:r>
              <a:rPr lang="pt-BR" sz="4000" dirty="0">
                <a:solidFill>
                  <a:srgbClr val="FF0000"/>
                </a:solidFill>
              </a:rPr>
              <a:t>DISCOS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1827123" y="45811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827123" y="32849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483768" y="298610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2438893" y="327343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475656" y="32849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475656" y="45811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52724" y="5899331"/>
            <a:ext cx="3826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E INSTRUÇÕES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4001871" y="2636912"/>
            <a:ext cx="230425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1871" y="3973706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PC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721951" y="3973706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IR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514039" y="3976208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</a:t>
            </a: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483824" y="3991773"/>
            <a:ext cx="7116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MBR</a:t>
            </a:r>
          </a:p>
        </p:txBody>
      </p:sp>
      <p:cxnSp>
        <p:nvCxnSpPr>
          <p:cNvPr id="25" name="Conector reto 24"/>
          <p:cNvCxnSpPr>
            <a:stCxn id="20" idx="2"/>
            <a:endCxn id="21" idx="0"/>
          </p:cNvCxnSpPr>
          <p:nvPr/>
        </p:nvCxnSpPr>
        <p:spPr>
          <a:xfrm flipH="1">
            <a:off x="4253899" y="3573016"/>
            <a:ext cx="90010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0" idx="2"/>
            <a:endCxn id="22" idx="0"/>
          </p:cNvCxnSpPr>
          <p:nvPr/>
        </p:nvCxnSpPr>
        <p:spPr>
          <a:xfrm flipH="1">
            <a:off x="4973979" y="3573016"/>
            <a:ext cx="18002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0" idx="2"/>
            <a:endCxn id="23" idx="0"/>
          </p:cNvCxnSpPr>
          <p:nvPr/>
        </p:nvCxnSpPr>
        <p:spPr>
          <a:xfrm>
            <a:off x="5153999" y="3573016"/>
            <a:ext cx="756084" cy="40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0" idx="2"/>
            <a:endCxn id="24" idx="0"/>
          </p:cNvCxnSpPr>
          <p:nvPr/>
        </p:nvCxnSpPr>
        <p:spPr>
          <a:xfrm>
            <a:off x="5153999" y="3573016"/>
            <a:ext cx="1685673" cy="41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8"/>
          <p:cNvSpPr/>
          <p:nvPr/>
        </p:nvSpPr>
        <p:spPr>
          <a:xfrm>
            <a:off x="7322623" y="3973706"/>
            <a:ext cx="52516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IBR</a:t>
            </a:r>
          </a:p>
        </p:txBody>
      </p:sp>
      <p:cxnSp>
        <p:nvCxnSpPr>
          <p:cNvPr id="30" name="Conector reto 29"/>
          <p:cNvCxnSpPr>
            <a:stCxn id="20" idx="2"/>
            <a:endCxn id="29" idx="0"/>
          </p:cNvCxnSpPr>
          <p:nvPr/>
        </p:nvCxnSpPr>
        <p:spPr>
          <a:xfrm>
            <a:off x="5153999" y="3573016"/>
            <a:ext cx="2431205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779303"/>
            <a:ext cx="3289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É obrigatório: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806399" y="2059005"/>
            <a:ext cx="6152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1. Utilizar as instruções propostas no TP1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46312" y="2689756"/>
            <a:ext cx="660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2. Utilizar os registradores propostos no TP1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17017" y="3409836"/>
            <a:ext cx="72453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3. Utilizar uma política de cache com mais</a:t>
            </a:r>
          </a:p>
          <a:p>
            <a:r>
              <a:rPr lang="pt-BR" sz="2800" dirty="0"/>
              <a:t> de um nível e com a política LFU de substituição</a:t>
            </a:r>
          </a:p>
          <a:p>
            <a:r>
              <a:rPr lang="pt-BR" sz="2800" dirty="0"/>
              <a:t> de linhas</a:t>
            </a:r>
          </a:p>
        </p:txBody>
      </p:sp>
    </p:spTree>
    <p:extLst>
      <p:ext uri="{BB962C8B-B14F-4D97-AF65-F5344CB8AC3E}">
        <p14:creationId xmlns:p14="http://schemas.microsoft.com/office/powerpoint/2010/main" val="272028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467544" y="2632266"/>
            <a:ext cx="1741222" cy="1305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 TXT</a:t>
            </a:r>
          </a:p>
          <a:p>
            <a:pPr algn="ctr"/>
            <a:r>
              <a:rPr lang="pt-BR" dirty="0"/>
              <a:t>Com tais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72408" y="476672"/>
            <a:ext cx="158762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vetor de </a:t>
            </a:r>
            <a:r>
              <a:rPr lang="pt-BR" dirty="0" err="1"/>
              <a:t>strings</a:t>
            </a:r>
            <a:r>
              <a:rPr lang="pt-BR" dirty="0"/>
              <a:t>, representando dados!!!</a:t>
            </a:r>
          </a:p>
        </p:txBody>
      </p:sp>
      <p:sp>
        <p:nvSpPr>
          <p:cNvPr id="4" name="Chave esquerda 3"/>
          <p:cNvSpPr/>
          <p:nvPr/>
        </p:nvSpPr>
        <p:spPr>
          <a:xfrm>
            <a:off x="2411760" y="260648"/>
            <a:ext cx="572616" cy="6048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88632" y="476672"/>
            <a:ext cx="1587624" cy="5688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 vetor de </a:t>
            </a:r>
            <a:r>
              <a:rPr lang="pt-BR" dirty="0" err="1"/>
              <a:t>strings</a:t>
            </a:r>
            <a:r>
              <a:rPr lang="pt-BR" dirty="0"/>
              <a:t>, representando o </a:t>
            </a:r>
            <a:r>
              <a:rPr lang="pt-BR" dirty="0" err="1"/>
              <a:t>opcode</a:t>
            </a:r>
            <a:r>
              <a:rPr lang="pt-BR" dirty="0"/>
              <a:t> da </a:t>
            </a:r>
            <a:r>
              <a:rPr lang="pt-BR" dirty="0" err="1"/>
              <a:t>instrucao</a:t>
            </a:r>
            <a:r>
              <a:rPr lang="pt-BR" dirty="0"/>
              <a:t> + </a:t>
            </a:r>
            <a:r>
              <a:rPr lang="pt-BR" dirty="0" err="1"/>
              <a:t>endereco</a:t>
            </a:r>
            <a:r>
              <a:rPr lang="pt-BR" dirty="0"/>
              <a:t> em memoria dos operandos!!!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51520" y="476672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Simulando 1 programa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63888" y="5229200"/>
            <a:ext cx="29579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GERE ALEATORIAMENTE</a:t>
            </a:r>
          </a:p>
          <a:p>
            <a:r>
              <a:rPr lang="pt-BR" dirty="0"/>
              <a:t>O QUE FICARÁ NA MEMÓRIA,</a:t>
            </a:r>
          </a:p>
          <a:p>
            <a:endParaRPr lang="pt-BR" dirty="0"/>
          </a:p>
          <a:p>
            <a:r>
              <a:rPr lang="pt-BR" dirty="0"/>
              <a:t>SIMULANDO UM PROGRAMA</a:t>
            </a:r>
          </a:p>
          <a:p>
            <a:r>
              <a:rPr lang="pt-BR" dirty="0"/>
              <a:t>QUALQUER !!!!</a:t>
            </a:r>
          </a:p>
        </p:txBody>
      </p:sp>
    </p:spTree>
    <p:extLst>
      <p:ext uri="{BB962C8B-B14F-4D97-AF65-F5344CB8AC3E}">
        <p14:creationId xmlns:p14="http://schemas.microsoft.com/office/powerpoint/2010/main" val="374194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79512" y="332656"/>
            <a:ext cx="6192688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123728" y="2177861"/>
            <a:ext cx="1656184" cy="2538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principal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987284" y="2448806"/>
            <a:ext cx="86409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C3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999208" y="2492896"/>
            <a:ext cx="5760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C2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724128" y="2550861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C1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91880" y="90872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UCM</a:t>
            </a:r>
          </a:p>
        </p:txBody>
      </p:sp>
      <p:cxnSp>
        <p:nvCxnSpPr>
          <p:cNvPr id="10" name="Conector de seta reta 9"/>
          <p:cNvCxnSpPr>
            <a:stCxn id="8" idx="2"/>
            <a:endCxn id="7" idx="0"/>
          </p:cNvCxnSpPr>
          <p:nvPr/>
        </p:nvCxnSpPr>
        <p:spPr>
          <a:xfrm>
            <a:off x="4211960" y="1268760"/>
            <a:ext cx="1764196" cy="1282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8" idx="2"/>
            <a:endCxn id="6" idx="0"/>
          </p:cNvCxnSpPr>
          <p:nvPr/>
        </p:nvCxnSpPr>
        <p:spPr>
          <a:xfrm>
            <a:off x="4211960" y="1268760"/>
            <a:ext cx="107528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8" idx="2"/>
            <a:endCxn id="5" idx="0"/>
          </p:cNvCxnSpPr>
          <p:nvPr/>
        </p:nvCxnSpPr>
        <p:spPr>
          <a:xfrm>
            <a:off x="4211960" y="1268760"/>
            <a:ext cx="207372" cy="1180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2"/>
          </p:cNvCxnSpPr>
          <p:nvPr/>
        </p:nvCxnSpPr>
        <p:spPr>
          <a:xfrm flipH="1">
            <a:off x="3275856" y="1268760"/>
            <a:ext cx="936104" cy="918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6372200" y="281693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252629" y="908720"/>
            <a:ext cx="1656184" cy="3807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externa</a:t>
            </a:r>
          </a:p>
        </p:txBody>
      </p:sp>
      <p:cxnSp>
        <p:nvCxnSpPr>
          <p:cNvPr id="23" name="Conector de seta reta 22"/>
          <p:cNvCxnSpPr>
            <a:stCxn id="8" idx="2"/>
          </p:cNvCxnSpPr>
          <p:nvPr/>
        </p:nvCxnSpPr>
        <p:spPr>
          <a:xfrm flipH="1">
            <a:off x="1908813" y="1268760"/>
            <a:ext cx="2303147" cy="64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ta para baixo 23"/>
          <p:cNvSpPr/>
          <p:nvPr/>
        </p:nvSpPr>
        <p:spPr>
          <a:xfrm>
            <a:off x="827584" y="4437112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115616" y="5507940"/>
            <a:ext cx="6716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 e instruções estarão inicialmente no disco. A UCM transferirá</a:t>
            </a:r>
          </a:p>
          <a:p>
            <a:r>
              <a:rPr lang="pt-BR" dirty="0"/>
              <a:t>blocos do disco para a memória principal e da memória principal para</a:t>
            </a:r>
          </a:p>
          <a:p>
            <a:r>
              <a:rPr lang="pt-BR" dirty="0"/>
              <a:t>os n níveis de cache.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846767" y="2434179"/>
            <a:ext cx="230425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846767" y="3770973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PC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566847" y="3770973"/>
            <a:ext cx="50405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IR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8261475" y="3816958"/>
            <a:ext cx="79208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855151" y="1498743"/>
            <a:ext cx="7116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MBR</a:t>
            </a:r>
          </a:p>
        </p:txBody>
      </p:sp>
      <p:cxnSp>
        <p:nvCxnSpPr>
          <p:cNvPr id="31" name="Conector reto 30"/>
          <p:cNvCxnSpPr>
            <a:stCxn id="26" idx="2"/>
            <a:endCxn id="27" idx="0"/>
          </p:cNvCxnSpPr>
          <p:nvPr/>
        </p:nvCxnSpPr>
        <p:spPr>
          <a:xfrm flipH="1">
            <a:off x="7098795" y="3370283"/>
            <a:ext cx="90010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6" idx="2"/>
            <a:endCxn id="28" idx="0"/>
          </p:cNvCxnSpPr>
          <p:nvPr/>
        </p:nvCxnSpPr>
        <p:spPr>
          <a:xfrm flipH="1">
            <a:off x="7818875" y="3370283"/>
            <a:ext cx="18002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6" idx="2"/>
            <a:endCxn id="29" idx="0"/>
          </p:cNvCxnSpPr>
          <p:nvPr/>
        </p:nvCxnSpPr>
        <p:spPr>
          <a:xfrm>
            <a:off x="7998895" y="3370283"/>
            <a:ext cx="658624" cy="44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6" idx="2"/>
            <a:endCxn id="30" idx="0"/>
          </p:cNvCxnSpPr>
          <p:nvPr/>
        </p:nvCxnSpPr>
        <p:spPr>
          <a:xfrm flipH="1" flipV="1">
            <a:off x="7210999" y="1498743"/>
            <a:ext cx="787896" cy="187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7736314" y="1498743"/>
            <a:ext cx="525161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IBR</a:t>
            </a:r>
          </a:p>
        </p:txBody>
      </p:sp>
      <p:cxnSp>
        <p:nvCxnSpPr>
          <p:cNvPr id="36" name="Conector reto 35"/>
          <p:cNvCxnSpPr>
            <a:stCxn id="26" idx="2"/>
            <a:endCxn id="35" idx="0"/>
          </p:cNvCxnSpPr>
          <p:nvPr/>
        </p:nvCxnSpPr>
        <p:spPr>
          <a:xfrm flipV="1">
            <a:off x="7998895" y="1498743"/>
            <a:ext cx="0" cy="187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6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2132856"/>
            <a:ext cx="165618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>
            <a:off x="395536" y="2564904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93850" y="2211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65998" y="213529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1:100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59683" y="46531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4653136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95536" y="5013176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43368" y="46438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BCC 266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131840" y="2122114"/>
            <a:ext cx="1691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PC=0;</a:t>
            </a:r>
          </a:p>
          <a:p>
            <a:r>
              <a:rPr lang="pt-BR" dirty="0"/>
              <a:t>MBR = BCC 266;</a:t>
            </a:r>
          </a:p>
          <a:p>
            <a:r>
              <a:rPr lang="pt-BR" dirty="0"/>
              <a:t>IR=1;</a:t>
            </a:r>
          </a:p>
          <a:p>
            <a:r>
              <a:rPr lang="pt-BR" dirty="0"/>
              <a:t>MAR=100;</a:t>
            </a:r>
          </a:p>
          <a:p>
            <a:r>
              <a:rPr lang="pt-BR" dirty="0"/>
              <a:t>MQ= BCC266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315993" y="16601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272598" y="2156663"/>
            <a:ext cx="2763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PC=1;</a:t>
            </a:r>
          </a:p>
          <a:p>
            <a:r>
              <a:rPr lang="pt-BR" dirty="0"/>
              <a:t>MBR = 13:30, 3ª e 5ª ;</a:t>
            </a:r>
          </a:p>
          <a:p>
            <a:r>
              <a:rPr lang="pt-BR" dirty="0"/>
              <a:t>IR=2;</a:t>
            </a:r>
          </a:p>
          <a:p>
            <a:r>
              <a:rPr lang="pt-BR" dirty="0"/>
              <a:t>MAR=101;</a:t>
            </a:r>
          </a:p>
          <a:p>
            <a:r>
              <a:rPr lang="pt-BR" dirty="0"/>
              <a:t>MQ=BCC266 13:30, 3ª e 5ª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456751" y="16947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04412" y="25556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2:101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395536" y="2924944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93850" y="2580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28508" y="50224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13:30, 3ª e 5ª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395536" y="5391800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50118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65997" y="29497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3:201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131840" y="4901287"/>
            <a:ext cx="2763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PC=2;</a:t>
            </a:r>
          </a:p>
          <a:p>
            <a:r>
              <a:rPr lang="pt-BR" dirty="0"/>
              <a:t>IR=3;</a:t>
            </a:r>
          </a:p>
          <a:p>
            <a:r>
              <a:rPr lang="pt-BR" dirty="0"/>
              <a:t>MAR=201;</a:t>
            </a:r>
          </a:p>
          <a:p>
            <a:r>
              <a:rPr lang="pt-BR" dirty="0"/>
              <a:t>MQ=BCC266 13:30, 3ª e 5ª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15993" y="44393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t4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0507" y="2949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-107246" y="62280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7345" y="6130822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BCC266 13:30, 3ª e 5ª 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839995" y="33190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0:201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82193" y="3319067"/>
            <a:ext cx="1669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93850" y="3327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28739" y="4930493"/>
            <a:ext cx="2911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PC=3;</a:t>
            </a:r>
          </a:p>
          <a:p>
            <a:r>
              <a:rPr lang="pt-BR" dirty="0"/>
              <a:t>MBR= BCC266 13:30, 3ª e 5ª </a:t>
            </a:r>
          </a:p>
          <a:p>
            <a:r>
              <a:rPr lang="pt-BR" dirty="0"/>
              <a:t>IR=0;</a:t>
            </a:r>
          </a:p>
          <a:p>
            <a:r>
              <a:rPr lang="pt-BR" dirty="0"/>
              <a:t>MAR=201;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512892" y="446853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40910" y="123598"/>
            <a:ext cx="86217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A forma de executar também muda. Agora há interrupções a 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qualquer momento. Perceba no fluxo abaixo que há checagem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 de interrupção ao final da execução de uma instrução (t1, t3, t5). Pode haver ou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não uma interrupção, ou seja, é aleatório. O que é uma interrupção? 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Simplesmente outro conjunto de instruções...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382200" y="159526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t1</a:t>
            </a:r>
          </a:p>
        </p:txBody>
      </p:sp>
      <p:sp>
        <p:nvSpPr>
          <p:cNvPr id="17" name="CaixaDeTexto 16"/>
          <p:cNvSpPr txBox="1"/>
          <p:nvPr/>
        </p:nvSpPr>
        <p:spPr>
          <a:xfrm rot="5400000">
            <a:off x="4934065" y="2709620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Interrupção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594692" y="440027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t3</a:t>
            </a:r>
          </a:p>
        </p:txBody>
      </p:sp>
      <p:sp>
        <p:nvSpPr>
          <p:cNvPr id="38" name="CaixaDeTexto 37"/>
          <p:cNvSpPr txBox="1"/>
          <p:nvPr/>
        </p:nvSpPr>
        <p:spPr>
          <a:xfrm rot="5400000">
            <a:off x="2146557" y="551463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Interrupção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856756" y="448354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t5</a:t>
            </a:r>
          </a:p>
        </p:txBody>
      </p:sp>
      <p:sp>
        <p:nvSpPr>
          <p:cNvPr id="40" name="CaixaDeTexto 39"/>
          <p:cNvSpPr txBox="1"/>
          <p:nvPr/>
        </p:nvSpPr>
        <p:spPr>
          <a:xfrm rot="5400000">
            <a:off x="5408621" y="559790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Interrupção</a:t>
            </a:r>
          </a:p>
        </p:txBody>
      </p:sp>
    </p:spTree>
    <p:extLst>
      <p:ext uri="{BB962C8B-B14F-4D97-AF65-F5344CB8AC3E}">
        <p14:creationId xmlns:p14="http://schemas.microsoft.com/office/powerpoint/2010/main" val="214873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2420888"/>
            <a:ext cx="1656184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>
            <a:off x="395536" y="2852936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93850" y="2499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65998" y="24233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1:100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59683" y="49411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4941168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95536" y="5301208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43368" y="493187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BCC 266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131840" y="2410146"/>
            <a:ext cx="1691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PC=0;</a:t>
            </a:r>
          </a:p>
          <a:p>
            <a:r>
              <a:rPr lang="pt-BR" dirty="0"/>
              <a:t>MBR = BCC 266;</a:t>
            </a:r>
          </a:p>
          <a:p>
            <a:r>
              <a:rPr lang="pt-BR" dirty="0"/>
              <a:t>IR=1;</a:t>
            </a:r>
          </a:p>
          <a:p>
            <a:r>
              <a:rPr lang="pt-BR" dirty="0"/>
              <a:t>MAR=100;</a:t>
            </a:r>
          </a:p>
          <a:p>
            <a:r>
              <a:rPr lang="pt-BR" dirty="0"/>
              <a:t>MQ= BCC266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315993" y="194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272598" y="2444695"/>
            <a:ext cx="2763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PC=1;</a:t>
            </a:r>
          </a:p>
          <a:p>
            <a:r>
              <a:rPr lang="pt-BR" dirty="0"/>
              <a:t>MBR = 13:30, 3ª e 5ª ;</a:t>
            </a:r>
          </a:p>
          <a:p>
            <a:r>
              <a:rPr lang="pt-BR" dirty="0"/>
              <a:t>IR=2;</a:t>
            </a:r>
          </a:p>
          <a:p>
            <a:r>
              <a:rPr lang="pt-BR" dirty="0"/>
              <a:t>MAR=101;</a:t>
            </a:r>
          </a:p>
          <a:p>
            <a:r>
              <a:rPr lang="pt-BR" dirty="0"/>
              <a:t>MQ=BCC266 13:30, 3ª e 5ª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456751" y="198273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t2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04412" y="28436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2:101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395536" y="3212976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93850" y="2868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28508" y="53105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13:30, 3ª e 5ª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395536" y="5679832"/>
            <a:ext cx="16561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-36512" y="5299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865997" y="32377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3:201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131840" y="5189319"/>
            <a:ext cx="2763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PC=2;</a:t>
            </a:r>
          </a:p>
          <a:p>
            <a:r>
              <a:rPr lang="pt-BR" dirty="0"/>
              <a:t>IR=3;</a:t>
            </a:r>
          </a:p>
          <a:p>
            <a:r>
              <a:rPr lang="pt-BR" dirty="0"/>
              <a:t>MAR=201;</a:t>
            </a:r>
          </a:p>
          <a:p>
            <a:r>
              <a:rPr lang="pt-BR" dirty="0"/>
              <a:t>MQ=BCC266 13:30, 3ª e 5ª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15993" y="472736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t4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0507" y="323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-107246" y="65160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7345" y="641885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BCC266 13:30, 3ª e 5ª 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839995" y="36070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0:201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82193" y="3607099"/>
            <a:ext cx="16695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93850" y="3615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28739" y="5218525"/>
            <a:ext cx="2911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PC=3;</a:t>
            </a:r>
          </a:p>
          <a:p>
            <a:r>
              <a:rPr lang="pt-BR" dirty="0"/>
              <a:t>MBR= BCC266 13:30, 3ª e 5ª </a:t>
            </a:r>
          </a:p>
          <a:p>
            <a:r>
              <a:rPr lang="pt-BR" dirty="0"/>
              <a:t>IR=0;</a:t>
            </a:r>
          </a:p>
          <a:p>
            <a:r>
              <a:rPr lang="pt-BR" dirty="0"/>
              <a:t>MAR=201;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512892" y="475656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36512" y="92059"/>
            <a:ext cx="90057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O que é uma interrupção? Simplesmente outro conjunto de instruções...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>
                <a:solidFill>
                  <a:srgbClr val="FF0000"/>
                </a:solidFill>
              </a:rPr>
              <a:t>Pode ser um </a:t>
            </a:r>
            <a:r>
              <a:rPr lang="pt-BR" sz="2000" b="1" dirty="0" err="1">
                <a:solidFill>
                  <a:srgbClr val="FF0000"/>
                </a:solidFill>
              </a:rPr>
              <a:t>thread.sleep</a:t>
            </a:r>
            <a:r>
              <a:rPr lang="pt-BR" sz="2000" b="1" dirty="0">
                <a:solidFill>
                  <a:srgbClr val="FF0000"/>
                </a:solidFill>
              </a:rPr>
              <a:t> por alguns </a:t>
            </a:r>
            <a:r>
              <a:rPr lang="pt-BR" sz="2000" b="1" dirty="0" err="1">
                <a:solidFill>
                  <a:srgbClr val="FF0000"/>
                </a:solidFill>
              </a:rPr>
              <a:t>milesegundos</a:t>
            </a:r>
            <a:r>
              <a:rPr lang="pt-BR" sz="2000" b="1" dirty="0">
                <a:solidFill>
                  <a:srgbClr val="FF0000"/>
                </a:solidFill>
              </a:rPr>
              <a:t> (solução ingênua para o TP)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Pode exigir troca de contexto, portanto cópias dos registradores para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 executar interrupção. Após término do tratamento da interrupção os registradores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 voltam ao estado que tinham antes da interrupção. (solução nota 10 para o TP)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382200" y="188329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t1</a:t>
            </a:r>
          </a:p>
        </p:txBody>
      </p:sp>
      <p:sp>
        <p:nvSpPr>
          <p:cNvPr id="17" name="CaixaDeTexto 16"/>
          <p:cNvSpPr txBox="1"/>
          <p:nvPr/>
        </p:nvSpPr>
        <p:spPr>
          <a:xfrm rot="5400000">
            <a:off x="4934065" y="2997652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Interrupção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594692" y="46883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t3</a:t>
            </a:r>
          </a:p>
        </p:txBody>
      </p:sp>
      <p:sp>
        <p:nvSpPr>
          <p:cNvPr id="38" name="CaixaDeTexto 37"/>
          <p:cNvSpPr txBox="1"/>
          <p:nvPr/>
        </p:nvSpPr>
        <p:spPr>
          <a:xfrm rot="5400000">
            <a:off x="2146557" y="5802664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Interrupção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856756" y="477157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t5</a:t>
            </a:r>
          </a:p>
        </p:txBody>
      </p:sp>
      <p:sp>
        <p:nvSpPr>
          <p:cNvPr id="40" name="CaixaDeTexto 39"/>
          <p:cNvSpPr txBox="1"/>
          <p:nvPr/>
        </p:nvSpPr>
        <p:spPr>
          <a:xfrm rot="5400000">
            <a:off x="5408621" y="5885934"/>
            <a:ext cx="128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Interrupção</a:t>
            </a:r>
          </a:p>
        </p:txBody>
      </p:sp>
    </p:spTree>
    <p:extLst>
      <p:ext uri="{BB962C8B-B14F-4D97-AF65-F5344CB8AC3E}">
        <p14:creationId xmlns:p14="http://schemas.microsoft.com/office/powerpoint/2010/main" val="63665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188640"/>
            <a:ext cx="7446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Todas as memórias como vetores de </a:t>
            </a:r>
            <a:r>
              <a:rPr lang="pt-BR" sz="3200" dirty="0" err="1"/>
              <a:t>Strings</a:t>
            </a:r>
            <a:endParaRPr lang="pt-BR" sz="3200" dirty="0"/>
          </a:p>
          <a:p>
            <a:pPr algn="ctr"/>
            <a:r>
              <a:rPr lang="pt-BR" sz="3200" dirty="0"/>
              <a:t>é mais simples !!!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694101" y="2998693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principal dividida em </a:t>
            </a:r>
          </a:p>
          <a:p>
            <a:r>
              <a:rPr lang="pt-BR" dirty="0"/>
              <a:t>blocos lógicos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779913" y="3707740"/>
            <a:ext cx="1656184" cy="303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principal</a:t>
            </a:r>
          </a:p>
        </p:txBody>
      </p:sp>
      <p:sp>
        <p:nvSpPr>
          <p:cNvPr id="22" name="Chave direita 21"/>
          <p:cNvSpPr/>
          <p:nvPr/>
        </p:nvSpPr>
        <p:spPr>
          <a:xfrm>
            <a:off x="5580113" y="3933056"/>
            <a:ext cx="2613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have direita 22"/>
          <p:cNvSpPr/>
          <p:nvPr/>
        </p:nvSpPr>
        <p:spPr>
          <a:xfrm>
            <a:off x="5580113" y="4653136"/>
            <a:ext cx="2613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>
            <a:off x="5710791" y="5425919"/>
            <a:ext cx="0" cy="4547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ave direita 25"/>
          <p:cNvSpPr/>
          <p:nvPr/>
        </p:nvSpPr>
        <p:spPr>
          <a:xfrm>
            <a:off x="5606789" y="5952690"/>
            <a:ext cx="2613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905062" y="4108430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 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932215" y="4787860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 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0153" y="6087414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 n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107360" y="4025862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Memórias cache </a:t>
            </a:r>
          </a:p>
          <a:p>
            <a:r>
              <a:rPr lang="pt-BR" dirty="0"/>
              <a:t>divididas em linhas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7092280" y="4746588"/>
            <a:ext cx="86409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141001" y="4825755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L1</a:t>
            </a:r>
          </a:p>
          <a:p>
            <a:r>
              <a:rPr lang="pt-BR" dirty="0"/>
              <a:t>L2</a:t>
            </a:r>
          </a:p>
          <a:p>
            <a:r>
              <a:rPr lang="pt-BR" dirty="0"/>
              <a:t>....</a:t>
            </a:r>
          </a:p>
          <a:p>
            <a:r>
              <a:rPr lang="pt-BR" dirty="0" err="1"/>
              <a:t>Ln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111479" y="1342509"/>
            <a:ext cx="382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TANTO LINHAS QUANTO BLOCOS SÃO </a:t>
            </a:r>
          </a:p>
          <a:p>
            <a:r>
              <a:rPr lang="pt-BR" b="1" dirty="0">
                <a:solidFill>
                  <a:srgbClr val="FF0000"/>
                </a:solidFill>
              </a:rPr>
              <a:t>COMPOSTOS POR PALAVRAS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99564" y="1879957"/>
            <a:ext cx="6060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externa dividida em </a:t>
            </a:r>
          </a:p>
          <a:p>
            <a:r>
              <a:rPr lang="pt-BR" dirty="0"/>
              <a:t>blocos lógicos </a:t>
            </a:r>
            <a:r>
              <a:rPr lang="pt-BR" b="1" dirty="0">
                <a:solidFill>
                  <a:srgbClr val="FF0000"/>
                </a:solidFill>
              </a:rPr>
              <a:t>(para facilitar!! O certo seriam trilhas e setores)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243582" y="2573465"/>
            <a:ext cx="1656184" cy="4234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externa</a:t>
            </a:r>
          </a:p>
        </p:txBody>
      </p:sp>
      <p:sp>
        <p:nvSpPr>
          <p:cNvPr id="46" name="Chave direita 45"/>
          <p:cNvSpPr/>
          <p:nvPr/>
        </p:nvSpPr>
        <p:spPr>
          <a:xfrm>
            <a:off x="2043782" y="2852936"/>
            <a:ext cx="2613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have direita 46"/>
          <p:cNvSpPr/>
          <p:nvPr/>
        </p:nvSpPr>
        <p:spPr>
          <a:xfrm>
            <a:off x="2043782" y="3573016"/>
            <a:ext cx="2613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/>
          <p:nvPr/>
        </p:nvCxnSpPr>
        <p:spPr>
          <a:xfrm>
            <a:off x="2174460" y="5152041"/>
            <a:ext cx="0" cy="7920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have direita 48"/>
          <p:cNvSpPr/>
          <p:nvPr/>
        </p:nvSpPr>
        <p:spPr>
          <a:xfrm>
            <a:off x="2070458" y="6016137"/>
            <a:ext cx="261356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2368731" y="3028310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 0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395884" y="3707740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 1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403822" y="6150861"/>
            <a:ext cx="87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Bloco n</a:t>
            </a:r>
          </a:p>
        </p:txBody>
      </p:sp>
    </p:spTree>
    <p:extLst>
      <p:ext uri="{BB962C8B-B14F-4D97-AF65-F5344CB8AC3E}">
        <p14:creationId xmlns:p14="http://schemas.microsoft.com/office/powerpoint/2010/main" val="133999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11760" y="903066"/>
            <a:ext cx="4985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que simular no TP3 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43608" y="2276872"/>
            <a:ext cx="394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 EFICIÊNCIA  DA MÁQUINA PROPOSTA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95936" y="3212976"/>
            <a:ext cx="307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TROQUE A POLÍTICA DE CACHE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60424" y="3717032"/>
            <a:ext cx="493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AUMENTE O NÚMERO E O TAMANHO DAS CACHES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995936" y="4355812"/>
            <a:ext cx="47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AUMENTE O TAMANHO DA MEMÓRIA PRINCIPAL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62856" y="5229199"/>
            <a:ext cx="472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MELHORE A POLÍTICA DE ALOCAÇÃO DE BLOCOS</a:t>
            </a:r>
          </a:p>
          <a:p>
            <a:r>
              <a:rPr lang="pt-BR" dirty="0"/>
              <a:t>  NA RAM E NOS DISCOS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79168" y="6192444"/>
            <a:ext cx="819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ADOTEM O MESMO ESTILO DE APRESENTAÇÃO DO TP2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347864" y="4787860"/>
            <a:ext cx="531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INSIRA MUITA INTERRUPÇÃO E PERCEBA O RESULTADO</a:t>
            </a:r>
          </a:p>
        </p:txBody>
      </p:sp>
    </p:spTree>
    <p:extLst>
      <p:ext uri="{BB962C8B-B14F-4D97-AF65-F5344CB8AC3E}">
        <p14:creationId xmlns:p14="http://schemas.microsoft.com/office/powerpoint/2010/main" val="2980780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671</Words>
  <Application>Microsoft Office PowerPoint</Application>
  <PresentationFormat>Apresentação na tela (4:3)</PresentationFormat>
  <Paragraphs>209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Trabalho prático 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 Comparações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2</dc:title>
  <dc:creator>joubert</dc:creator>
  <cp:lastModifiedBy>Usuario</cp:lastModifiedBy>
  <cp:revision>28</cp:revision>
  <dcterms:created xsi:type="dcterms:W3CDTF">2011-04-12T15:22:16Z</dcterms:created>
  <dcterms:modified xsi:type="dcterms:W3CDTF">2016-06-23T11:07:15Z</dcterms:modified>
</cp:coreProperties>
</file>