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19" r:id="rId2"/>
    <p:sldMasterId id="2147483815" r:id="rId3"/>
    <p:sldMasterId id="2147483827" r:id="rId4"/>
  </p:sldMasterIdLst>
  <p:notesMasterIdLst>
    <p:notesMasterId r:id="rId19"/>
  </p:notesMasterIdLst>
  <p:sldIdLst>
    <p:sldId id="256" r:id="rId5"/>
    <p:sldId id="257" r:id="rId6"/>
    <p:sldId id="261" r:id="rId7"/>
    <p:sldId id="263" r:id="rId8"/>
    <p:sldId id="262" r:id="rId9"/>
    <p:sldId id="266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5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9286D-461C-4636-870E-9C3C418922D8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82CC3-DA2D-4EFE-8BBA-4FF016D3F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54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82CC3-DA2D-4EFE-8BBA-4FF016D3F86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7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82CC3-DA2D-4EFE-8BBA-4FF016D3F86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98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7882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616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2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3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30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858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120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88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41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9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9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818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024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51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905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82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1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073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67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408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3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9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7453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44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553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29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901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325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6512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78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159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1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4623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6998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638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452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23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9534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002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1491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2648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694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7659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5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88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7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87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916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291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4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7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16AD3E-FC7C-4A1C-8464-2CFD7D9D8683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B1829D-ED38-4B13-A4DE-05C06D3D8E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04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codeplex.com/?p=prvc" TargetMode="External"/><Relationship Id="rId2" Type="http://schemas.openxmlformats.org/officeDocument/2006/relationships/hyperlink" Target="https://link-springer-com.ez28.periodicos.capes.gov.br/article/10.1007%2Fs10732-017-9347-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7" y="2907166"/>
            <a:ext cx="8361229" cy="2098226"/>
          </a:xfrm>
        </p:spPr>
        <p:txBody>
          <a:bodyPr/>
          <a:lstStyle/>
          <a:p>
            <a:r>
              <a:rPr lang="en-US" dirty="0" smtClean="0"/>
              <a:t>Workforce Scheduling and Routing </a:t>
            </a:r>
            <a:r>
              <a:rPr lang="en-US" dirty="0"/>
              <a:t>P</a:t>
            </a:r>
            <a:r>
              <a:rPr lang="en-US" dirty="0" smtClean="0"/>
              <a:t>roblems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8226" y="5030821"/>
            <a:ext cx="6831673" cy="1086237"/>
          </a:xfrm>
        </p:spPr>
        <p:txBody>
          <a:bodyPr>
            <a:normAutofit fontScale="40000" lnSpcReduction="20000"/>
          </a:bodyPr>
          <a:lstStyle/>
          <a:p>
            <a:endParaRPr lang="pt-BR" dirty="0" smtClean="0"/>
          </a:p>
          <a:p>
            <a:pPr algn="l"/>
            <a:endParaRPr lang="pt-BR" sz="4400" b="1" dirty="0"/>
          </a:p>
          <a:p>
            <a:pPr algn="l"/>
            <a:r>
              <a:rPr lang="pt-BR" sz="4400" b="1" dirty="0" smtClean="0"/>
              <a:t>Marcelo </a:t>
            </a:r>
            <a:r>
              <a:rPr lang="pt-BR" sz="4400" b="1" dirty="0" err="1" smtClean="0"/>
              <a:t>Edivan</a:t>
            </a:r>
            <a:r>
              <a:rPr lang="pt-BR" sz="4400" b="1" dirty="0" smtClean="0"/>
              <a:t> – 16.2.4040</a:t>
            </a:r>
          </a:p>
          <a:p>
            <a:pPr algn="l"/>
            <a:r>
              <a:rPr lang="pt-BR" sz="4400" b="1" dirty="0" smtClean="0"/>
              <a:t>Lucca Arantes – 16.2.4004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98734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06827" y="334851"/>
            <a:ext cx="301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Restrição 5: 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63674" y="346952"/>
            <a:ext cx="4945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Equação típica de conservação de fluxo, indicando que todos que chegam em um vértice pertencente a C devem sair dele.</a:t>
            </a:r>
            <a:endParaRPr lang="pt-BR" sz="24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0" y="2047373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506825" y="2113626"/>
            <a:ext cx="301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Restrição 6: 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63674" y="2538289"/>
            <a:ext cx="5821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Determina que um técnico só pode iniciar um serviço no vértice j depois que finalizar seu serviço no vértice i. (não é possível que um técnico realize duas tarefas simultaneamente).</a:t>
            </a:r>
            <a:endParaRPr lang="pt-BR" sz="2400" dirty="0"/>
          </a:p>
        </p:txBody>
      </p:sp>
      <p:cxnSp>
        <p:nvCxnSpPr>
          <p:cNvPr id="25" name="Conector reto 24"/>
          <p:cNvCxnSpPr/>
          <p:nvPr/>
        </p:nvCxnSpPr>
        <p:spPr>
          <a:xfrm>
            <a:off x="0" y="4724032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506825" y="4724032"/>
            <a:ext cx="301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Restrições 7: </a:t>
            </a:r>
            <a:endParaRPr lang="pt-BR" sz="2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563674" y="5139503"/>
            <a:ext cx="5035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Determina que uma tarefa só pode ser realizada durante sua janela de tempo.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39" y="983106"/>
            <a:ext cx="4021862" cy="6777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3" y="2529291"/>
            <a:ext cx="4131088" cy="6035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3" y="3077474"/>
            <a:ext cx="2141678" cy="52624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54" y="5448650"/>
            <a:ext cx="4253347" cy="58203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97413" y="3660864"/>
            <a:ext cx="2480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b = momento em que o técnico</a:t>
            </a:r>
            <a:r>
              <a:rPr lang="pt-BR" sz="1400" b="1" dirty="0" smtClean="0"/>
              <a:t> k </a:t>
            </a:r>
            <a:r>
              <a:rPr lang="pt-BR" sz="1400" dirty="0" smtClean="0"/>
              <a:t>inicia a tarefa</a:t>
            </a:r>
            <a:r>
              <a:rPr lang="pt-BR" sz="1400" b="1" dirty="0" smtClean="0"/>
              <a:t> i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r>
              <a:rPr lang="pt-BR" sz="1400" dirty="0" smtClean="0"/>
              <a:t>d = duração da tarefa </a:t>
            </a:r>
            <a:r>
              <a:rPr lang="pt-BR" sz="1400" b="1" dirty="0" smtClean="0"/>
              <a:t>i</a:t>
            </a:r>
            <a:r>
              <a:rPr lang="pt-BR" sz="1400" dirty="0" smtClean="0"/>
              <a:t>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013653" y="3385878"/>
            <a:ext cx="19060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t = tempo gasto na viagem de </a:t>
            </a:r>
            <a:r>
              <a:rPr lang="pt-BR" sz="1400" b="1" dirty="0" smtClean="0"/>
              <a:t>i</a:t>
            </a:r>
            <a:r>
              <a:rPr lang="pt-BR" sz="1400" dirty="0" smtClean="0"/>
              <a:t> para </a:t>
            </a:r>
            <a:r>
              <a:rPr lang="pt-BR" sz="1400" b="1" dirty="0" smtClean="0"/>
              <a:t>j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 smtClean="0"/>
              <a:t>l = fim da janela de tempo da tarefa </a:t>
            </a:r>
            <a:r>
              <a:rPr lang="pt-BR" sz="1400" b="1" dirty="0" smtClean="0"/>
              <a:t>i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506825" y="6130344"/>
            <a:ext cx="269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 = início da janela de tempo da tarefa 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96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06824" y="127788"/>
            <a:ext cx="301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Restrição 8: 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63674" y="231824"/>
            <a:ext cx="6465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Determina que a diferença entre o momento em que o técnico sai do depósito e o momento em que ele chega na cópia do depósito não deve ser maior que a carga horária máxima dele. </a:t>
            </a:r>
            <a:endParaRPr lang="pt-BR" sz="24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0" y="2047373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506826" y="2254437"/>
            <a:ext cx="301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Restrições 9 e 10: 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653826" y="2882732"/>
            <a:ext cx="4481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Determina que as variáveis </a:t>
            </a:r>
            <a:r>
              <a:rPr lang="pt-BR" sz="2400" b="1" dirty="0" smtClean="0"/>
              <a:t>x </a:t>
            </a:r>
            <a:r>
              <a:rPr lang="pt-BR" sz="2400" dirty="0" smtClean="0"/>
              <a:t>e</a:t>
            </a:r>
            <a:r>
              <a:rPr lang="pt-BR" sz="2400" b="1" dirty="0" smtClean="0"/>
              <a:t> y </a:t>
            </a:r>
            <a:r>
              <a:rPr lang="pt-BR" sz="2400" dirty="0" smtClean="0"/>
              <a:t>devem ser binárias. </a:t>
            </a:r>
            <a:endParaRPr lang="pt-BR" sz="2400" dirty="0"/>
          </a:p>
        </p:txBody>
      </p:sp>
      <p:cxnSp>
        <p:nvCxnSpPr>
          <p:cNvPr id="25" name="Conector reto 24"/>
          <p:cNvCxnSpPr/>
          <p:nvPr/>
        </p:nvCxnSpPr>
        <p:spPr>
          <a:xfrm>
            <a:off x="0" y="4724032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506825" y="4724032"/>
            <a:ext cx="301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Restrição 11: </a:t>
            </a:r>
            <a:endParaRPr lang="pt-BR" sz="2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653826" y="5062229"/>
            <a:ext cx="5035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Determina a variável </a:t>
            </a:r>
            <a:r>
              <a:rPr lang="pt-BR" sz="2400" b="1" dirty="0" smtClean="0"/>
              <a:t>b</a:t>
            </a:r>
            <a:r>
              <a:rPr lang="pt-BR" sz="2400" dirty="0" smtClean="0"/>
              <a:t> deve ter um sempre um valor positivo, já que representa o momento em que o técnico chega para realizar a tarefa. 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24" y="639310"/>
            <a:ext cx="3788658" cy="6205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24" y="3160726"/>
            <a:ext cx="4328603" cy="89457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90" y="5722696"/>
            <a:ext cx="3995144" cy="617136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352282" y="1281450"/>
            <a:ext cx="280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 = carga horária máxima de cada técnico.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59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1469" y="605372"/>
            <a:ext cx="11029616" cy="1013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		resultados</a:t>
            </a:r>
            <a:endParaRPr lang="pt-BR" sz="4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38" y="2022456"/>
            <a:ext cx="4262026" cy="48355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33" y="5221357"/>
            <a:ext cx="2454135" cy="16097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78" y="2022456"/>
            <a:ext cx="6655721" cy="182036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04" y="3842824"/>
            <a:ext cx="3182592" cy="298823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196" y="3733301"/>
            <a:ext cx="2007610" cy="16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1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3" y="888642"/>
            <a:ext cx="11171491" cy="51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e 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Artigo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link-springer-com.ez28.periodicos.capes.gov.br/article/10.1007%2Fs10732-017-9347-8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51527" y="2286000"/>
            <a:ext cx="51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</a:t>
            </a:r>
            <a:r>
              <a:rPr lang="pt-BR" dirty="0" smtClean="0"/>
              <a:t>1: </a:t>
            </a:r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</a:t>
            </a:r>
            <a:r>
              <a:rPr lang="pt-BR" u="sng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://archive.codeplex.com/?</a:t>
            </a:r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p=prvc</a:t>
            </a:r>
            <a:endParaRPr lang="pt-BR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pt-BR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0914" y="2584086"/>
            <a:ext cx="4987680" cy="501111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  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Estrangelo Edessa" panose="03080600000000000000" pitchFamily="66" charset="0"/>
              </a:rPr>
              <a:t>O Problema de Escalonamento e Roteamento de Mão de Obra (WSRP – sigla em inglês) provém do problema tradicional de roteamento 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Estrangelo Edessa" panose="03080600000000000000" pitchFamily="66" charset="0"/>
              </a:rPr>
              <a:t>de 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Estrangelo Edessa" panose="03080600000000000000" pitchFamily="66" charset="0"/>
              </a:rPr>
              <a:t>veículos, que consiste em determinar a melhor forma de atender à demanda de clientes que se encontram em diferentes localidades. No WSRP teremos alguns detalhes adicionais no problema. </a:t>
            </a:r>
          </a:p>
          <a:p>
            <a:pPr>
              <a:buFontTx/>
              <a:buChar char="-"/>
            </a:pPr>
            <a:endParaRPr lang="pt-BR" sz="2400" dirty="0" smtClean="0"/>
          </a:p>
          <a:p>
            <a:pPr>
              <a:buFontTx/>
              <a:buChar char="-"/>
            </a:pPr>
            <a:endParaRPr lang="pt-BR" sz="2400" dirty="0" smtClean="0"/>
          </a:p>
        </p:txBody>
      </p:sp>
      <p:pic>
        <p:nvPicPr>
          <p:cNvPr id="4" name="Espaço Reservado para Conteúdo 3" title="Roteamento de Veícul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74" y="1819929"/>
            <a:ext cx="5756744" cy="4018208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405981" y="1819929"/>
            <a:ext cx="6156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Estrangelo Edessa" panose="03080600000000000000" pitchFamily="66" charset="0"/>
              </a:rPr>
              <a:t>Definição do Problema</a:t>
            </a:r>
            <a:endParaRPr lang="pt-BR" sz="4000" b="1" dirty="0">
              <a:solidFill>
                <a:schemeClr val="tx1">
                  <a:lumMod val="95000"/>
                  <a:lumOff val="5000"/>
                </a:schemeClr>
              </a:solidFill>
              <a:cs typeface="Estrangelo Edessa" panose="03080600000000000000" pitchFamily="66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397025" y="5872486"/>
            <a:ext cx="51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Figura 1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06840" y="618186"/>
            <a:ext cx="9710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RESUMO (</a:t>
            </a:r>
            <a:r>
              <a:rPr lang="pt-BR" sz="6000" i="1" dirty="0" smtClean="0">
                <a:solidFill>
                  <a:schemeClr val="bg1"/>
                </a:solidFill>
              </a:rPr>
              <a:t>Abstract</a:t>
            </a:r>
            <a:r>
              <a:rPr lang="pt-BR" sz="6000" dirty="0" smtClean="0">
                <a:solidFill>
                  <a:schemeClr val="bg1"/>
                </a:solidFill>
              </a:rPr>
              <a:t>)</a:t>
            </a:r>
            <a:endParaRPr lang="pt-B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0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08061" y="1967763"/>
            <a:ext cx="5859888" cy="488234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3200" b="1" dirty="0" smtClean="0">
                <a:solidFill>
                  <a:schemeClr val="tx1"/>
                </a:solidFill>
              </a:rPr>
              <a:t>-&gt;   </a:t>
            </a:r>
            <a:r>
              <a:rPr lang="pt-BR" sz="3000" dirty="0" smtClean="0">
                <a:solidFill>
                  <a:schemeClr val="tx1"/>
                </a:solidFill>
              </a:rPr>
              <a:t>Vários técnicos (mão de obra), cada um com um conjunto de habilidades;</a:t>
            </a:r>
          </a:p>
          <a:p>
            <a:pPr marL="0" indent="0">
              <a:buNone/>
            </a:pPr>
            <a:r>
              <a:rPr lang="pt-BR" sz="3000" b="1" dirty="0" smtClean="0">
                <a:solidFill>
                  <a:schemeClr val="tx1"/>
                </a:solidFill>
              </a:rPr>
              <a:t>-&gt;</a:t>
            </a:r>
            <a:r>
              <a:rPr lang="pt-BR" sz="3000" dirty="0">
                <a:solidFill>
                  <a:schemeClr val="tx1"/>
                </a:solidFill>
              </a:rPr>
              <a:t> </a:t>
            </a:r>
            <a:r>
              <a:rPr lang="pt-BR" sz="3000" dirty="0" smtClean="0">
                <a:solidFill>
                  <a:schemeClr val="tx1"/>
                </a:solidFill>
              </a:rPr>
              <a:t>  Clientes em diferentes locais, que só podem ser atendidos em um determinado </a:t>
            </a:r>
            <a:r>
              <a:rPr lang="pt-BR" sz="3000" u="sng" dirty="0" smtClean="0">
                <a:solidFill>
                  <a:schemeClr val="tx1"/>
                </a:solidFill>
              </a:rPr>
              <a:t>intervalo </a:t>
            </a:r>
            <a:r>
              <a:rPr lang="pt-BR" sz="3000" u="sng" dirty="0">
                <a:solidFill>
                  <a:schemeClr val="tx1"/>
                </a:solidFill>
              </a:rPr>
              <a:t>de </a:t>
            </a:r>
            <a:r>
              <a:rPr lang="pt-BR" sz="3000" u="sng" dirty="0" smtClean="0">
                <a:solidFill>
                  <a:schemeClr val="tx1"/>
                </a:solidFill>
              </a:rPr>
              <a:t>tempo</a:t>
            </a:r>
            <a:r>
              <a:rPr lang="pt-BR" sz="30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8" y="1567691"/>
            <a:ext cx="5303951" cy="3737015"/>
          </a:xfrm>
          <a:prstGeom prst="rect">
            <a:avLst/>
          </a:prstGeom>
          <a:effectLst>
            <a:outerShdw blurRad="127000" dist="381000" dir="13500000" algn="br" rotWithShape="0">
              <a:prstClr val="black">
                <a:alpha val="36000"/>
              </a:prst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5823659" y="1044471"/>
            <a:ext cx="60442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Características do WSRP</a:t>
            </a:r>
            <a:r>
              <a:rPr lang="pt-BR" sz="4400" b="1" dirty="0" smtClean="0"/>
              <a:t>:</a:t>
            </a:r>
            <a:endParaRPr lang="pt-BR" sz="44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de cantos arredondados 34"/>
          <p:cNvSpPr/>
          <p:nvPr/>
        </p:nvSpPr>
        <p:spPr>
          <a:xfrm>
            <a:off x="1027489" y="4267727"/>
            <a:ext cx="5330636" cy="2236764"/>
          </a:xfrm>
          <a:prstGeom prst="roundRect">
            <a:avLst/>
          </a:prstGeom>
          <a:solidFill>
            <a:schemeClr val="tx1">
              <a:alpha val="44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7126" y="738457"/>
            <a:ext cx="4842457" cy="29621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-&gt;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As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</a:rPr>
              <a:t>tarefas demandadas por um cliente, só podem ser realizadas por técnicos com 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 habilidade requerida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</a:rPr>
              <a:t>por ela;</a:t>
            </a:r>
          </a:p>
          <a:p>
            <a:pPr marL="0" indent="0">
              <a:buNone/>
            </a:pPr>
            <a:r>
              <a:rPr lang="pt-BR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-&gt;</a:t>
            </a:r>
            <a:r>
              <a:rPr lang="pt-BR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Há 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</a:rPr>
              <a:t>também a possibilidade, com custo adicional, de terceirizar uma tarefa a ser realizada pelos técnicos;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156101" y="437881"/>
            <a:ext cx="2086378" cy="2614412"/>
          </a:xfrm>
          <a:prstGeom prst="rect">
            <a:avLst/>
          </a:prstGeom>
          <a:solidFill>
            <a:schemeClr val="accent4"/>
          </a:solidFill>
          <a:effectLst>
            <a:outerShdw blurRad="50800" dist="228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46254" y="553792"/>
            <a:ext cx="1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TÉCNICO A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6156101" y="923124"/>
            <a:ext cx="211213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297770" y="1107789"/>
            <a:ext cx="1906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Habilidades:</a:t>
            </a:r>
          </a:p>
          <a:p>
            <a:endParaRPr lang="pt-BR" sz="1400" dirty="0" smtClean="0"/>
          </a:p>
          <a:p>
            <a:r>
              <a:rPr lang="pt-BR" sz="1600" b="1" dirty="0" smtClean="0">
                <a:solidFill>
                  <a:schemeClr val="bg1"/>
                </a:solidFill>
              </a:rPr>
              <a:t>- Instalar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- Codificar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- Fazer manutenção 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- Limpar       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347915" y="437881"/>
            <a:ext cx="2086378" cy="2614412"/>
          </a:xfrm>
          <a:prstGeom prst="rect">
            <a:avLst/>
          </a:prstGeom>
          <a:solidFill>
            <a:schemeClr val="accent4"/>
          </a:solidFill>
          <a:effectLst>
            <a:outerShdw blurRad="50800" dist="228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9347915" y="940572"/>
            <a:ext cx="211213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9476704" y="5537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TÉCNICO B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476704" y="1107789"/>
            <a:ext cx="182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</a:t>
            </a:r>
            <a:r>
              <a:rPr lang="pt-BR" dirty="0" smtClean="0">
                <a:solidFill>
                  <a:schemeClr val="bg1"/>
                </a:solidFill>
              </a:rPr>
              <a:t>Habilidades: </a:t>
            </a:r>
          </a:p>
          <a:p>
            <a:endParaRPr lang="pt-BR" dirty="0" smtClean="0"/>
          </a:p>
          <a:p>
            <a:r>
              <a:rPr lang="pt-BR" sz="1600" b="1" dirty="0" smtClean="0">
                <a:solidFill>
                  <a:schemeClr val="bg1"/>
                </a:solidFill>
              </a:rPr>
              <a:t>- Instalar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- Reiniciar</a:t>
            </a:r>
          </a:p>
          <a:p>
            <a:r>
              <a:rPr lang="pt-BR" sz="1600" b="1" dirty="0" smtClean="0">
                <a:solidFill>
                  <a:schemeClr val="bg1"/>
                </a:solidFill>
              </a:rPr>
              <a:t>- Atualizar</a:t>
            </a:r>
            <a:endParaRPr lang="pt-BR" sz="1600" b="1" dirty="0">
              <a:solidFill>
                <a:schemeClr val="bg1"/>
              </a:solidFill>
            </a:endParaRPr>
          </a:p>
          <a:p>
            <a:r>
              <a:rPr lang="pt-BR" sz="1600" b="1" dirty="0" smtClean="0">
                <a:solidFill>
                  <a:schemeClr val="bg1"/>
                </a:solidFill>
              </a:rPr>
              <a:t>- Limpar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624291" y="3889437"/>
            <a:ext cx="2472744" cy="2382591"/>
          </a:xfrm>
          <a:prstGeom prst="rect">
            <a:avLst/>
          </a:prstGeom>
          <a:solidFill>
            <a:srgbClr val="FFC000"/>
          </a:solidFill>
          <a:effectLst>
            <a:outerShdw blurRad="50800" dist="266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7624291" y="4475057"/>
            <a:ext cx="24727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804596" y="4081530"/>
            <a:ext cx="211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TAREFA X 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322711" y="4545629"/>
            <a:ext cx="2112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sz="1400" b="1" dirty="0" smtClean="0"/>
              <a:t>- </a:t>
            </a:r>
            <a:r>
              <a:rPr lang="pt-BR" sz="1600" b="1" dirty="0" smtClean="0"/>
              <a:t>Instalar</a:t>
            </a:r>
          </a:p>
          <a:p>
            <a:r>
              <a:rPr lang="pt-BR" sz="1600" b="1" dirty="0" smtClean="0"/>
              <a:t>- Atualizar</a:t>
            </a:r>
          </a:p>
          <a:p>
            <a:r>
              <a:rPr lang="pt-BR" sz="1600" b="1" dirty="0" smtClean="0"/>
              <a:t>- Limpar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123224" y="4605595"/>
            <a:ext cx="346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Habilidades requeridas:</a:t>
            </a:r>
            <a:endParaRPr lang="pt-BR" dirty="0"/>
          </a:p>
        </p:txBody>
      </p:sp>
      <p:sp>
        <p:nvSpPr>
          <p:cNvPr id="25" name="Arco 24"/>
          <p:cNvSpPr/>
          <p:nvPr/>
        </p:nvSpPr>
        <p:spPr>
          <a:xfrm rot="11599237">
            <a:off x="6588674" y="2163677"/>
            <a:ext cx="2640169" cy="2459865"/>
          </a:xfrm>
          <a:prstGeom prst="arc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Arco 25"/>
          <p:cNvSpPr/>
          <p:nvPr/>
        </p:nvSpPr>
        <p:spPr>
          <a:xfrm rot="5065642">
            <a:off x="8686799" y="2003935"/>
            <a:ext cx="2640169" cy="2459865"/>
          </a:xfrm>
          <a:prstGeom prst="arc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rot="19292876">
            <a:off x="6237229" y="2997838"/>
            <a:ext cx="1685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0870746" y="3782668"/>
            <a:ext cx="249919" cy="8103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Listra Diagonal 31"/>
          <p:cNvSpPr/>
          <p:nvPr/>
        </p:nvSpPr>
        <p:spPr>
          <a:xfrm>
            <a:off x="11120665" y="3782668"/>
            <a:ext cx="891698" cy="792890"/>
          </a:xfrm>
          <a:prstGeom prst="diagStrip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230240" y="4570501"/>
            <a:ext cx="5111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</a:rPr>
              <a:t>Na figura ao lado, podemos visualizar que o Técnico A não é capaz de realizar a Tarefa X, pois não possui a habilidade de Atualizar requerida. Já o Técnico B está apto para a realização da Tarefa X.</a:t>
            </a: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6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6938"/>
          </a:xfrm>
        </p:spPr>
        <p:txBody>
          <a:bodyPr>
            <a:normAutofit/>
          </a:bodyPr>
          <a:lstStyle/>
          <a:p>
            <a:r>
              <a:rPr lang="pt-BR" sz="5400" dirty="0" smtClean="0"/>
              <a:t>OBJETIVO DA SOLUCÃO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400" dirty="0" smtClean="0"/>
              <a:t>O foco da solução do problema é determinar uma atribuição e ordenação dos técnicos para as tarefas com o menor custo de roteamento possível, de forma que estas sejam atendidas dentro do intervalo de tempo válido, e sempre por técnicos que possuam as habilidades requeridas. </a:t>
            </a:r>
          </a:p>
          <a:p>
            <a:pPr marL="0" indent="0">
              <a:buNone/>
            </a:pPr>
            <a:r>
              <a:rPr lang="pt-BR" sz="2400" dirty="0" smtClean="0"/>
              <a:t>	Há também, em determinadas variações do problema, a necessidade de que um técnico tenha um intervalo mínimo de descanso entre duas tarefas por ele realizadas.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6213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089254" y="377846"/>
            <a:ext cx="523476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	</a:t>
            </a:r>
            <a:r>
              <a:rPr lang="pt-BR" sz="2400" dirty="0" smtClean="0"/>
              <a:t>No </a:t>
            </a:r>
            <a:r>
              <a:rPr lang="pt-BR" sz="2400" dirty="0" smtClean="0"/>
              <a:t>artigo é </a:t>
            </a:r>
            <a:r>
              <a:rPr lang="pt-BR" sz="2400" dirty="0" smtClean="0"/>
              <a:t>descrito um algoritmo de busca (ILS) para solucionar o WSRP. A </a:t>
            </a:r>
            <a:r>
              <a:rPr lang="pt-BR" sz="2400" dirty="0" err="1" smtClean="0"/>
              <a:t>Iterated</a:t>
            </a:r>
            <a:r>
              <a:rPr lang="pt-BR" sz="2400" dirty="0" smtClean="0"/>
              <a:t> Local </a:t>
            </a:r>
            <a:r>
              <a:rPr lang="pt-BR" sz="2400" dirty="0" err="1" smtClean="0"/>
              <a:t>Search</a:t>
            </a:r>
            <a:r>
              <a:rPr lang="pt-BR" sz="2400" dirty="0" smtClean="0"/>
              <a:t> utiliza uma solução inicial, um procedimento de busca local e um mecanismo de perturbação, que provoca a fuga de locais ótimos, como mostrado na figura ao lado. O método também pode ser utilizado na </a:t>
            </a:r>
            <a:r>
              <a:rPr lang="pt-BR" sz="2400" dirty="0"/>
              <a:t>resolução do </a:t>
            </a:r>
            <a:r>
              <a:rPr lang="pt-BR" sz="2400" dirty="0" err="1" smtClean="0"/>
              <a:t>Skill</a:t>
            </a:r>
            <a:r>
              <a:rPr lang="pt-BR" sz="2400" dirty="0" smtClean="0"/>
              <a:t> </a:t>
            </a:r>
            <a:r>
              <a:rPr lang="pt-BR" sz="2400" dirty="0" err="1" smtClean="0"/>
              <a:t>Vehicle</a:t>
            </a:r>
            <a:r>
              <a:rPr lang="pt-BR" sz="2400" dirty="0" smtClean="0"/>
              <a:t> </a:t>
            </a:r>
            <a:r>
              <a:rPr lang="pt-BR" sz="2400" dirty="0" err="1" smtClean="0"/>
              <a:t>Routing</a:t>
            </a:r>
            <a:r>
              <a:rPr lang="pt-BR" sz="2400" dirty="0" smtClean="0"/>
              <a:t> </a:t>
            </a:r>
            <a:r>
              <a:rPr lang="pt-BR" sz="2400" dirty="0" err="1" smtClean="0"/>
              <a:t>Problem</a:t>
            </a:r>
            <a:r>
              <a:rPr lang="pt-BR" sz="2400" dirty="0" smtClean="0"/>
              <a:t>, que é um caso especial do WSRP.</a:t>
            </a:r>
          </a:p>
          <a:p>
            <a:r>
              <a:rPr lang="pt-BR" sz="2400" dirty="0"/>
              <a:t>	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51" y="667210"/>
            <a:ext cx="5430611" cy="3180290"/>
          </a:xfrm>
          <a:prstGeom prst="rect">
            <a:avLst/>
          </a:prstGeom>
          <a:effectLst>
            <a:outerShdw blurRad="50800" dist="1524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1256184" y="4893972"/>
            <a:ext cx="101356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	</a:t>
            </a:r>
            <a:r>
              <a:rPr lang="pt-BR" sz="2400" dirty="0" smtClean="0"/>
              <a:t>Os </a:t>
            </a:r>
            <a:r>
              <a:rPr lang="pt-BR" sz="2400" dirty="0"/>
              <a:t>resultados obtidos com o método especificado no artigo produzem soluções de alta qualidade com baixo tempo computacional de resolução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7792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4249" y="463641"/>
            <a:ext cx="10627645" cy="811368"/>
          </a:xfrm>
        </p:spPr>
        <p:txBody>
          <a:bodyPr>
            <a:normAutofit fontScale="62500" lnSpcReduction="20000"/>
          </a:bodyPr>
          <a:lstStyle/>
          <a:p>
            <a:pPr marL="36900" indent="0" algn="ctr">
              <a:buNone/>
            </a:pPr>
            <a:r>
              <a:rPr lang="pt-BR" sz="5100" b="1" u="sng" dirty="0" smtClean="0">
                <a:effectLst/>
              </a:rPr>
              <a:t>FORMULACAO MATEMÁTICA DO PROBLEMA</a:t>
            </a:r>
          </a:p>
          <a:p>
            <a:pPr marL="36900" indent="0">
              <a:buNone/>
            </a:pPr>
            <a:endParaRPr lang="pt-BR" sz="5100" b="1" dirty="0" smtClean="0"/>
          </a:p>
          <a:p>
            <a:endParaRPr lang="pt-BR" sz="4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4249" y="1167300"/>
            <a:ext cx="1023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WSRP é definido por um grafo completo </a:t>
            </a:r>
            <a:r>
              <a:rPr lang="pt-BR" b="1" dirty="0" smtClean="0"/>
              <a:t>G = (V, A)</a:t>
            </a:r>
            <a:r>
              <a:rPr lang="pt-BR" dirty="0" smtClean="0"/>
              <a:t>, onde:</a:t>
            </a:r>
          </a:p>
          <a:p>
            <a:r>
              <a:rPr lang="en-US" b="1" dirty="0" smtClean="0"/>
              <a:t>V </a:t>
            </a:r>
            <a:r>
              <a:rPr lang="en-US" b="1" dirty="0"/>
              <a:t>= {0, 1,..., n + 1} </a:t>
            </a:r>
            <a:r>
              <a:rPr lang="en-US" dirty="0" smtClean="0"/>
              <a:t>é o </a:t>
            </a:r>
            <a:r>
              <a:rPr lang="en-US" dirty="0" err="1" smtClean="0"/>
              <a:t>conjunto</a:t>
            </a:r>
            <a:r>
              <a:rPr lang="en-US" dirty="0" smtClean="0"/>
              <a:t> de vertices (</a:t>
            </a:r>
            <a:r>
              <a:rPr lang="en-US" dirty="0" err="1" smtClean="0"/>
              <a:t>clientes</a:t>
            </a:r>
            <a:r>
              <a:rPr lang="en-US" dirty="0" smtClean="0"/>
              <a:t>), </a:t>
            </a:r>
            <a:r>
              <a:rPr lang="en-US" dirty="0" err="1" smtClean="0"/>
              <a:t>sendo</a:t>
            </a:r>
            <a:r>
              <a:rPr lang="en-US" dirty="0" smtClean="0"/>
              <a:t> que o </a:t>
            </a:r>
            <a:r>
              <a:rPr lang="en-US" dirty="0" err="1" smtClean="0"/>
              <a:t>vértice</a:t>
            </a:r>
            <a:r>
              <a:rPr lang="en-US" dirty="0" smtClean="0"/>
              <a:t> 0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depósito</a:t>
            </a:r>
            <a:r>
              <a:rPr lang="en-US" dirty="0" smtClean="0"/>
              <a:t> e o </a:t>
            </a:r>
            <a:r>
              <a:rPr lang="en-US" dirty="0" err="1" smtClean="0"/>
              <a:t>vértice</a:t>
            </a:r>
            <a:r>
              <a:rPr lang="en-US" dirty="0" smtClean="0"/>
              <a:t> n+1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cópia</a:t>
            </a:r>
            <a:r>
              <a:rPr lang="en-US" dirty="0" smtClean="0"/>
              <a:t> do </a:t>
            </a:r>
            <a:r>
              <a:rPr lang="en-US" dirty="0" err="1" smtClean="0"/>
              <a:t>depósito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 </a:t>
            </a:r>
            <a:r>
              <a:rPr lang="en-US" b="1" dirty="0"/>
              <a:t>= {(</a:t>
            </a:r>
            <a:r>
              <a:rPr lang="en-US" b="1" dirty="0" err="1"/>
              <a:t>i</a:t>
            </a:r>
            <a:r>
              <a:rPr lang="en-US" b="1" dirty="0"/>
              <a:t>, j) : </a:t>
            </a:r>
            <a:r>
              <a:rPr lang="en-US" b="1" dirty="0" err="1"/>
              <a:t>i</a:t>
            </a:r>
            <a:r>
              <a:rPr lang="en-US" b="1" dirty="0"/>
              <a:t>, j ∈ V</a:t>
            </a:r>
            <a:r>
              <a:rPr lang="en-US" b="1" dirty="0" smtClean="0"/>
              <a:t>,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pt-BR" b="1" dirty="0"/>
              <a:t>≠</a:t>
            </a:r>
            <a:r>
              <a:rPr lang="en-US" b="1" dirty="0" smtClean="0"/>
              <a:t> </a:t>
            </a:r>
            <a:r>
              <a:rPr lang="en-US" b="1" dirty="0"/>
              <a:t>j} </a:t>
            </a:r>
            <a:r>
              <a:rPr lang="en-US" dirty="0" smtClean="0"/>
              <a:t>é 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arestas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caminhos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vertices.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884869" y="2541874"/>
            <a:ext cx="1062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Função Objetivo: minimizar Z =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80" y="3086566"/>
            <a:ext cx="4114334" cy="965974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</p:pic>
      <p:sp>
        <p:nvSpPr>
          <p:cNvPr id="11" name="CaixaDeTexto 10"/>
          <p:cNvSpPr txBox="1"/>
          <p:nvPr/>
        </p:nvSpPr>
        <p:spPr>
          <a:xfrm>
            <a:off x="3187522" y="4119076"/>
            <a:ext cx="5512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Onde:</a:t>
            </a:r>
          </a:p>
          <a:p>
            <a:endParaRPr lang="pt-BR" dirty="0"/>
          </a:p>
          <a:p>
            <a:r>
              <a:rPr lang="pt-BR" dirty="0" smtClean="0"/>
              <a:t>K = conjunto de técnicos disponíveis (mão de obra);</a:t>
            </a:r>
          </a:p>
          <a:p>
            <a:r>
              <a:rPr lang="pt-BR" dirty="0" smtClean="0"/>
              <a:t>C = conjunto de vértices que são clientes;</a:t>
            </a:r>
          </a:p>
          <a:p>
            <a:r>
              <a:rPr lang="pt-BR" dirty="0" smtClean="0"/>
              <a:t>c = custo para atravessar do vértices i para o j;</a:t>
            </a:r>
            <a:endParaRPr lang="pt-BR" dirty="0"/>
          </a:p>
          <a:p>
            <a:r>
              <a:rPr lang="pt-BR" dirty="0" smtClean="0"/>
              <a:t>x = {1 se o técnico </a:t>
            </a:r>
            <a:r>
              <a:rPr lang="pt-BR" b="1" dirty="0" smtClean="0"/>
              <a:t>k</a:t>
            </a:r>
            <a:r>
              <a:rPr lang="pt-BR" dirty="0" smtClean="0"/>
              <a:t> vai de </a:t>
            </a:r>
            <a:r>
              <a:rPr lang="pt-BR" b="1" dirty="0" smtClean="0"/>
              <a:t>i</a:t>
            </a:r>
            <a:r>
              <a:rPr lang="pt-BR" dirty="0" smtClean="0"/>
              <a:t> para </a:t>
            </a:r>
            <a:r>
              <a:rPr lang="pt-BR" b="1" dirty="0" smtClean="0"/>
              <a:t>j</a:t>
            </a:r>
            <a:r>
              <a:rPr lang="pt-BR" dirty="0" smtClean="0"/>
              <a:t>, 0 caso contrário};</a:t>
            </a:r>
          </a:p>
          <a:p>
            <a:r>
              <a:rPr lang="pt-BR" dirty="0" smtClean="0"/>
              <a:t>y = {1 se a tarefa </a:t>
            </a:r>
            <a:r>
              <a:rPr lang="pt-BR" b="1" dirty="0" smtClean="0"/>
              <a:t>i</a:t>
            </a:r>
            <a:r>
              <a:rPr lang="pt-BR" dirty="0" smtClean="0"/>
              <a:t> é terceirizada, 0 caso contrário};</a:t>
            </a:r>
          </a:p>
          <a:p>
            <a:r>
              <a:rPr lang="pt-BR" dirty="0" smtClean="0"/>
              <a:t>o = custa de terceirização da tarefa i;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21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92" y="909731"/>
            <a:ext cx="6467811" cy="58455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035639" y="227705"/>
            <a:ext cx="3786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2. Restrições 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799268" y="1094398"/>
            <a:ext cx="5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(1)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584879" y="1828953"/>
            <a:ext cx="5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(2)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555902" y="2446748"/>
            <a:ext cx="53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(3)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543024" y="3117507"/>
            <a:ext cx="54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(4)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837905" y="3740170"/>
            <a:ext cx="47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(5)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925058" y="4361370"/>
            <a:ext cx="5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(6)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603087" y="4827953"/>
            <a:ext cx="48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(7)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7932" y="5154493"/>
            <a:ext cx="5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(8)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925058" y="5566617"/>
            <a:ext cx="5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(9)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817476" y="5935949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(10)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564450" y="6332225"/>
            <a:ext cx="5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(11)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2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06827" y="334851"/>
            <a:ext cx="301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Restrição 1: 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5" y="1015458"/>
            <a:ext cx="3626730" cy="82485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63674" y="743512"/>
            <a:ext cx="431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Determina que cada tarefa deve ser realizada por apenas um técnico, ou ser terceirizada.</a:t>
            </a:r>
            <a:endParaRPr lang="pt-BR" sz="24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0" y="2047373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39" y="2820473"/>
            <a:ext cx="3615412" cy="839292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1506826" y="2254437"/>
            <a:ext cx="301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Restrição 2: 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563674" y="2328735"/>
            <a:ext cx="3786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Determina que cada tarefa só pode ser realizada por um técnico que possua as devidas habilidades por ela requeridas. 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17431" y="3659765"/>
            <a:ext cx="3181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 = {1 se o técnico </a:t>
            </a:r>
            <a:r>
              <a:rPr lang="pt-BR" b="1" dirty="0" smtClean="0"/>
              <a:t>k</a:t>
            </a:r>
            <a:r>
              <a:rPr lang="pt-BR" dirty="0" smtClean="0"/>
              <a:t> é qualificado para realizar a tarefa </a:t>
            </a:r>
            <a:r>
              <a:rPr lang="pt-BR" b="1" dirty="0" smtClean="0"/>
              <a:t>i}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25" name="Conector reto 24"/>
          <p:cNvCxnSpPr/>
          <p:nvPr/>
        </p:nvCxnSpPr>
        <p:spPr>
          <a:xfrm>
            <a:off x="12879" y="4736911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506825" y="4724032"/>
            <a:ext cx="301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Restrições 3 e 4: </a:t>
            </a:r>
            <a:endParaRPr lang="pt-BR" sz="2400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79" y="5180338"/>
            <a:ext cx="2841786" cy="1508913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5258872" y="5119591"/>
            <a:ext cx="6194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3- Determina que ao sair do depósito, cada técnico deve atender a apenas uma tarefa.</a:t>
            </a:r>
          </a:p>
          <a:p>
            <a:r>
              <a:rPr lang="pt-BR" sz="2400" dirty="0" smtClean="0"/>
              <a:t>4- Determina que cada técnico chega à cópia do depósito saindo de um vértice diferente.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6721678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Dividendo">
  <a:themeElements>
    <a:clrScheme name="Personalizada 4">
      <a:dk1>
        <a:sysClr val="windowText" lastClr="000000"/>
      </a:dk1>
      <a:lt1>
        <a:sysClr val="window" lastClr="FFFFFF"/>
      </a:lt1>
      <a:dk2>
        <a:srgbClr val="3D3D3D"/>
      </a:dk2>
      <a:lt2>
        <a:srgbClr val="EEE9E2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Retrospectiva">
  <a:themeElements>
    <a:clrScheme name="Personalizada 7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000000"/>
      </a:accent2>
      <a:accent3>
        <a:srgbClr val="A28E6A"/>
      </a:accent3>
      <a:accent4>
        <a:srgbClr val="480000"/>
      </a:accent4>
      <a:accent5>
        <a:srgbClr val="918485"/>
      </a:accent5>
      <a:accent6>
        <a:srgbClr val="000000"/>
      </a:accent6>
      <a:hlink>
        <a:srgbClr val="000000"/>
      </a:hlink>
      <a:folHlink>
        <a:srgbClr val="96A9A9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929</TotalTime>
  <Words>799</Words>
  <Application>Microsoft Office PowerPoint</Application>
  <PresentationFormat>Widescreen</PresentationFormat>
  <Paragraphs>109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Calisto MT</vt:lpstr>
      <vt:lpstr>Estrangelo Edessa</vt:lpstr>
      <vt:lpstr>Franklin Gothic Book</vt:lpstr>
      <vt:lpstr>Gill Sans MT</vt:lpstr>
      <vt:lpstr>Trebuchet MS</vt:lpstr>
      <vt:lpstr>Wingdings 2</vt:lpstr>
      <vt:lpstr>Crop</vt:lpstr>
      <vt:lpstr>Dividendo</vt:lpstr>
      <vt:lpstr>Retrospectiva</vt:lpstr>
      <vt:lpstr>Ardósia</vt:lpstr>
      <vt:lpstr>Workforce Scheduling and Routing Problems</vt:lpstr>
      <vt:lpstr>Apresentação do PowerPoint</vt:lpstr>
      <vt:lpstr>Apresentação do PowerPoint</vt:lpstr>
      <vt:lpstr>Apresentação do PowerPoint</vt:lpstr>
      <vt:lpstr>OBJETIVO DA SOLUCÃO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resultados</vt:lpstr>
      <vt:lpstr>Apresentação do PowerPoint</vt:lpstr>
      <vt:lpstr>Fontes e Referências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Scheduling and Routing Problems</dc:title>
  <dc:creator>Lucca Arantes Martins</dc:creator>
  <cp:lastModifiedBy>Lucca Arantes Martins</cp:lastModifiedBy>
  <cp:revision>45</cp:revision>
  <dcterms:created xsi:type="dcterms:W3CDTF">2018-06-26T17:04:17Z</dcterms:created>
  <dcterms:modified xsi:type="dcterms:W3CDTF">2018-07-05T00:36:39Z</dcterms:modified>
</cp:coreProperties>
</file>