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gif" ContentType="image/gif"/>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Nuni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C0C7F3-F14B-4673-B0E6-EBBD2F7E8AB2}">
  <a:tblStyle styleId="{AFC0C7F3-F14B-4673-B0E6-EBBD2F7E8A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3.xml"/><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42" Type="http://schemas.openxmlformats.org/officeDocument/2006/relationships/slide" Target="slides/slide36.xml"/><Relationship Id="rId47" Type="http://schemas.openxmlformats.org/officeDocument/2006/relationships/font" Target="fonts/Nunito-regular.fntdata"/><Relationship Id="rId34" Type="http://schemas.openxmlformats.org/officeDocument/2006/relationships/slide" Target="slides/slide28.xml"/><Relationship Id="rId21" Type="http://schemas.openxmlformats.org/officeDocument/2006/relationships/slide" Target="slides/slide15.xml"/><Relationship Id="rId50" Type="http://schemas.openxmlformats.org/officeDocument/2006/relationships/font" Target="fonts/Nunito-boldItalic.fntdata"/><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45" Type="http://schemas.openxmlformats.org/officeDocument/2006/relationships/slide" Target="slides/slide39.xml"/><Relationship Id="rId32" Type="http://schemas.openxmlformats.org/officeDocument/2006/relationships/slide" Target="slides/slide26.xml"/><Relationship Id="rId37" Type="http://schemas.openxmlformats.org/officeDocument/2006/relationships/slide" Target="slides/slide31.xml"/><Relationship Id="rId24" Type="http://schemas.openxmlformats.org/officeDocument/2006/relationships/slide" Target="slides/slide18.xml"/><Relationship Id="rId11" Type="http://schemas.openxmlformats.org/officeDocument/2006/relationships/slide" Target="slides/slide5.xml"/><Relationship Id="rId53" Type="http://schemas.openxmlformats.org/officeDocument/2006/relationships/customXml" Target="../customXml/item3.xml"/><Relationship Id="rId5" Type="http://schemas.openxmlformats.org/officeDocument/2006/relationships/slideMaster" Target="slideMasters/slideMaster1.xml"/><Relationship Id="rId44" Type="http://schemas.openxmlformats.org/officeDocument/2006/relationships/slide" Target="slides/slide38.xml"/><Relationship Id="rId31" Type="http://schemas.openxmlformats.org/officeDocument/2006/relationships/slide" Target="slides/slide25.xml"/><Relationship Id="rId10" Type="http://schemas.openxmlformats.org/officeDocument/2006/relationships/slide" Target="slides/slide4.xml"/><Relationship Id="rId19" Type="http://schemas.openxmlformats.org/officeDocument/2006/relationships/slide" Target="slides/slide13.xml"/><Relationship Id="rId52" Type="http://schemas.openxmlformats.org/officeDocument/2006/relationships/customXml" Target="../customXml/item2.xml"/><Relationship Id="rId43" Type="http://schemas.openxmlformats.org/officeDocument/2006/relationships/slide" Target="slides/slide37.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unito-bold.fntdata"/><Relationship Id="rId30" Type="http://schemas.openxmlformats.org/officeDocument/2006/relationships/slide" Target="slides/slide24.xml"/><Relationship Id="rId35" Type="http://schemas.openxmlformats.org/officeDocument/2006/relationships/slide" Target="slides/slide29.xml"/><Relationship Id="rId22" Type="http://schemas.openxmlformats.org/officeDocument/2006/relationships/slide" Target="slides/slide16.xml"/><Relationship Id="rId27" Type="http://schemas.openxmlformats.org/officeDocument/2006/relationships/slide" Target="slides/slide21.xml"/><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customXml" Target="../customXml/item1.xml"/><Relationship Id="rId3" Type="http://schemas.openxmlformats.org/officeDocument/2006/relationships/presProps" Target="presProps.xml"/><Relationship Id="rId46" Type="http://schemas.openxmlformats.org/officeDocument/2006/relationships/slide" Target="slides/slide40.xml"/><Relationship Id="rId33" Type="http://schemas.openxmlformats.org/officeDocument/2006/relationships/slide" Target="slides/slide27.xml"/><Relationship Id="rId38" Type="http://schemas.openxmlformats.org/officeDocument/2006/relationships/slide" Target="slides/slide32.xml"/><Relationship Id="rId25" Type="http://schemas.openxmlformats.org/officeDocument/2006/relationships/slide" Target="slides/slide19.xml"/><Relationship Id="rId12" Type="http://schemas.openxmlformats.org/officeDocument/2006/relationships/slide" Target="slides/slide6.xml"/><Relationship Id="rId17" Type="http://schemas.openxmlformats.org/officeDocument/2006/relationships/slide" Target="slides/slide11.xml"/><Relationship Id="rId41" Type="http://schemas.openxmlformats.org/officeDocument/2006/relationships/slide" Target="slides/slide35.xml"/><Relationship Id="rId20" Type="http://schemas.openxmlformats.org/officeDocument/2006/relationships/slide" Target="slides/slide14.xml"/><Relationship Id="rId1" Type="http://schemas.openxmlformats.org/officeDocument/2006/relationships/theme" Target="theme/theme2.xml"/><Relationship Id="rId6" Type="http://schemas.openxmlformats.org/officeDocument/2006/relationships/notesMaster" Target="notesMasters/notesMaster1.xml"/><Relationship Id="rId49" Type="http://schemas.openxmlformats.org/officeDocument/2006/relationships/font" Target="fonts/Nunito-italic.fntdata"/><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15"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765f0cf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765f0cf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49ebfe67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49ebfe67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Une première idée pour économiser de l’espace lors du stockage est d’essayer d’exploiter les zones d’image où les pixels voisins sont identiques. Il existe d’autres principes comme le codage entropique (qui vise à représenter les valeurs d’origine par un code à longueur variable, d’autant plus court que la valeur est fréquente, et long quand la valeur est rare) ou aussi le codage par dictionnaire (qui remplace des combinaisons de valeurs d’origine par une marque courte, qui sera mémorisée dans un dictionnaire, servant au remplacement inverse pour reconstituer la matrice de pixels).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Pour ce faire, le principe ne consiste généralement pas directement à uniformiser des pixels voisins, mais plutôt à appliquer d’abord une transformée fréquentielle sur l’image (cf. chapitres suivants), puis opérer les transformations avec pertes dans cet espace (par exemple, ne pas enregistrer les hautes fréquences qui sont de petits détails presque imperceptibles).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897d2281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897d2281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49ebfe67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49ebfe67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 between linear and non linear filtering = https://dsp.stackexchange.com/questions/14241/what-is-the-difference-between-linear-and-non-linear-filters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49ebfe67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49ebfe67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76e02b59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76e02b59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49ebfe67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49ebfe67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76e02b59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76e02b59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https://openclassrooms.com/fr/courses/5060661-initiez-vous-aux-traitements-de-base-des-images-numeriques/5217251-analysez-le-filtrage-spatial-et-la-convolution-par-masque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c183c0c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c183c0c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76e02b5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d76e02b5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6f3a0055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6f3a0055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76e02b59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76e02b59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865f8cbc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865f8cbc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865f8cbc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865f8cbc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d865f8cbc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d865f8cbc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865f8cbc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d865f8cbc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d865f8cbc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d865f8cbc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d76e02b59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d76e02b59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Les filtres passe-haut coupent toutes les fréquences d'amplitude inférieure au rayon. Plus le rayon du filtre est grand, plus il y a de fréquences supprimées. Lorsque le rayon augmente, on supprime de plus en plus d'informations de l'image.</a:t>
            </a:r>
            <a:endParaRPr/>
          </a:p>
          <a:p>
            <a:pPr indent="0" lvl="0" marL="0" rtl="0" algn="l">
              <a:lnSpc>
                <a:spcPct val="115000"/>
              </a:lnSpc>
              <a:spcBef>
                <a:spcPts val="1200"/>
              </a:spcBef>
              <a:spcAft>
                <a:spcPts val="0"/>
              </a:spcAft>
              <a:buClr>
                <a:schemeClr val="dk1"/>
              </a:buClr>
              <a:buSzPts val="1100"/>
              <a:buFont typeface="Arial"/>
              <a:buNone/>
            </a:pPr>
            <a:r>
              <a:rPr lang="en"/>
              <a:t>Les filtres passe-bas coupent toutes les fréquences d'amplitude supérieure au rayon. Ainsi un filtre passe-bas a pour effet de supprimer les détails et de lisser (flouter) l'image. Plus le rayon du filtre est grand, moins il y a de fréquences supprimées et moins le filtrage est important. Lorsque le rayon augmente, on supprime de moins en moins d'informations de l'image, et l'image est de plus en plus nette.</a:t>
            </a:r>
            <a:endParaRPr/>
          </a:p>
          <a:p>
            <a:pPr indent="0" lvl="0" marL="0" rtl="0" algn="l">
              <a:spcBef>
                <a:spcPts val="12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897d2281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d897d2281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d76e02b59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d76e02b59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d85b58ea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d85b58ea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897d228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897d228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d85b58ea7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d85b58ea7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d85b58ea7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d85b58ea7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d843ec41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d843ec41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each pixel in A that has a value of 1, </a:t>
            </a:r>
            <a:r>
              <a:rPr b="1" lang="en">
                <a:solidFill>
                  <a:schemeClr val="dk1"/>
                </a:solidFill>
              </a:rPr>
              <a:t>superimpose</a:t>
            </a:r>
            <a:r>
              <a:rPr lang="en">
                <a:solidFill>
                  <a:schemeClr val="dk1"/>
                </a:solidFill>
              </a:rPr>
              <a:t> B, with the center of B aligned with the corresponding pixel in 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Each pixel of every superimposed B is included in the dilation of A by B.</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d85b58ea7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d85b58ea7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For each pixel in A that has a value of 1, </a:t>
            </a:r>
            <a:r>
              <a:rPr b="1" lang="en">
                <a:solidFill>
                  <a:schemeClr val="dk1"/>
                </a:solidFill>
              </a:rPr>
              <a:t>superimpose</a:t>
            </a:r>
            <a:r>
              <a:rPr lang="en">
                <a:solidFill>
                  <a:schemeClr val="dk1"/>
                </a:solidFill>
              </a:rPr>
              <a:t> B, with the center of B aligned with the corresponding pixel in A.</a:t>
            </a:r>
            <a:endParaRPr>
              <a:solidFill>
                <a:schemeClr val="dk1"/>
              </a:solidFill>
            </a:endParaRPr>
          </a:p>
          <a:p>
            <a:pPr indent="0" lvl="0" marL="0" rtl="0" algn="l">
              <a:lnSpc>
                <a:spcPct val="115000"/>
              </a:lnSpc>
              <a:spcBef>
                <a:spcPts val="1200"/>
              </a:spcBef>
              <a:spcAft>
                <a:spcPts val="0"/>
              </a:spcAft>
              <a:buNone/>
            </a:pPr>
            <a:r>
              <a:rPr lang="en">
                <a:solidFill>
                  <a:schemeClr val="dk1"/>
                </a:solidFill>
              </a:rPr>
              <a:t>Each pixel of every superimposed B is included in the dilation of A by B.</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d85b58ea7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d85b58ea7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d843ec413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d843ec413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d843ec413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d843ec413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d897d2281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d897d2281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d897d2281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d897d2281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d897d2281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d897d2281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897d228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897d228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d897d2281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d897d2281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03b2684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03b2684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49ebfe6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49ebfe6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49ebfe67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49ebfe67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49ebfe67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49ebfe67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765f0cf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765f0cf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jp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8.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github.com/quillaur/data_learning/tree/main/data_science/computer_vision/coke_detection" TargetMode="External"/><Relationship Id="rId4" Type="http://schemas.openxmlformats.org/officeDocument/2006/relationships/image" Target="../media/image3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Computer Vision</a:t>
            </a:r>
            <a:endParaRPr b="1"/>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FF9900"/>
                </a:solidFill>
              </a:rPr>
              <a:t>Numerical Image Understanding</a:t>
            </a:r>
            <a:endParaRPr b="1">
              <a:solidFill>
                <a:srgbClr val="FF9900"/>
              </a:solidFill>
            </a:endParaRPr>
          </a:p>
        </p:txBody>
      </p:sp>
      <p:sp>
        <p:nvSpPr>
          <p:cNvPr id="130" name="Google Shape;130;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Histogram Equalization</a:t>
            </a:r>
            <a:endParaRPr b="1"/>
          </a:p>
        </p:txBody>
      </p:sp>
      <p:sp>
        <p:nvSpPr>
          <p:cNvPr id="218" name="Google Shape;218;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22"/>
          <p:cNvSpPr txBox="1"/>
          <p:nvPr/>
        </p:nvSpPr>
        <p:spPr>
          <a:xfrm rot="-5400000">
            <a:off x="3447050" y="2580809"/>
            <a:ext cx="296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Cumulative Pixel Frequency</a:t>
            </a:r>
            <a:endParaRPr/>
          </a:p>
        </p:txBody>
      </p:sp>
      <p:pic>
        <p:nvPicPr>
          <p:cNvPr id="220" name="Google Shape;220;p22"/>
          <p:cNvPicPr preferRelativeResize="0"/>
          <p:nvPr/>
        </p:nvPicPr>
        <p:blipFill rotWithShape="1">
          <a:blip r:embed="rId3">
            <a:alphaModFix/>
          </a:blip>
          <a:srcRect b="69" l="0" r="0" t="59"/>
          <a:stretch/>
        </p:blipFill>
        <p:spPr>
          <a:xfrm>
            <a:off x="420624" y="1664208"/>
            <a:ext cx="4023361" cy="2258568"/>
          </a:xfrm>
          <a:prstGeom prst="rect">
            <a:avLst/>
          </a:prstGeom>
          <a:noFill/>
          <a:ln>
            <a:noFill/>
          </a:ln>
        </p:spPr>
      </p:pic>
      <p:pic>
        <p:nvPicPr>
          <p:cNvPr id="221" name="Google Shape;221;p22"/>
          <p:cNvPicPr preferRelativeResize="0"/>
          <p:nvPr/>
        </p:nvPicPr>
        <p:blipFill rotWithShape="1">
          <a:blip r:embed="rId4">
            <a:alphaModFix/>
          </a:blip>
          <a:srcRect b="0" l="0" r="0" t="0"/>
          <a:stretch/>
        </p:blipFill>
        <p:spPr>
          <a:xfrm>
            <a:off x="4987750" y="1299581"/>
            <a:ext cx="3950208" cy="2962656"/>
          </a:xfrm>
          <a:prstGeom prst="rect">
            <a:avLst/>
          </a:prstGeom>
          <a:noFill/>
          <a:ln>
            <a:noFill/>
          </a:ln>
        </p:spPr>
      </p:pic>
      <p:sp>
        <p:nvSpPr>
          <p:cNvPr id="222" name="Google Shape;222;p22"/>
          <p:cNvSpPr txBox="1"/>
          <p:nvPr/>
        </p:nvSpPr>
        <p:spPr>
          <a:xfrm>
            <a:off x="6434550" y="4128975"/>
            <a:ext cx="105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Grayscale</a:t>
            </a:r>
            <a:endParaRPr/>
          </a:p>
        </p:txBody>
      </p:sp>
      <p:sp>
        <p:nvSpPr>
          <p:cNvPr id="223" name="Google Shape;223;p22"/>
          <p:cNvSpPr txBox="1"/>
          <p:nvPr/>
        </p:nvSpPr>
        <p:spPr>
          <a:xfrm>
            <a:off x="417150" y="1227075"/>
            <a:ext cx="40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666666"/>
                </a:solidFill>
              </a:rPr>
              <a:t>Contrast adjusted</a:t>
            </a:r>
            <a:endParaRPr b="1">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Classical transformations</a:t>
            </a:r>
            <a:endParaRPr b="1"/>
          </a:p>
        </p:txBody>
      </p:sp>
      <p:sp>
        <p:nvSpPr>
          <p:cNvPr id="229" name="Google Shape;229;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23"/>
          <p:cNvSpPr txBox="1"/>
          <p:nvPr/>
        </p:nvSpPr>
        <p:spPr>
          <a:xfrm>
            <a:off x="465700" y="1760475"/>
            <a:ext cx="79251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Brightness: intensity </a:t>
            </a:r>
            <a:r>
              <a:rPr lang="en"/>
              <a:t>measure (dark vs. fade / bright)</a:t>
            </a:r>
            <a:endParaRPr/>
          </a:p>
          <a:p>
            <a:pPr indent="-317500" lvl="0" marL="457200" rtl="0" algn="l">
              <a:lnSpc>
                <a:spcPct val="150000"/>
              </a:lnSpc>
              <a:spcBef>
                <a:spcPts val="0"/>
              </a:spcBef>
              <a:spcAft>
                <a:spcPts val="0"/>
              </a:spcAft>
              <a:buSzPts val="1400"/>
              <a:buChar char="●"/>
            </a:pPr>
            <a:r>
              <a:rPr lang="en"/>
              <a:t>Contrast : difference in brightness between dark and bright pixels</a:t>
            </a:r>
            <a:endParaRPr/>
          </a:p>
          <a:p>
            <a:pPr indent="-317500" lvl="1" marL="914400" rtl="0" algn="l">
              <a:lnSpc>
                <a:spcPct val="150000"/>
              </a:lnSpc>
              <a:spcBef>
                <a:spcPts val="0"/>
              </a:spcBef>
              <a:spcAft>
                <a:spcPts val="0"/>
              </a:spcAft>
              <a:buSzPts val="1400"/>
              <a:buChar char="○"/>
            </a:pPr>
            <a:r>
              <a:rPr lang="en"/>
              <a:t>Histogram equalization </a:t>
            </a:r>
            <a:endParaRPr/>
          </a:p>
          <a:p>
            <a:pPr indent="0" lvl="0" marL="457200" rtl="0" algn="l">
              <a:lnSpc>
                <a:spcPct val="150000"/>
              </a:lnSpc>
              <a:spcBef>
                <a:spcPts val="0"/>
              </a:spcBef>
              <a:spcAft>
                <a:spcPts val="0"/>
              </a:spcAft>
              <a:buNone/>
            </a:pPr>
            <a:r>
              <a:t/>
            </a:r>
            <a:endParaRPr/>
          </a:p>
          <a:p>
            <a:pPr indent="-317500" lvl="0" marL="457200" rtl="0" algn="l">
              <a:lnSpc>
                <a:spcPct val="150000"/>
              </a:lnSpc>
              <a:spcBef>
                <a:spcPts val="0"/>
              </a:spcBef>
              <a:spcAft>
                <a:spcPts val="0"/>
              </a:spcAft>
              <a:buSzPts val="1400"/>
              <a:buChar char="●"/>
            </a:pPr>
            <a:r>
              <a:rPr lang="en"/>
              <a:t>Geometrical: translation / zoom / rotation</a:t>
            </a:r>
            <a:endParaRPr/>
          </a:p>
          <a:p>
            <a:pPr indent="-317500" lvl="0" marL="457200" rtl="0" algn="l">
              <a:lnSpc>
                <a:spcPct val="150000"/>
              </a:lnSpc>
              <a:spcBef>
                <a:spcPts val="0"/>
              </a:spcBef>
              <a:spcAft>
                <a:spcPts val="0"/>
              </a:spcAft>
              <a:buSzPts val="1400"/>
              <a:buChar char="●"/>
            </a:pPr>
            <a:r>
              <a:rPr lang="en"/>
              <a:t>Image compression</a:t>
            </a:r>
            <a:endParaRPr/>
          </a:p>
          <a:p>
            <a:pPr indent="0" lvl="0" marL="457200" rtl="0" algn="l">
              <a:lnSpc>
                <a:spcPct val="150000"/>
              </a:lnSpc>
              <a:spcBef>
                <a:spcPts val="0"/>
              </a:spcBef>
              <a:spcAft>
                <a:spcPts val="0"/>
              </a:spcAft>
              <a:buNone/>
            </a:pPr>
            <a:r>
              <a:t/>
            </a:r>
            <a:endParaRPr/>
          </a:p>
          <a:p>
            <a:pPr indent="-317500" lvl="0" marL="457200" rtl="0" algn="l">
              <a:lnSpc>
                <a:spcPct val="150000"/>
              </a:lnSpc>
              <a:spcBef>
                <a:spcPts val="0"/>
              </a:spcBef>
              <a:spcAft>
                <a:spcPts val="0"/>
              </a:spcAft>
              <a:buSzPts val="1400"/>
              <a:buChar char="●"/>
            </a:pPr>
            <a:r>
              <a:rPr lang="en"/>
              <a:t>Filtering : Noise removal / adding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38761D"/>
                </a:solidFill>
              </a:rPr>
              <a:t>Image Filtering</a:t>
            </a:r>
            <a:endParaRPr b="1">
              <a:solidFill>
                <a:srgbClr val="38761D"/>
              </a:solidFill>
            </a:endParaRPr>
          </a:p>
        </p:txBody>
      </p:sp>
      <p:sp>
        <p:nvSpPr>
          <p:cNvPr id="236" name="Google Shape;236;p24"/>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FF9900"/>
                </a:solidFill>
              </a:rPr>
              <a:t>Convolution &amp; Spatial Frequency</a:t>
            </a:r>
            <a:endParaRPr b="1">
              <a:solidFill>
                <a:srgbClr val="FF9900"/>
              </a:solidFill>
            </a:endParaRPr>
          </a:p>
        </p:txBody>
      </p:sp>
      <p:sp>
        <p:nvSpPr>
          <p:cNvPr id="237" name="Google Shape;237;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p:nvPr/>
        </p:nvSpPr>
        <p:spPr>
          <a:xfrm>
            <a:off x="4976425" y="2586200"/>
            <a:ext cx="356700" cy="494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txBox="1"/>
          <p:nvPr>
            <p:ph type="title"/>
          </p:nvPr>
        </p:nvSpPr>
        <p:spPr>
          <a:xfrm>
            <a:off x="819150" y="236000"/>
            <a:ext cx="80916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Convolution (or linear) Filtering</a:t>
            </a:r>
            <a:endParaRPr b="1">
              <a:solidFill>
                <a:srgbClr val="38761D"/>
              </a:solidFill>
            </a:endParaRPr>
          </a:p>
        </p:txBody>
      </p:sp>
      <p:sp>
        <p:nvSpPr>
          <p:cNvPr id="244" name="Google Shape;244;p25"/>
          <p:cNvSpPr txBox="1"/>
          <p:nvPr>
            <p:ph idx="12" type="sldNum"/>
          </p:nvPr>
        </p:nvSpPr>
        <p:spPr>
          <a:xfrm>
            <a:off x="8411584" y="453671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25"/>
          <p:cNvSpPr txBox="1"/>
          <p:nvPr/>
        </p:nvSpPr>
        <p:spPr>
          <a:xfrm>
            <a:off x="2852475" y="2444225"/>
            <a:ext cx="3409800" cy="954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5000"/>
              <a:t>Y = H * X</a:t>
            </a:r>
            <a:endParaRPr b="1" sz="5000"/>
          </a:p>
        </p:txBody>
      </p:sp>
      <p:sp>
        <p:nvSpPr>
          <p:cNvPr id="246" name="Google Shape;246;p25"/>
          <p:cNvSpPr/>
          <p:nvPr/>
        </p:nvSpPr>
        <p:spPr>
          <a:xfrm>
            <a:off x="3103850" y="2534650"/>
            <a:ext cx="721800" cy="741300"/>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txBox="1"/>
          <p:nvPr/>
        </p:nvSpPr>
        <p:spPr>
          <a:xfrm>
            <a:off x="976825" y="3056725"/>
            <a:ext cx="153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FF0000"/>
                </a:solidFill>
              </a:rPr>
              <a:t>Image array </a:t>
            </a:r>
            <a:r>
              <a:rPr b="1" lang="en" sz="1600">
                <a:solidFill>
                  <a:srgbClr val="FF0000"/>
                </a:solidFill>
              </a:rPr>
              <a:t>after</a:t>
            </a:r>
            <a:r>
              <a:rPr lang="en" sz="1600">
                <a:solidFill>
                  <a:srgbClr val="FF0000"/>
                </a:solidFill>
              </a:rPr>
              <a:t> </a:t>
            </a:r>
            <a:r>
              <a:rPr lang="en" sz="1600">
                <a:solidFill>
                  <a:srgbClr val="FF0000"/>
                </a:solidFill>
              </a:rPr>
              <a:t>filtering</a:t>
            </a:r>
            <a:endParaRPr sz="1600">
              <a:solidFill>
                <a:srgbClr val="FF0000"/>
              </a:solidFill>
            </a:endParaRPr>
          </a:p>
        </p:txBody>
      </p:sp>
      <p:cxnSp>
        <p:nvCxnSpPr>
          <p:cNvPr id="248" name="Google Shape;248;p25"/>
          <p:cNvCxnSpPr>
            <a:stCxn id="247" idx="3"/>
            <a:endCxn id="246" idx="3"/>
          </p:cNvCxnSpPr>
          <p:nvPr/>
        </p:nvCxnSpPr>
        <p:spPr>
          <a:xfrm flipH="1" rot="10800000">
            <a:off x="2511025" y="3167275"/>
            <a:ext cx="698400" cy="228000"/>
          </a:xfrm>
          <a:prstGeom prst="straightConnector1">
            <a:avLst/>
          </a:prstGeom>
          <a:noFill/>
          <a:ln cap="flat" cmpd="sng" w="38100">
            <a:solidFill>
              <a:srgbClr val="FF0000"/>
            </a:solidFill>
            <a:prstDash val="solid"/>
            <a:round/>
            <a:headEnd len="med" w="med" type="none"/>
            <a:tailEnd len="med" w="med" type="triangle"/>
          </a:ln>
        </p:spPr>
      </p:cxnSp>
      <p:sp>
        <p:nvSpPr>
          <p:cNvPr id="249" name="Google Shape;249;p25"/>
          <p:cNvSpPr/>
          <p:nvPr/>
        </p:nvSpPr>
        <p:spPr>
          <a:xfrm>
            <a:off x="5305900" y="2550725"/>
            <a:ext cx="721800" cy="741300"/>
          </a:xfrm>
          <a:prstGeom prst="ellipse">
            <a:avLst/>
          </a:prstGeom>
          <a:noFill/>
          <a:ln cap="flat" cmpd="sng" w="38100">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txBox="1"/>
          <p:nvPr/>
        </p:nvSpPr>
        <p:spPr>
          <a:xfrm>
            <a:off x="6865675" y="3398525"/>
            <a:ext cx="1684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4A86E8"/>
                </a:solidFill>
              </a:rPr>
              <a:t>Image array </a:t>
            </a:r>
            <a:r>
              <a:rPr b="1" lang="en" sz="1600">
                <a:solidFill>
                  <a:srgbClr val="4A86E8"/>
                </a:solidFill>
              </a:rPr>
              <a:t>before</a:t>
            </a:r>
            <a:r>
              <a:rPr lang="en" sz="1600">
                <a:solidFill>
                  <a:srgbClr val="4A86E8"/>
                </a:solidFill>
              </a:rPr>
              <a:t> filtering</a:t>
            </a:r>
            <a:endParaRPr sz="1600">
              <a:solidFill>
                <a:srgbClr val="4A86E8"/>
              </a:solidFill>
            </a:endParaRPr>
          </a:p>
        </p:txBody>
      </p:sp>
      <p:cxnSp>
        <p:nvCxnSpPr>
          <p:cNvPr id="251" name="Google Shape;251;p25"/>
          <p:cNvCxnSpPr>
            <a:stCxn id="250" idx="1"/>
            <a:endCxn id="249" idx="5"/>
          </p:cNvCxnSpPr>
          <p:nvPr/>
        </p:nvCxnSpPr>
        <p:spPr>
          <a:xfrm rot="10800000">
            <a:off x="5921875" y="3183575"/>
            <a:ext cx="943800" cy="553500"/>
          </a:xfrm>
          <a:prstGeom prst="straightConnector1">
            <a:avLst/>
          </a:prstGeom>
          <a:noFill/>
          <a:ln cap="flat" cmpd="sng" w="38100">
            <a:solidFill>
              <a:srgbClr val="4A86E8"/>
            </a:solidFill>
            <a:prstDash val="solid"/>
            <a:round/>
            <a:headEnd len="med" w="med" type="none"/>
            <a:tailEnd len="med" w="med" type="triangle"/>
          </a:ln>
        </p:spPr>
      </p:cxnSp>
      <p:sp>
        <p:nvSpPr>
          <p:cNvPr id="252" name="Google Shape;252;p25"/>
          <p:cNvSpPr txBox="1"/>
          <p:nvPr/>
        </p:nvSpPr>
        <p:spPr>
          <a:xfrm>
            <a:off x="5457625" y="1597750"/>
            <a:ext cx="2340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rPr>
              <a:t>Math </a:t>
            </a:r>
            <a:r>
              <a:rPr b="1" lang="en" sz="1600">
                <a:solidFill>
                  <a:srgbClr val="38761D"/>
                </a:solidFill>
              </a:rPr>
              <a:t>operator </a:t>
            </a:r>
            <a:r>
              <a:rPr lang="en" sz="1600">
                <a:solidFill>
                  <a:srgbClr val="38761D"/>
                </a:solidFill>
              </a:rPr>
              <a:t>(convolution) </a:t>
            </a:r>
            <a:endParaRPr b="1" sz="1600">
              <a:solidFill>
                <a:srgbClr val="38761D"/>
              </a:solidFill>
            </a:endParaRPr>
          </a:p>
        </p:txBody>
      </p:sp>
      <p:cxnSp>
        <p:nvCxnSpPr>
          <p:cNvPr id="253" name="Google Shape;253;p25"/>
          <p:cNvCxnSpPr>
            <a:stCxn id="252" idx="1"/>
            <a:endCxn id="242" idx="0"/>
          </p:cNvCxnSpPr>
          <p:nvPr/>
        </p:nvCxnSpPr>
        <p:spPr>
          <a:xfrm flipH="1">
            <a:off x="5154925" y="1936300"/>
            <a:ext cx="302700" cy="649800"/>
          </a:xfrm>
          <a:prstGeom prst="bentConnector2">
            <a:avLst/>
          </a:prstGeom>
          <a:noFill/>
          <a:ln cap="flat" cmpd="sng" w="38100">
            <a:solidFill>
              <a:srgbClr val="38761D"/>
            </a:solidFill>
            <a:prstDash val="solid"/>
            <a:round/>
            <a:headEnd len="med" w="med" type="none"/>
            <a:tailEnd len="med" w="med" type="triangle"/>
          </a:ln>
        </p:spPr>
      </p:cxnSp>
      <p:sp>
        <p:nvSpPr>
          <p:cNvPr id="254" name="Google Shape;254;p25"/>
          <p:cNvSpPr/>
          <p:nvPr/>
        </p:nvSpPr>
        <p:spPr>
          <a:xfrm>
            <a:off x="4254625" y="2550725"/>
            <a:ext cx="721800" cy="741300"/>
          </a:xfrm>
          <a:prstGeom prst="ellipse">
            <a:avLst/>
          </a:prstGeom>
          <a:noFill/>
          <a:ln cap="flat" cmpd="sng" w="38100">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txBox="1"/>
          <p:nvPr/>
        </p:nvSpPr>
        <p:spPr>
          <a:xfrm>
            <a:off x="3848425" y="4130700"/>
            <a:ext cx="1534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FF9900"/>
                </a:solidFill>
              </a:rPr>
              <a:t>Kernel</a:t>
            </a:r>
            <a:endParaRPr sz="1600">
              <a:solidFill>
                <a:srgbClr val="FF9900"/>
              </a:solidFill>
            </a:endParaRPr>
          </a:p>
        </p:txBody>
      </p:sp>
      <p:cxnSp>
        <p:nvCxnSpPr>
          <p:cNvPr id="256" name="Google Shape;256;p25"/>
          <p:cNvCxnSpPr>
            <a:stCxn id="255" idx="0"/>
            <a:endCxn id="254" idx="4"/>
          </p:cNvCxnSpPr>
          <p:nvPr/>
        </p:nvCxnSpPr>
        <p:spPr>
          <a:xfrm rot="10800000">
            <a:off x="4615525" y="3291900"/>
            <a:ext cx="0" cy="838800"/>
          </a:xfrm>
          <a:prstGeom prst="straightConnector1">
            <a:avLst/>
          </a:prstGeom>
          <a:noFill/>
          <a:ln cap="flat" cmpd="sng" w="38100">
            <a:solidFill>
              <a:srgbClr val="FF9900"/>
            </a:solidFill>
            <a:prstDash val="solid"/>
            <a:round/>
            <a:headEnd len="med" w="med" type="none"/>
            <a:tailEnd len="med" w="med" type="triangle"/>
          </a:ln>
        </p:spPr>
      </p:cxnSp>
      <p:sp>
        <p:nvSpPr>
          <p:cNvPr id="257" name="Google Shape;257;p25"/>
          <p:cNvSpPr txBox="1"/>
          <p:nvPr/>
        </p:nvSpPr>
        <p:spPr>
          <a:xfrm>
            <a:off x="495300" y="1133275"/>
            <a:ext cx="33276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t>Defined by:</a:t>
            </a:r>
            <a:endParaRPr/>
          </a:p>
          <a:p>
            <a:pPr indent="-317500" lvl="0" marL="457200" rtl="0" algn="l">
              <a:lnSpc>
                <a:spcPct val="150000"/>
              </a:lnSpc>
              <a:spcBef>
                <a:spcPts val="0"/>
              </a:spcBef>
              <a:spcAft>
                <a:spcPts val="0"/>
              </a:spcAft>
              <a:buSzPts val="1400"/>
              <a:buChar char="●"/>
            </a:pPr>
            <a:r>
              <a:rPr lang="en"/>
              <a:t>The support (shape of the kernel)</a:t>
            </a:r>
            <a:endParaRPr/>
          </a:p>
          <a:p>
            <a:pPr indent="-317500" lvl="0" marL="457200" rtl="0" algn="l">
              <a:lnSpc>
                <a:spcPct val="150000"/>
              </a:lnSpc>
              <a:spcBef>
                <a:spcPts val="0"/>
              </a:spcBef>
              <a:spcAft>
                <a:spcPts val="0"/>
              </a:spcAft>
              <a:buSzPts val="1400"/>
              <a:buChar char="●"/>
            </a:pPr>
            <a:r>
              <a:rPr lang="en"/>
              <a:t>The pixel in the center</a:t>
            </a:r>
            <a:endParaRPr/>
          </a:p>
          <a:p>
            <a:pPr indent="-317500" lvl="0" marL="457200" rtl="0" algn="l">
              <a:lnSpc>
                <a:spcPct val="150000"/>
              </a:lnSpc>
              <a:spcBef>
                <a:spcPts val="0"/>
              </a:spcBef>
              <a:spcAft>
                <a:spcPts val="0"/>
              </a:spcAft>
              <a:buSzPts val="1400"/>
              <a:buChar char="●"/>
            </a:pPr>
            <a:r>
              <a:rPr lang="en"/>
              <a:t>An algorithm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p:nvPr/>
        </p:nvSpPr>
        <p:spPr>
          <a:xfrm>
            <a:off x="5525150" y="1928550"/>
            <a:ext cx="1735200" cy="169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740625" y="1928450"/>
            <a:ext cx="1735200" cy="169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Neighbors Averager </a:t>
            </a:r>
            <a:r>
              <a:rPr b="1" lang="en">
                <a:solidFill>
                  <a:srgbClr val="38761D"/>
                </a:solidFill>
              </a:rPr>
              <a:t>Filter</a:t>
            </a:r>
            <a:endParaRPr b="1">
              <a:solidFill>
                <a:srgbClr val="38761D"/>
              </a:solidFill>
            </a:endParaRPr>
          </a:p>
        </p:txBody>
      </p:sp>
      <p:sp>
        <p:nvSpPr>
          <p:cNvPr id="265" name="Google Shape;265;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66" name="Google Shape;266;p26"/>
          <p:cNvGraphicFramePr/>
          <p:nvPr/>
        </p:nvGraphicFramePr>
        <p:xfrm>
          <a:off x="740625" y="192855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141</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158</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174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170</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168</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184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chemeClr val="dk1"/>
                          </a:solidFill>
                        </a:rPr>
                        <a:t>90</a:t>
                      </a:r>
                      <a:endParaRPr>
                        <a:solidFill>
                          <a:schemeClr val="dk1"/>
                        </a:solidFill>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lang="en"/>
                        <a:t>205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196</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204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175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129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113</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125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201</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155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164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195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145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109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169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222</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235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146</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182</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bl>
          </a:graphicData>
        </a:graphic>
      </p:graphicFrame>
      <p:graphicFrame>
        <p:nvGraphicFramePr>
          <p:cNvPr id="267" name="Google Shape;267;p26"/>
          <p:cNvGraphicFramePr/>
          <p:nvPr/>
        </p:nvGraphicFramePr>
        <p:xfrm>
          <a:off x="5525150" y="192855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141</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158</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174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170</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168</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184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152</a:t>
                      </a:r>
                      <a:endParaRPr>
                        <a:solidFill>
                          <a:schemeClr val="dk1"/>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rPr lang="en"/>
                        <a:t>205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196</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204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175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129</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113</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125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201</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155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164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195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145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109</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169</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222</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235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146</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182</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sp>
        <p:nvSpPr>
          <p:cNvPr id="268" name="Google Shape;268;p26"/>
          <p:cNvSpPr txBox="1"/>
          <p:nvPr/>
        </p:nvSpPr>
        <p:spPr>
          <a:xfrm>
            <a:off x="2579075" y="1157500"/>
            <a:ext cx="3835800" cy="6156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141+</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158+</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174+</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184+</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90+</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205+</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175+</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129+</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113) </a:t>
            </a:r>
            <a:r>
              <a:rPr lang="en">
                <a:solidFill>
                  <a:srgbClr val="FF9900"/>
                </a:solidFill>
                <a:latin typeface="Calibri"/>
                <a:ea typeface="Calibri"/>
                <a:cs typeface="Calibri"/>
                <a:sym typeface="Calibri"/>
              </a:rPr>
              <a:t>/ 9</a:t>
            </a:r>
            <a:endParaRPr>
              <a:solidFill>
                <a:srgbClr val="FF9900"/>
              </a:solidFill>
              <a:latin typeface="Calibri"/>
              <a:ea typeface="Calibri"/>
              <a:cs typeface="Calibri"/>
              <a:sym typeface="Calibri"/>
            </a:endParaRPr>
          </a:p>
        </p:txBody>
      </p:sp>
      <p:cxnSp>
        <p:nvCxnSpPr>
          <p:cNvPr id="269" name="Google Shape;269;p26"/>
          <p:cNvCxnSpPr>
            <a:stCxn id="268" idx="1"/>
            <a:endCxn id="263" idx="0"/>
          </p:cNvCxnSpPr>
          <p:nvPr/>
        </p:nvCxnSpPr>
        <p:spPr>
          <a:xfrm flipH="1">
            <a:off x="1608275" y="1465300"/>
            <a:ext cx="970800" cy="463200"/>
          </a:xfrm>
          <a:prstGeom prst="bentConnector2">
            <a:avLst/>
          </a:prstGeom>
          <a:noFill/>
          <a:ln cap="flat" cmpd="sng" w="38100">
            <a:solidFill>
              <a:srgbClr val="FF9900"/>
            </a:solidFill>
            <a:prstDash val="solid"/>
            <a:round/>
            <a:headEnd len="med" w="med" type="none"/>
            <a:tailEnd len="med" w="med" type="triangle"/>
          </a:ln>
        </p:spPr>
      </p:cxnSp>
      <p:cxnSp>
        <p:nvCxnSpPr>
          <p:cNvPr id="270" name="Google Shape;270;p26"/>
          <p:cNvCxnSpPr>
            <a:stCxn id="268" idx="2"/>
            <a:endCxn id="262" idx="1"/>
          </p:cNvCxnSpPr>
          <p:nvPr/>
        </p:nvCxnSpPr>
        <p:spPr>
          <a:xfrm flipH="1" rot="-5400000">
            <a:off x="4509275" y="1760800"/>
            <a:ext cx="1003500" cy="1028100"/>
          </a:xfrm>
          <a:prstGeom prst="bentConnector2">
            <a:avLst/>
          </a:prstGeom>
          <a:noFill/>
          <a:ln cap="flat" cmpd="sng" w="38100">
            <a:solidFill>
              <a:srgbClr val="FF0000"/>
            </a:solidFill>
            <a:prstDash val="solid"/>
            <a:round/>
            <a:headEnd len="med" w="med" type="none"/>
            <a:tailEnd len="med" w="med" type="triangle"/>
          </a:ln>
        </p:spPr>
      </p:cxnSp>
      <p:graphicFrame>
        <p:nvGraphicFramePr>
          <p:cNvPr id="271" name="Google Shape;271;p26"/>
          <p:cNvGraphicFramePr/>
          <p:nvPr/>
        </p:nvGraphicFramePr>
        <p:xfrm>
          <a:off x="6944875" y="480925"/>
          <a:ext cx="3000000" cy="3000000"/>
        </p:xfrm>
        <a:graphic>
          <a:graphicData uri="http://schemas.openxmlformats.org/drawingml/2006/table">
            <a:tbl>
              <a:tblPr>
                <a:noFill/>
                <a:tableStyleId>{AFC0C7F3-F14B-4673-B0E6-EBBD2F7E8AB2}</a:tableStyleId>
              </a:tblPr>
              <a:tblGrid>
                <a:gridCol w="481950"/>
                <a:gridCol w="481950"/>
                <a:gridCol w="481950"/>
              </a:tblGrid>
              <a:tr h="405325">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r>
              <a:tr h="405325">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r>
              <a:tr h="405325">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r>
            </a:tbl>
          </a:graphicData>
        </a:graphic>
      </p:graphicFrame>
      <p:sp>
        <p:nvSpPr>
          <p:cNvPr id="272" name="Google Shape;272;p26"/>
          <p:cNvSpPr txBox="1"/>
          <p:nvPr/>
        </p:nvSpPr>
        <p:spPr>
          <a:xfrm>
            <a:off x="5778050" y="530250"/>
            <a:ext cx="1534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Kernel</a:t>
            </a:r>
            <a:endParaRPr b="1" sz="1600">
              <a:solidFill>
                <a:srgbClr val="FF9900"/>
              </a:solidFill>
            </a:endParaRPr>
          </a:p>
        </p:txBody>
      </p:sp>
      <p:sp>
        <p:nvSpPr>
          <p:cNvPr id="273" name="Google Shape;273;p26"/>
          <p:cNvSpPr txBox="1"/>
          <p:nvPr/>
        </p:nvSpPr>
        <p:spPr>
          <a:xfrm>
            <a:off x="3629375" y="835700"/>
            <a:ext cx="17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38761D"/>
                </a:solidFill>
              </a:rPr>
              <a:t>C</a:t>
            </a:r>
            <a:r>
              <a:rPr b="1" lang="en" sz="1600">
                <a:solidFill>
                  <a:srgbClr val="38761D"/>
                </a:solidFill>
              </a:rPr>
              <a:t>onvolution</a:t>
            </a:r>
            <a:endParaRPr b="1"/>
          </a:p>
        </p:txBody>
      </p:sp>
      <p:sp>
        <p:nvSpPr>
          <p:cNvPr id="274" name="Google Shape;274;p26"/>
          <p:cNvSpPr txBox="1"/>
          <p:nvPr/>
        </p:nvSpPr>
        <p:spPr>
          <a:xfrm>
            <a:off x="4802400" y="3868063"/>
            <a:ext cx="87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0000"/>
                </a:solidFill>
              </a:rPr>
              <a:t>A</a:t>
            </a:r>
            <a:r>
              <a:rPr b="1" lang="en" sz="1600">
                <a:solidFill>
                  <a:srgbClr val="FF0000"/>
                </a:solidFill>
              </a:rPr>
              <a:t>fter</a:t>
            </a:r>
            <a:endParaRPr/>
          </a:p>
        </p:txBody>
      </p:sp>
      <p:sp>
        <p:nvSpPr>
          <p:cNvPr id="275" name="Google Shape;275;p26"/>
          <p:cNvSpPr txBox="1"/>
          <p:nvPr/>
        </p:nvSpPr>
        <p:spPr>
          <a:xfrm>
            <a:off x="3480100" y="3868063"/>
            <a:ext cx="110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B</a:t>
            </a:r>
            <a:r>
              <a:rPr b="1" lang="en" sz="1600">
                <a:solidFill>
                  <a:srgbClr val="4A86E8"/>
                </a:solidFill>
              </a:rPr>
              <a:t>efore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p:nvPr/>
        </p:nvSpPr>
        <p:spPr>
          <a:xfrm>
            <a:off x="5525150" y="1928550"/>
            <a:ext cx="1735200" cy="169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1319025" y="1928450"/>
            <a:ext cx="1735200" cy="169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Neighbors Averager Filter</a:t>
            </a:r>
            <a:endParaRPr b="1">
              <a:solidFill>
                <a:srgbClr val="38761D"/>
              </a:solidFill>
            </a:endParaRPr>
          </a:p>
        </p:txBody>
      </p:sp>
      <p:sp>
        <p:nvSpPr>
          <p:cNvPr id="283" name="Google Shape;283;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84" name="Google Shape;284;p27"/>
          <p:cNvGraphicFramePr/>
          <p:nvPr/>
        </p:nvGraphicFramePr>
        <p:xfrm>
          <a:off x="740625" y="192855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141</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158</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174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170</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168</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184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90</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chemeClr val="dk1"/>
                          </a:solidFill>
                        </a:rPr>
                        <a:t>205</a:t>
                      </a:r>
                      <a:endParaRPr>
                        <a:solidFill>
                          <a:schemeClr val="dk1"/>
                        </a:solidFill>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t>196</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204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175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129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113</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125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201</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155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164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195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145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109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169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222</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235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146</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182</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bl>
          </a:graphicData>
        </a:graphic>
      </p:graphicFrame>
      <p:graphicFrame>
        <p:nvGraphicFramePr>
          <p:cNvPr id="285" name="Google Shape;285;p27"/>
          <p:cNvGraphicFramePr/>
          <p:nvPr/>
        </p:nvGraphicFramePr>
        <p:xfrm>
          <a:off x="5525150" y="192855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141</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158</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174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170</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168</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184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i="1" lang="en"/>
                        <a:t>152</a:t>
                      </a:r>
                      <a:endParaRPr b="1" i="1"/>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i="1" lang="en">
                          <a:solidFill>
                            <a:schemeClr val="dk1"/>
                          </a:solidFill>
                        </a:rPr>
                        <a:t>151</a:t>
                      </a:r>
                      <a:endParaRPr b="1" i="1">
                        <a:solidFill>
                          <a:schemeClr val="dk1"/>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rPr lang="en"/>
                        <a:t>196</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204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175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129</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113</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125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201</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155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164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195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145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109</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169</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222</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235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146</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182</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sp>
        <p:nvSpPr>
          <p:cNvPr id="286" name="Google Shape;286;p27"/>
          <p:cNvSpPr txBox="1"/>
          <p:nvPr/>
        </p:nvSpPr>
        <p:spPr>
          <a:xfrm>
            <a:off x="2579075" y="1157500"/>
            <a:ext cx="3835800" cy="6156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158</a:t>
            </a: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174</a:t>
            </a: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170+</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90</a:t>
            </a: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205</a:t>
            </a: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196</a:t>
            </a: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129</a:t>
            </a: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113</a:t>
            </a: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125</a:t>
            </a:r>
            <a:r>
              <a:rPr lang="en">
                <a:solidFill>
                  <a:srgbClr val="38761D"/>
                </a:solidFill>
                <a:latin typeface="Calibri"/>
                <a:ea typeface="Calibri"/>
                <a:cs typeface="Calibri"/>
                <a:sym typeface="Calibri"/>
              </a:rPr>
              <a:t>) </a:t>
            </a:r>
            <a:r>
              <a:rPr lang="en">
                <a:solidFill>
                  <a:srgbClr val="FF9900"/>
                </a:solidFill>
                <a:latin typeface="Calibri"/>
                <a:ea typeface="Calibri"/>
                <a:cs typeface="Calibri"/>
                <a:sym typeface="Calibri"/>
              </a:rPr>
              <a:t>/ 9</a:t>
            </a:r>
            <a:endParaRPr>
              <a:solidFill>
                <a:srgbClr val="FF9900"/>
              </a:solidFill>
              <a:latin typeface="Calibri"/>
              <a:ea typeface="Calibri"/>
              <a:cs typeface="Calibri"/>
              <a:sym typeface="Calibri"/>
            </a:endParaRPr>
          </a:p>
        </p:txBody>
      </p:sp>
      <p:cxnSp>
        <p:nvCxnSpPr>
          <p:cNvPr id="287" name="Google Shape;287;p27"/>
          <p:cNvCxnSpPr>
            <a:stCxn id="286" idx="1"/>
            <a:endCxn id="281" idx="0"/>
          </p:cNvCxnSpPr>
          <p:nvPr/>
        </p:nvCxnSpPr>
        <p:spPr>
          <a:xfrm flipH="1">
            <a:off x="2186675" y="1465300"/>
            <a:ext cx="392400" cy="463200"/>
          </a:xfrm>
          <a:prstGeom prst="bentConnector2">
            <a:avLst/>
          </a:prstGeom>
          <a:noFill/>
          <a:ln cap="flat" cmpd="sng" w="38100">
            <a:solidFill>
              <a:srgbClr val="FF9900"/>
            </a:solidFill>
            <a:prstDash val="solid"/>
            <a:round/>
            <a:headEnd len="med" w="med" type="none"/>
            <a:tailEnd len="med" w="med" type="triangle"/>
          </a:ln>
        </p:spPr>
      </p:cxnSp>
      <p:cxnSp>
        <p:nvCxnSpPr>
          <p:cNvPr id="288" name="Google Shape;288;p27"/>
          <p:cNvCxnSpPr>
            <a:stCxn id="286" idx="2"/>
            <a:endCxn id="280" idx="1"/>
          </p:cNvCxnSpPr>
          <p:nvPr/>
        </p:nvCxnSpPr>
        <p:spPr>
          <a:xfrm flipH="1" rot="-5400000">
            <a:off x="4509275" y="1760800"/>
            <a:ext cx="1003500" cy="1028100"/>
          </a:xfrm>
          <a:prstGeom prst="bentConnector2">
            <a:avLst/>
          </a:prstGeom>
          <a:noFill/>
          <a:ln cap="flat" cmpd="sng" w="38100">
            <a:solidFill>
              <a:srgbClr val="FF0000"/>
            </a:solidFill>
            <a:prstDash val="solid"/>
            <a:round/>
            <a:headEnd len="med" w="med" type="none"/>
            <a:tailEnd len="med" w="med" type="triangle"/>
          </a:ln>
        </p:spPr>
      </p:cxnSp>
      <p:graphicFrame>
        <p:nvGraphicFramePr>
          <p:cNvPr id="289" name="Google Shape;289;p27"/>
          <p:cNvGraphicFramePr/>
          <p:nvPr/>
        </p:nvGraphicFramePr>
        <p:xfrm>
          <a:off x="6944875" y="464150"/>
          <a:ext cx="3000000" cy="3000000"/>
        </p:xfrm>
        <a:graphic>
          <a:graphicData uri="http://schemas.openxmlformats.org/drawingml/2006/table">
            <a:tbl>
              <a:tblPr>
                <a:noFill/>
                <a:tableStyleId>{AFC0C7F3-F14B-4673-B0E6-EBBD2F7E8AB2}</a:tableStyleId>
              </a:tblPr>
              <a:tblGrid>
                <a:gridCol w="481950"/>
                <a:gridCol w="481950"/>
                <a:gridCol w="481950"/>
              </a:tblGrid>
              <a:tr h="405325">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r>
              <a:tr h="405325">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r>
              <a:tr h="405325">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r>
            </a:tbl>
          </a:graphicData>
        </a:graphic>
      </p:graphicFrame>
      <p:sp>
        <p:nvSpPr>
          <p:cNvPr id="290" name="Google Shape;290;p27"/>
          <p:cNvSpPr txBox="1"/>
          <p:nvPr/>
        </p:nvSpPr>
        <p:spPr>
          <a:xfrm>
            <a:off x="5778050" y="530250"/>
            <a:ext cx="1534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Kernel</a:t>
            </a:r>
            <a:endParaRPr b="1" sz="1600">
              <a:solidFill>
                <a:srgbClr val="FF9900"/>
              </a:solidFill>
            </a:endParaRPr>
          </a:p>
        </p:txBody>
      </p:sp>
      <p:sp>
        <p:nvSpPr>
          <p:cNvPr id="291" name="Google Shape;291;p27"/>
          <p:cNvSpPr txBox="1"/>
          <p:nvPr/>
        </p:nvSpPr>
        <p:spPr>
          <a:xfrm>
            <a:off x="3629375" y="835700"/>
            <a:ext cx="17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38761D"/>
                </a:solidFill>
              </a:rPr>
              <a:t>Convolution</a:t>
            </a:r>
            <a:endParaRPr b="1"/>
          </a:p>
        </p:txBody>
      </p:sp>
      <p:sp>
        <p:nvSpPr>
          <p:cNvPr id="292" name="Google Shape;292;p27"/>
          <p:cNvSpPr txBox="1"/>
          <p:nvPr/>
        </p:nvSpPr>
        <p:spPr>
          <a:xfrm>
            <a:off x="4802400" y="3868063"/>
            <a:ext cx="87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0000"/>
                </a:solidFill>
              </a:rPr>
              <a:t>After</a:t>
            </a:r>
            <a:endParaRPr/>
          </a:p>
        </p:txBody>
      </p:sp>
      <p:sp>
        <p:nvSpPr>
          <p:cNvPr id="293" name="Google Shape;293;p27"/>
          <p:cNvSpPr txBox="1"/>
          <p:nvPr/>
        </p:nvSpPr>
        <p:spPr>
          <a:xfrm>
            <a:off x="3480100" y="3868063"/>
            <a:ext cx="110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Before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8"/>
          <p:cNvSpPr/>
          <p:nvPr/>
        </p:nvSpPr>
        <p:spPr>
          <a:xfrm>
            <a:off x="5525150" y="1928550"/>
            <a:ext cx="1735200" cy="169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Gaussian</a:t>
            </a:r>
            <a:r>
              <a:rPr b="1" lang="en">
                <a:solidFill>
                  <a:srgbClr val="38761D"/>
                </a:solidFill>
              </a:rPr>
              <a:t> Filter</a:t>
            </a:r>
            <a:endParaRPr b="1">
              <a:solidFill>
                <a:srgbClr val="38761D"/>
              </a:solidFill>
            </a:endParaRPr>
          </a:p>
        </p:txBody>
      </p:sp>
      <p:sp>
        <p:nvSpPr>
          <p:cNvPr id="300" name="Google Shape;300;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301" name="Google Shape;301;p28"/>
          <p:cNvGraphicFramePr/>
          <p:nvPr/>
        </p:nvGraphicFramePr>
        <p:xfrm>
          <a:off x="740625" y="192855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141</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158</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174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170</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168</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184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chemeClr val="dk1"/>
                          </a:solidFill>
                        </a:rPr>
                        <a:t>90</a:t>
                      </a:r>
                      <a:endParaRPr>
                        <a:solidFill>
                          <a:schemeClr val="dk1"/>
                        </a:solidFill>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lang="en"/>
                        <a:t>205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196</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204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175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129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113</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125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201</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155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164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195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145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109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169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222</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235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146</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182</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bl>
          </a:graphicData>
        </a:graphic>
      </p:graphicFrame>
      <p:graphicFrame>
        <p:nvGraphicFramePr>
          <p:cNvPr id="302" name="Google Shape;302;p28"/>
          <p:cNvGraphicFramePr/>
          <p:nvPr/>
        </p:nvGraphicFramePr>
        <p:xfrm>
          <a:off x="5525150" y="192855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141</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158</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174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170</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168</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184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145</a:t>
                      </a:r>
                      <a:endParaRPr>
                        <a:solidFill>
                          <a:schemeClr val="dk1"/>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rPr lang="en"/>
                        <a:t>205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196</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204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175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129</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113</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125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201</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155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164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195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145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109</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169</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222</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235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146</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182</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sp>
        <p:nvSpPr>
          <p:cNvPr id="303" name="Google Shape;303;p28"/>
          <p:cNvSpPr txBox="1"/>
          <p:nvPr/>
        </p:nvSpPr>
        <p:spPr>
          <a:xfrm>
            <a:off x="2579075" y="1157500"/>
            <a:ext cx="3835800" cy="6156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141+</a:t>
            </a:r>
            <a:r>
              <a:rPr lang="en">
                <a:solidFill>
                  <a:srgbClr val="FF9900"/>
                </a:solidFill>
                <a:latin typeface="Calibri"/>
                <a:ea typeface="Calibri"/>
                <a:cs typeface="Calibri"/>
                <a:sym typeface="Calibri"/>
              </a:rPr>
              <a:t>2*</a:t>
            </a:r>
            <a:r>
              <a:rPr lang="en">
                <a:solidFill>
                  <a:srgbClr val="38761D"/>
                </a:solidFill>
                <a:latin typeface="Calibri"/>
                <a:ea typeface="Calibri"/>
                <a:cs typeface="Calibri"/>
                <a:sym typeface="Calibri"/>
              </a:rPr>
              <a:t>158+</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174+</a:t>
            </a:r>
            <a:r>
              <a:rPr lang="en">
                <a:solidFill>
                  <a:srgbClr val="FF9900"/>
                </a:solidFill>
                <a:latin typeface="Calibri"/>
                <a:ea typeface="Calibri"/>
                <a:cs typeface="Calibri"/>
                <a:sym typeface="Calibri"/>
              </a:rPr>
              <a:t>2*</a:t>
            </a:r>
            <a:r>
              <a:rPr lang="en">
                <a:solidFill>
                  <a:srgbClr val="38761D"/>
                </a:solidFill>
                <a:latin typeface="Calibri"/>
                <a:ea typeface="Calibri"/>
                <a:cs typeface="Calibri"/>
                <a:sym typeface="Calibri"/>
              </a:rPr>
              <a:t>184+</a:t>
            </a:r>
            <a:r>
              <a:rPr lang="en">
                <a:solidFill>
                  <a:srgbClr val="FF9900"/>
                </a:solidFill>
                <a:latin typeface="Calibri"/>
                <a:ea typeface="Calibri"/>
                <a:cs typeface="Calibri"/>
                <a:sym typeface="Calibri"/>
              </a:rPr>
              <a:t>4*</a:t>
            </a:r>
            <a:r>
              <a:rPr lang="en">
                <a:solidFill>
                  <a:srgbClr val="38761D"/>
                </a:solidFill>
                <a:latin typeface="Calibri"/>
                <a:ea typeface="Calibri"/>
                <a:cs typeface="Calibri"/>
                <a:sym typeface="Calibri"/>
              </a:rPr>
              <a:t>90+</a:t>
            </a:r>
            <a:r>
              <a:rPr lang="en">
                <a:solidFill>
                  <a:srgbClr val="FF9900"/>
                </a:solidFill>
                <a:latin typeface="Calibri"/>
                <a:ea typeface="Calibri"/>
                <a:cs typeface="Calibri"/>
                <a:sym typeface="Calibri"/>
              </a:rPr>
              <a:t>2*</a:t>
            </a:r>
            <a:r>
              <a:rPr lang="en">
                <a:solidFill>
                  <a:srgbClr val="38761D"/>
                </a:solidFill>
                <a:latin typeface="Calibri"/>
                <a:ea typeface="Calibri"/>
                <a:cs typeface="Calibri"/>
                <a:sym typeface="Calibri"/>
              </a:rPr>
              <a:t>205+</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175+</a:t>
            </a:r>
            <a:r>
              <a:rPr lang="en">
                <a:solidFill>
                  <a:srgbClr val="FF9900"/>
                </a:solidFill>
                <a:latin typeface="Calibri"/>
                <a:ea typeface="Calibri"/>
                <a:cs typeface="Calibri"/>
                <a:sym typeface="Calibri"/>
              </a:rPr>
              <a:t>2*</a:t>
            </a:r>
            <a:r>
              <a:rPr lang="en">
                <a:solidFill>
                  <a:srgbClr val="38761D"/>
                </a:solidFill>
                <a:latin typeface="Calibri"/>
                <a:ea typeface="Calibri"/>
                <a:cs typeface="Calibri"/>
                <a:sym typeface="Calibri"/>
              </a:rPr>
              <a:t>129+</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113) </a:t>
            </a:r>
            <a:r>
              <a:rPr lang="en">
                <a:solidFill>
                  <a:srgbClr val="FF9900"/>
                </a:solidFill>
                <a:latin typeface="Calibri"/>
                <a:ea typeface="Calibri"/>
                <a:cs typeface="Calibri"/>
                <a:sym typeface="Calibri"/>
              </a:rPr>
              <a:t>/ 16</a:t>
            </a:r>
            <a:endParaRPr>
              <a:solidFill>
                <a:srgbClr val="FF9900"/>
              </a:solidFill>
              <a:latin typeface="Calibri"/>
              <a:ea typeface="Calibri"/>
              <a:cs typeface="Calibri"/>
              <a:sym typeface="Calibri"/>
            </a:endParaRPr>
          </a:p>
        </p:txBody>
      </p:sp>
      <p:cxnSp>
        <p:nvCxnSpPr>
          <p:cNvPr id="304" name="Google Shape;304;p28"/>
          <p:cNvCxnSpPr>
            <a:stCxn id="303" idx="1"/>
            <a:endCxn id="305" idx="0"/>
          </p:cNvCxnSpPr>
          <p:nvPr/>
        </p:nvCxnSpPr>
        <p:spPr>
          <a:xfrm flipH="1">
            <a:off x="1608275" y="1465300"/>
            <a:ext cx="970800" cy="463200"/>
          </a:xfrm>
          <a:prstGeom prst="bentConnector2">
            <a:avLst/>
          </a:prstGeom>
          <a:noFill/>
          <a:ln cap="flat" cmpd="sng" w="38100">
            <a:solidFill>
              <a:srgbClr val="FF9900"/>
            </a:solidFill>
            <a:prstDash val="solid"/>
            <a:round/>
            <a:headEnd len="med" w="med" type="none"/>
            <a:tailEnd len="med" w="med" type="triangle"/>
          </a:ln>
        </p:spPr>
      </p:cxnSp>
      <p:cxnSp>
        <p:nvCxnSpPr>
          <p:cNvPr id="306" name="Google Shape;306;p28"/>
          <p:cNvCxnSpPr>
            <a:stCxn id="303" idx="2"/>
            <a:endCxn id="298" idx="1"/>
          </p:cNvCxnSpPr>
          <p:nvPr/>
        </p:nvCxnSpPr>
        <p:spPr>
          <a:xfrm flipH="1" rot="-5400000">
            <a:off x="4509275" y="1760800"/>
            <a:ext cx="1003500" cy="1028100"/>
          </a:xfrm>
          <a:prstGeom prst="bentConnector2">
            <a:avLst/>
          </a:prstGeom>
          <a:noFill/>
          <a:ln cap="flat" cmpd="sng" w="38100">
            <a:solidFill>
              <a:srgbClr val="FF0000"/>
            </a:solidFill>
            <a:prstDash val="solid"/>
            <a:round/>
            <a:headEnd len="med" w="med" type="none"/>
            <a:tailEnd len="med" w="med" type="triangle"/>
          </a:ln>
        </p:spPr>
      </p:cxnSp>
      <p:sp>
        <p:nvSpPr>
          <p:cNvPr id="305" name="Google Shape;305;p28"/>
          <p:cNvSpPr/>
          <p:nvPr/>
        </p:nvSpPr>
        <p:spPr>
          <a:xfrm>
            <a:off x="740625" y="1928550"/>
            <a:ext cx="1735200" cy="169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07" name="Google Shape;307;p28"/>
          <p:cNvGraphicFramePr/>
          <p:nvPr/>
        </p:nvGraphicFramePr>
        <p:xfrm>
          <a:off x="6944875" y="464150"/>
          <a:ext cx="3000000" cy="3000000"/>
        </p:xfrm>
        <a:graphic>
          <a:graphicData uri="http://schemas.openxmlformats.org/drawingml/2006/table">
            <a:tbl>
              <a:tblPr>
                <a:noFill/>
                <a:tableStyleId>{AFC0C7F3-F14B-4673-B0E6-EBBD2F7E8AB2}</a:tableStyleId>
              </a:tblPr>
              <a:tblGrid>
                <a:gridCol w="481950"/>
                <a:gridCol w="481950"/>
                <a:gridCol w="481950"/>
              </a:tblGrid>
              <a:tr h="405325">
                <a:tc>
                  <a:txBody>
                    <a:bodyPr/>
                    <a:lstStyle/>
                    <a:p>
                      <a:pPr indent="0" lvl="0" marL="0" rtl="0" algn="ctr">
                        <a:spcBef>
                          <a:spcPts val="0"/>
                        </a:spcBef>
                        <a:spcAft>
                          <a:spcPts val="0"/>
                        </a:spcAft>
                        <a:buNone/>
                      </a:pPr>
                      <a:r>
                        <a:rPr lang="en" sz="1200">
                          <a:solidFill>
                            <a:srgbClr val="FF9900"/>
                          </a:solidFill>
                        </a:rPr>
                        <a:t>1/16</a:t>
                      </a:r>
                      <a:endParaRPr sz="1200">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FF9900"/>
                          </a:solidFill>
                        </a:rPr>
                        <a:t>2</a:t>
                      </a:r>
                      <a:r>
                        <a:rPr lang="en" sz="1200">
                          <a:solidFill>
                            <a:srgbClr val="FF9900"/>
                          </a:solidFill>
                        </a:rPr>
                        <a:t>/16</a:t>
                      </a:r>
                      <a:endParaRPr sz="1200">
                        <a:solidFill>
                          <a:srgbClr val="FF9900"/>
                        </a:solidFill>
                      </a:endParaRPr>
                    </a:p>
                  </a:txBody>
                  <a:tcPr marT="91425" marB="91425" marR="91425" marL="91425"/>
                </a:tc>
                <a:tc>
                  <a:txBody>
                    <a:bodyPr/>
                    <a:lstStyle/>
                    <a:p>
                      <a:pPr indent="0" lvl="0" marL="0" rtl="0" algn="ctr">
                        <a:spcBef>
                          <a:spcPts val="0"/>
                        </a:spcBef>
                        <a:spcAft>
                          <a:spcPts val="0"/>
                        </a:spcAft>
                        <a:buNone/>
                      </a:pPr>
                      <a:r>
                        <a:rPr lang="en" sz="1200">
                          <a:solidFill>
                            <a:srgbClr val="FF9900"/>
                          </a:solidFill>
                        </a:rPr>
                        <a:t>1</a:t>
                      </a:r>
                      <a:r>
                        <a:rPr lang="en" sz="1200">
                          <a:solidFill>
                            <a:srgbClr val="FF9900"/>
                          </a:solidFill>
                        </a:rPr>
                        <a:t>/16</a:t>
                      </a:r>
                      <a:endParaRPr sz="1200">
                        <a:solidFill>
                          <a:srgbClr val="FF9900"/>
                        </a:solidFill>
                      </a:endParaRPr>
                    </a:p>
                  </a:txBody>
                  <a:tcPr marT="91425" marB="91425" marR="91425" marL="91425"/>
                </a:tc>
              </a:tr>
              <a:tr h="405325">
                <a:tc>
                  <a:txBody>
                    <a:bodyPr/>
                    <a:lstStyle/>
                    <a:p>
                      <a:pPr indent="0" lvl="0" marL="0" rtl="0" algn="ctr">
                        <a:spcBef>
                          <a:spcPts val="0"/>
                        </a:spcBef>
                        <a:spcAft>
                          <a:spcPts val="0"/>
                        </a:spcAft>
                        <a:buNone/>
                      </a:pPr>
                      <a:r>
                        <a:rPr lang="en" sz="1200">
                          <a:solidFill>
                            <a:srgbClr val="FF9900"/>
                          </a:solidFill>
                        </a:rPr>
                        <a:t>2</a:t>
                      </a:r>
                      <a:r>
                        <a:rPr lang="en" sz="1200">
                          <a:solidFill>
                            <a:srgbClr val="FF9900"/>
                          </a:solidFill>
                        </a:rPr>
                        <a:t>/16</a:t>
                      </a:r>
                      <a:endParaRPr sz="1200">
                        <a:solidFill>
                          <a:srgbClr val="FF9900"/>
                        </a:solidFill>
                      </a:endParaRPr>
                    </a:p>
                  </a:txBody>
                  <a:tcPr marT="91425" marB="91425" marR="91425" marL="91425"/>
                </a:tc>
                <a:tc>
                  <a:txBody>
                    <a:bodyPr/>
                    <a:lstStyle/>
                    <a:p>
                      <a:pPr indent="0" lvl="0" marL="0" rtl="0" algn="ctr">
                        <a:spcBef>
                          <a:spcPts val="0"/>
                        </a:spcBef>
                        <a:spcAft>
                          <a:spcPts val="0"/>
                        </a:spcAft>
                        <a:buNone/>
                      </a:pPr>
                      <a:r>
                        <a:rPr lang="en" sz="1200">
                          <a:solidFill>
                            <a:srgbClr val="FF9900"/>
                          </a:solidFill>
                        </a:rPr>
                        <a:t>4</a:t>
                      </a:r>
                      <a:r>
                        <a:rPr lang="en" sz="1200">
                          <a:solidFill>
                            <a:srgbClr val="FF9900"/>
                          </a:solidFill>
                        </a:rPr>
                        <a:t>/16</a:t>
                      </a:r>
                      <a:endParaRPr sz="1200">
                        <a:solidFill>
                          <a:srgbClr val="FF9900"/>
                        </a:solidFill>
                      </a:endParaRPr>
                    </a:p>
                  </a:txBody>
                  <a:tcPr marT="91425" marB="91425" marR="91425" marL="91425"/>
                </a:tc>
                <a:tc>
                  <a:txBody>
                    <a:bodyPr/>
                    <a:lstStyle/>
                    <a:p>
                      <a:pPr indent="0" lvl="0" marL="0" rtl="0" algn="ctr">
                        <a:spcBef>
                          <a:spcPts val="0"/>
                        </a:spcBef>
                        <a:spcAft>
                          <a:spcPts val="0"/>
                        </a:spcAft>
                        <a:buNone/>
                      </a:pPr>
                      <a:r>
                        <a:rPr lang="en" sz="1200">
                          <a:solidFill>
                            <a:srgbClr val="FF9900"/>
                          </a:solidFill>
                        </a:rPr>
                        <a:t>2</a:t>
                      </a:r>
                      <a:r>
                        <a:rPr lang="en" sz="1200">
                          <a:solidFill>
                            <a:srgbClr val="FF9900"/>
                          </a:solidFill>
                        </a:rPr>
                        <a:t>/16</a:t>
                      </a:r>
                      <a:endParaRPr sz="1200">
                        <a:solidFill>
                          <a:srgbClr val="FF9900"/>
                        </a:solidFill>
                      </a:endParaRPr>
                    </a:p>
                  </a:txBody>
                  <a:tcPr marT="91425" marB="91425" marR="91425" marL="91425"/>
                </a:tc>
              </a:tr>
              <a:tr h="405325">
                <a:tc>
                  <a:txBody>
                    <a:bodyPr/>
                    <a:lstStyle/>
                    <a:p>
                      <a:pPr indent="0" lvl="0" marL="0" rtl="0" algn="ctr">
                        <a:spcBef>
                          <a:spcPts val="0"/>
                        </a:spcBef>
                        <a:spcAft>
                          <a:spcPts val="0"/>
                        </a:spcAft>
                        <a:buNone/>
                      </a:pPr>
                      <a:r>
                        <a:rPr lang="en" sz="1200">
                          <a:solidFill>
                            <a:srgbClr val="FF9900"/>
                          </a:solidFill>
                        </a:rPr>
                        <a:t>1</a:t>
                      </a:r>
                      <a:r>
                        <a:rPr lang="en" sz="1200">
                          <a:solidFill>
                            <a:srgbClr val="FF9900"/>
                          </a:solidFill>
                        </a:rPr>
                        <a:t>/16</a:t>
                      </a:r>
                      <a:endParaRPr sz="1200">
                        <a:solidFill>
                          <a:srgbClr val="FF9900"/>
                        </a:solidFill>
                      </a:endParaRPr>
                    </a:p>
                  </a:txBody>
                  <a:tcPr marT="91425" marB="91425" marR="91425" marL="91425"/>
                </a:tc>
                <a:tc>
                  <a:txBody>
                    <a:bodyPr/>
                    <a:lstStyle/>
                    <a:p>
                      <a:pPr indent="0" lvl="0" marL="0" rtl="0" algn="ctr">
                        <a:spcBef>
                          <a:spcPts val="0"/>
                        </a:spcBef>
                        <a:spcAft>
                          <a:spcPts val="0"/>
                        </a:spcAft>
                        <a:buNone/>
                      </a:pPr>
                      <a:r>
                        <a:rPr lang="en" sz="1200">
                          <a:solidFill>
                            <a:srgbClr val="FF9900"/>
                          </a:solidFill>
                        </a:rPr>
                        <a:t>2</a:t>
                      </a:r>
                      <a:r>
                        <a:rPr lang="en" sz="1200">
                          <a:solidFill>
                            <a:srgbClr val="FF9900"/>
                          </a:solidFill>
                        </a:rPr>
                        <a:t>/16</a:t>
                      </a:r>
                      <a:endParaRPr sz="1200">
                        <a:solidFill>
                          <a:srgbClr val="FF9900"/>
                        </a:solidFill>
                      </a:endParaRPr>
                    </a:p>
                  </a:txBody>
                  <a:tcPr marT="91425" marB="91425" marR="91425" marL="91425"/>
                </a:tc>
                <a:tc>
                  <a:txBody>
                    <a:bodyPr/>
                    <a:lstStyle/>
                    <a:p>
                      <a:pPr indent="0" lvl="0" marL="0" rtl="0" algn="ctr">
                        <a:spcBef>
                          <a:spcPts val="0"/>
                        </a:spcBef>
                        <a:spcAft>
                          <a:spcPts val="0"/>
                        </a:spcAft>
                        <a:buNone/>
                      </a:pPr>
                      <a:r>
                        <a:rPr lang="en" sz="1200">
                          <a:solidFill>
                            <a:srgbClr val="FF9900"/>
                          </a:solidFill>
                        </a:rPr>
                        <a:t>1</a:t>
                      </a:r>
                      <a:r>
                        <a:rPr lang="en" sz="1200">
                          <a:solidFill>
                            <a:srgbClr val="FF9900"/>
                          </a:solidFill>
                        </a:rPr>
                        <a:t>/16</a:t>
                      </a:r>
                      <a:endParaRPr sz="1200">
                        <a:solidFill>
                          <a:srgbClr val="FF9900"/>
                        </a:solidFill>
                      </a:endParaRPr>
                    </a:p>
                  </a:txBody>
                  <a:tcPr marT="91425" marB="91425" marR="91425" marL="91425"/>
                </a:tc>
              </a:tr>
            </a:tbl>
          </a:graphicData>
        </a:graphic>
      </p:graphicFrame>
      <p:sp>
        <p:nvSpPr>
          <p:cNvPr id="308" name="Google Shape;308;p28"/>
          <p:cNvSpPr txBox="1"/>
          <p:nvPr/>
        </p:nvSpPr>
        <p:spPr>
          <a:xfrm>
            <a:off x="5778050" y="530250"/>
            <a:ext cx="1534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Kernel</a:t>
            </a:r>
            <a:endParaRPr b="1" sz="1600">
              <a:solidFill>
                <a:srgbClr val="FF9900"/>
              </a:solidFill>
            </a:endParaRPr>
          </a:p>
        </p:txBody>
      </p:sp>
      <p:sp>
        <p:nvSpPr>
          <p:cNvPr id="309" name="Google Shape;309;p28"/>
          <p:cNvSpPr txBox="1"/>
          <p:nvPr/>
        </p:nvSpPr>
        <p:spPr>
          <a:xfrm>
            <a:off x="3629375" y="835700"/>
            <a:ext cx="17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38761D"/>
                </a:solidFill>
              </a:rPr>
              <a:t>Convolution</a:t>
            </a:r>
            <a:endParaRPr b="1"/>
          </a:p>
        </p:txBody>
      </p:sp>
      <p:sp>
        <p:nvSpPr>
          <p:cNvPr id="310" name="Google Shape;310;p28"/>
          <p:cNvSpPr txBox="1"/>
          <p:nvPr/>
        </p:nvSpPr>
        <p:spPr>
          <a:xfrm>
            <a:off x="4802400" y="3868063"/>
            <a:ext cx="87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0000"/>
                </a:solidFill>
              </a:rPr>
              <a:t>After</a:t>
            </a:r>
            <a:endParaRPr/>
          </a:p>
        </p:txBody>
      </p:sp>
      <p:sp>
        <p:nvSpPr>
          <p:cNvPr id="311" name="Google Shape;311;p28"/>
          <p:cNvSpPr txBox="1"/>
          <p:nvPr/>
        </p:nvSpPr>
        <p:spPr>
          <a:xfrm>
            <a:off x="3480100" y="3868063"/>
            <a:ext cx="110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Before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9"/>
          <p:cNvSpPr/>
          <p:nvPr/>
        </p:nvSpPr>
        <p:spPr>
          <a:xfrm>
            <a:off x="5525150" y="2157150"/>
            <a:ext cx="1735200" cy="169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Borders management</a:t>
            </a:r>
            <a:endParaRPr b="1">
              <a:solidFill>
                <a:srgbClr val="38761D"/>
              </a:solidFill>
            </a:endParaRPr>
          </a:p>
        </p:txBody>
      </p:sp>
      <p:sp>
        <p:nvSpPr>
          <p:cNvPr id="318" name="Google Shape;318;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319" name="Google Shape;319;p29"/>
          <p:cNvGraphicFramePr/>
          <p:nvPr/>
        </p:nvGraphicFramePr>
        <p:xfrm>
          <a:off x="4496450" y="164280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565350">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152</a:t>
                      </a:r>
                      <a:endParaRPr/>
                    </a:p>
                  </a:txBody>
                  <a:tcPr marT="91425" marB="91425" marR="91425" marL="91425" anchor="ctr"/>
                </a:tc>
                <a:tc>
                  <a:txBody>
                    <a:bodyPr/>
                    <a:lstStyle/>
                    <a:p>
                      <a:pPr indent="0" lvl="0" marL="0" rtl="0" algn="ctr">
                        <a:spcBef>
                          <a:spcPts val="0"/>
                        </a:spcBef>
                        <a:spcAft>
                          <a:spcPts val="0"/>
                        </a:spcAft>
                        <a:buNone/>
                      </a:pPr>
                      <a:r>
                        <a:rPr lang="en"/>
                        <a:t>205</a:t>
                      </a:r>
                      <a:endParaRPr/>
                    </a:p>
                  </a:txBody>
                  <a:tcPr marT="91425" marB="91425" marR="91425" marL="91425" anchor="ctr"/>
                </a:tc>
                <a:tc>
                  <a:txBody>
                    <a:bodyPr/>
                    <a:lstStyle/>
                    <a:p>
                      <a:pPr indent="0" lvl="0" marL="0" rtl="0" algn="ctr">
                        <a:spcBef>
                          <a:spcPts val="0"/>
                        </a:spcBef>
                        <a:spcAft>
                          <a:spcPts val="0"/>
                        </a:spcAft>
                        <a:buNone/>
                      </a:pPr>
                      <a:r>
                        <a:rPr lang="en"/>
                        <a:t>196</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565350">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129</a:t>
                      </a:r>
                      <a:endParaRPr/>
                    </a:p>
                  </a:txBody>
                  <a:tcPr marT="91425" marB="91425" marR="91425" marL="91425" anchor="ctr"/>
                </a:tc>
                <a:tc>
                  <a:txBody>
                    <a:bodyPr/>
                    <a:lstStyle/>
                    <a:p>
                      <a:pPr indent="0" lvl="0" marL="0" rtl="0" algn="ctr">
                        <a:spcBef>
                          <a:spcPts val="0"/>
                        </a:spcBef>
                        <a:spcAft>
                          <a:spcPts val="0"/>
                        </a:spcAft>
                        <a:buNone/>
                      </a:pPr>
                      <a:r>
                        <a:rPr lang="en"/>
                        <a:t>113</a:t>
                      </a:r>
                      <a:endParaRPr/>
                    </a:p>
                  </a:txBody>
                  <a:tcPr marT="91425" marB="91425" marR="91425" marL="91425" anchor="ctr"/>
                </a:tc>
                <a:tc>
                  <a:txBody>
                    <a:bodyPr/>
                    <a:lstStyle/>
                    <a:p>
                      <a:pPr indent="0" lvl="0" marL="0" rtl="0" algn="ctr">
                        <a:spcBef>
                          <a:spcPts val="0"/>
                        </a:spcBef>
                        <a:spcAft>
                          <a:spcPts val="0"/>
                        </a:spcAft>
                        <a:buNone/>
                      </a:pPr>
                      <a:r>
                        <a:rPr lang="en"/>
                        <a:t>125</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565350">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164</a:t>
                      </a:r>
                      <a:endParaRPr/>
                    </a:p>
                  </a:txBody>
                  <a:tcPr marT="91425" marB="91425" marR="91425" marL="91425" anchor="ctr"/>
                </a:tc>
                <a:tc>
                  <a:txBody>
                    <a:bodyPr/>
                    <a:lstStyle/>
                    <a:p>
                      <a:pPr indent="0" lvl="0" marL="0" rtl="0" algn="ctr">
                        <a:spcBef>
                          <a:spcPts val="0"/>
                        </a:spcBef>
                        <a:spcAft>
                          <a:spcPts val="0"/>
                        </a:spcAft>
                        <a:buNone/>
                      </a:pPr>
                      <a:r>
                        <a:rPr lang="en"/>
                        <a:t>195</a:t>
                      </a:r>
                      <a:endParaRPr/>
                    </a:p>
                  </a:txBody>
                  <a:tcPr marT="91425" marB="91425" marR="91425" marL="91425" anchor="ctr"/>
                </a:tc>
                <a:tc>
                  <a:txBody>
                    <a:bodyPr/>
                    <a:lstStyle/>
                    <a:p>
                      <a:pPr indent="0" lvl="0" marL="0" rtl="0" algn="ctr">
                        <a:spcBef>
                          <a:spcPts val="0"/>
                        </a:spcBef>
                        <a:spcAft>
                          <a:spcPts val="0"/>
                        </a:spcAft>
                        <a:buNone/>
                      </a:pPr>
                      <a:r>
                        <a:rPr lang="en"/>
                        <a:t>145</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565350">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bl>
          </a:graphicData>
        </a:graphic>
      </p:graphicFrame>
      <p:sp>
        <p:nvSpPr>
          <p:cNvPr id="320" name="Google Shape;320;p29"/>
          <p:cNvSpPr txBox="1"/>
          <p:nvPr/>
        </p:nvSpPr>
        <p:spPr>
          <a:xfrm>
            <a:off x="1577800" y="2593775"/>
            <a:ext cx="24468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Zero padding</a:t>
            </a:r>
            <a:endParaRPr/>
          </a:p>
          <a:p>
            <a:pPr indent="-317500" lvl="0" marL="457200" rtl="0" algn="l">
              <a:lnSpc>
                <a:spcPct val="150000"/>
              </a:lnSpc>
              <a:spcBef>
                <a:spcPts val="0"/>
              </a:spcBef>
              <a:spcAft>
                <a:spcPts val="0"/>
              </a:spcAft>
              <a:buSzPts val="1400"/>
              <a:buChar char="●"/>
            </a:pPr>
            <a:r>
              <a:rPr lang="en"/>
              <a:t>Duplication</a:t>
            </a:r>
            <a:endParaRPr/>
          </a:p>
          <a:p>
            <a:pPr indent="-317500" lvl="0" marL="457200" rtl="0" algn="l">
              <a:lnSpc>
                <a:spcPct val="150000"/>
              </a:lnSpc>
              <a:spcBef>
                <a:spcPts val="0"/>
              </a:spcBef>
              <a:spcAft>
                <a:spcPts val="0"/>
              </a:spcAft>
              <a:buSzPts val="1400"/>
              <a:buChar char="●"/>
            </a:pPr>
            <a:r>
              <a:rPr lang="en"/>
              <a:t>Partial convolution</a:t>
            </a:r>
            <a:endParaRPr/>
          </a:p>
        </p:txBody>
      </p:sp>
      <p:graphicFrame>
        <p:nvGraphicFramePr>
          <p:cNvPr id="321" name="Google Shape;321;p29"/>
          <p:cNvGraphicFramePr/>
          <p:nvPr/>
        </p:nvGraphicFramePr>
        <p:xfrm>
          <a:off x="4496450" y="164280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r>
              <a:tr h="565350">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152</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205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196</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r>
              <a:tr h="565350">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129</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113</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125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r>
              <a:tr h="565350">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164</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195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145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r>
              <a:tr h="565350">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r>
            </a:tbl>
          </a:graphicData>
        </a:graphic>
      </p:graphicFrame>
      <p:graphicFrame>
        <p:nvGraphicFramePr>
          <p:cNvPr id="322" name="Google Shape;322;p29"/>
          <p:cNvGraphicFramePr/>
          <p:nvPr/>
        </p:nvGraphicFramePr>
        <p:xfrm>
          <a:off x="4496450" y="164280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152</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152</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205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196</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196</a:t>
                      </a:r>
                      <a:endParaRPr/>
                    </a:p>
                  </a:txBody>
                  <a:tcPr marT="91425" marB="91425" marR="91425" marL="91425" anchor="ctr">
                    <a:solidFill>
                      <a:schemeClr val="dk1"/>
                    </a:solidFill>
                  </a:tcPr>
                </a:tc>
              </a:tr>
              <a:tr h="565350">
                <a:tc>
                  <a:txBody>
                    <a:bodyPr/>
                    <a:lstStyle/>
                    <a:p>
                      <a:pPr indent="0" lvl="0" marL="0" rtl="0" algn="ctr">
                        <a:spcBef>
                          <a:spcPts val="0"/>
                        </a:spcBef>
                        <a:spcAft>
                          <a:spcPts val="0"/>
                        </a:spcAft>
                        <a:buNone/>
                      </a:pPr>
                      <a:r>
                        <a:rPr lang="en"/>
                        <a:t>152</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152</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205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196</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196</a:t>
                      </a:r>
                      <a:endParaRPr/>
                    </a:p>
                  </a:txBody>
                  <a:tcPr marT="91425" marB="91425" marR="91425" marL="91425" anchor="ctr">
                    <a:solidFill>
                      <a:schemeClr val="dk1"/>
                    </a:solidFill>
                  </a:tcPr>
                </a:tc>
              </a:tr>
              <a:tr h="565350">
                <a:tc>
                  <a:txBody>
                    <a:bodyPr/>
                    <a:lstStyle/>
                    <a:p>
                      <a:pPr indent="0" lvl="0" marL="0" rtl="0" algn="ctr">
                        <a:spcBef>
                          <a:spcPts val="0"/>
                        </a:spcBef>
                        <a:spcAft>
                          <a:spcPts val="0"/>
                        </a:spcAft>
                        <a:buNone/>
                      </a:pPr>
                      <a:r>
                        <a:rPr lang="en"/>
                        <a:t>129</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129</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113</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125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125</a:t>
                      </a:r>
                      <a:endParaRPr/>
                    </a:p>
                  </a:txBody>
                  <a:tcPr marT="91425" marB="91425" marR="91425" marL="91425" anchor="ctr">
                    <a:solidFill>
                      <a:schemeClr val="dk1"/>
                    </a:solidFill>
                  </a:tcPr>
                </a:tc>
              </a:tr>
              <a:tr h="565350">
                <a:tc>
                  <a:txBody>
                    <a:bodyPr/>
                    <a:lstStyle/>
                    <a:p>
                      <a:pPr indent="0" lvl="0" marL="0" rtl="0" algn="ctr">
                        <a:spcBef>
                          <a:spcPts val="0"/>
                        </a:spcBef>
                        <a:spcAft>
                          <a:spcPts val="0"/>
                        </a:spcAft>
                        <a:buNone/>
                      </a:pPr>
                      <a:r>
                        <a:rPr lang="en"/>
                        <a:t>164</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164</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195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145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145</a:t>
                      </a:r>
                      <a:endParaRPr/>
                    </a:p>
                  </a:txBody>
                  <a:tcPr marT="91425" marB="91425" marR="91425" marL="91425" anchor="ctr">
                    <a:solidFill>
                      <a:schemeClr val="dk1"/>
                    </a:solidFill>
                  </a:tcPr>
                </a:tc>
              </a:tr>
              <a:tr h="565350">
                <a:tc>
                  <a:txBody>
                    <a:bodyPr/>
                    <a:lstStyle/>
                    <a:p>
                      <a:pPr indent="0" lvl="0" marL="0" rtl="0" algn="ctr">
                        <a:spcBef>
                          <a:spcPts val="0"/>
                        </a:spcBef>
                        <a:spcAft>
                          <a:spcPts val="0"/>
                        </a:spcAft>
                        <a:buNone/>
                      </a:pPr>
                      <a:r>
                        <a:rPr lang="en"/>
                        <a:t>164</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164</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195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145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145</a:t>
                      </a:r>
                      <a:endParaRPr/>
                    </a:p>
                  </a:txBody>
                  <a:tcPr marT="91425" marB="91425" marR="91425" marL="91425" anchor="ctr">
                    <a:solidFill>
                      <a:schemeClr val="dk1"/>
                    </a:solidFill>
                  </a:tcPr>
                </a:tc>
              </a:tr>
            </a:tbl>
          </a:graphicData>
        </a:graphic>
      </p:graphicFrame>
      <p:graphicFrame>
        <p:nvGraphicFramePr>
          <p:cNvPr id="323" name="Google Shape;323;p29"/>
          <p:cNvGraphicFramePr/>
          <p:nvPr/>
        </p:nvGraphicFramePr>
        <p:xfrm>
          <a:off x="4496450" y="164280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141</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158</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174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170</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168</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r>
              <a:tr h="565350">
                <a:tc>
                  <a:txBody>
                    <a:bodyPr/>
                    <a:lstStyle/>
                    <a:p>
                      <a:pPr indent="0" lvl="0" marL="0" rtl="0" algn="ctr">
                        <a:spcBef>
                          <a:spcPts val="0"/>
                        </a:spcBef>
                        <a:spcAft>
                          <a:spcPts val="0"/>
                        </a:spcAft>
                        <a:buNone/>
                      </a:pPr>
                      <a:r>
                        <a:rPr lang="en"/>
                        <a:t>184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dk1"/>
                          </a:solidFill>
                        </a:rPr>
                        <a:t>90</a:t>
                      </a:r>
                      <a:endParaRPr>
                        <a:solidFill>
                          <a:schemeClr val="dk1"/>
                        </a:solidFill>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205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196</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204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r>
              <a:tr h="565350">
                <a:tc>
                  <a:txBody>
                    <a:bodyPr/>
                    <a:lstStyle/>
                    <a:p>
                      <a:pPr indent="0" lvl="0" marL="0" rtl="0" algn="ctr">
                        <a:spcBef>
                          <a:spcPts val="0"/>
                        </a:spcBef>
                        <a:spcAft>
                          <a:spcPts val="0"/>
                        </a:spcAft>
                        <a:buNone/>
                      </a:pPr>
                      <a:r>
                        <a:rPr lang="en"/>
                        <a:t>175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129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113</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125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201</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r>
              <a:tr h="565350">
                <a:tc>
                  <a:txBody>
                    <a:bodyPr/>
                    <a:lstStyle/>
                    <a:p>
                      <a:pPr indent="0" lvl="0" marL="0" rtl="0" algn="ctr">
                        <a:spcBef>
                          <a:spcPts val="0"/>
                        </a:spcBef>
                        <a:spcAft>
                          <a:spcPts val="0"/>
                        </a:spcAft>
                        <a:buNone/>
                      </a:pPr>
                      <a:r>
                        <a:rPr lang="en"/>
                        <a:t>155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164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195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145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109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r>
              <a:tr h="565350">
                <a:tc>
                  <a:txBody>
                    <a:bodyPr/>
                    <a:lstStyle/>
                    <a:p>
                      <a:pPr indent="0" lvl="0" marL="0" rtl="0" algn="ctr">
                        <a:spcBef>
                          <a:spcPts val="0"/>
                        </a:spcBef>
                        <a:spcAft>
                          <a:spcPts val="0"/>
                        </a:spcAft>
                        <a:buNone/>
                      </a:pPr>
                      <a:r>
                        <a:rPr lang="en"/>
                        <a:t>169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222</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235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146</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182</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r>
            </a:tbl>
          </a:graphicData>
        </a:graphic>
      </p:graphicFrame>
      <p:graphicFrame>
        <p:nvGraphicFramePr>
          <p:cNvPr id="324" name="Google Shape;324;p29"/>
          <p:cNvGraphicFramePr/>
          <p:nvPr/>
        </p:nvGraphicFramePr>
        <p:xfrm>
          <a:off x="3918000" y="1077600"/>
          <a:ext cx="3000000" cy="3000000"/>
        </p:xfrm>
        <a:graphic>
          <a:graphicData uri="http://schemas.openxmlformats.org/drawingml/2006/table">
            <a:tbl>
              <a:tblPr>
                <a:noFill/>
                <a:tableStyleId>{AFC0C7F3-F14B-4673-B0E6-EBBD2F7E8AB2}</a:tableStyleId>
              </a:tblPr>
              <a:tblGrid>
                <a:gridCol w="578400"/>
                <a:gridCol w="578400"/>
                <a:gridCol w="578400"/>
              </a:tblGrid>
              <a:tr h="565300">
                <a:tc>
                  <a:txBody>
                    <a:bodyPr/>
                    <a:lstStyle/>
                    <a:p>
                      <a:pPr indent="0" lvl="0" marL="0" rtl="0" algn="ctr">
                        <a:spcBef>
                          <a:spcPts val="0"/>
                        </a:spcBef>
                        <a:spcAft>
                          <a:spcPts val="0"/>
                        </a:spcAft>
                        <a:buNone/>
                      </a:pPr>
                      <a:r>
                        <a:t/>
                      </a:r>
                      <a:endParaRPr sz="1200">
                        <a:solidFill>
                          <a:srgbClr val="FF9900"/>
                        </a:solidFill>
                      </a:endParaRPr>
                    </a:p>
                  </a:txBody>
                  <a:tcPr marT="91425" marB="91425" marR="91425" marL="91425" anchor="ctr">
                    <a:solidFill>
                      <a:srgbClr val="FF9900"/>
                    </a:solidFill>
                  </a:tcPr>
                </a:tc>
                <a:tc>
                  <a:txBody>
                    <a:bodyPr/>
                    <a:lstStyle/>
                    <a:p>
                      <a:pPr indent="0" lvl="0" marL="0" rtl="0" algn="ctr">
                        <a:spcBef>
                          <a:spcPts val="0"/>
                        </a:spcBef>
                        <a:spcAft>
                          <a:spcPts val="0"/>
                        </a:spcAft>
                        <a:buNone/>
                      </a:pPr>
                      <a:r>
                        <a:t/>
                      </a:r>
                      <a:endParaRPr sz="1200">
                        <a:solidFill>
                          <a:srgbClr val="FF9900"/>
                        </a:solidFill>
                      </a:endParaRPr>
                    </a:p>
                  </a:txBody>
                  <a:tcPr marT="91425" marB="91425" marR="91425" marL="91425">
                    <a:solidFill>
                      <a:srgbClr val="FF9900"/>
                    </a:solidFill>
                  </a:tcPr>
                </a:tc>
                <a:tc>
                  <a:txBody>
                    <a:bodyPr/>
                    <a:lstStyle/>
                    <a:p>
                      <a:pPr indent="0" lvl="0" marL="0" rtl="0" algn="ctr">
                        <a:spcBef>
                          <a:spcPts val="0"/>
                        </a:spcBef>
                        <a:spcAft>
                          <a:spcPts val="0"/>
                        </a:spcAft>
                        <a:buNone/>
                      </a:pPr>
                      <a:r>
                        <a:t/>
                      </a:r>
                      <a:endParaRPr sz="1200">
                        <a:solidFill>
                          <a:srgbClr val="FF9900"/>
                        </a:solidFill>
                      </a:endParaRPr>
                    </a:p>
                  </a:txBody>
                  <a:tcPr marT="91425" marB="91425" marR="91425" marL="91425">
                    <a:solidFill>
                      <a:srgbClr val="FF9900"/>
                    </a:solidFill>
                  </a:tcPr>
                </a:tc>
              </a:tr>
              <a:tr h="565300">
                <a:tc>
                  <a:txBody>
                    <a:bodyPr/>
                    <a:lstStyle/>
                    <a:p>
                      <a:pPr indent="0" lvl="0" marL="0" rtl="0" algn="ctr">
                        <a:spcBef>
                          <a:spcPts val="0"/>
                        </a:spcBef>
                        <a:spcAft>
                          <a:spcPts val="0"/>
                        </a:spcAft>
                        <a:buNone/>
                      </a:pPr>
                      <a:r>
                        <a:t/>
                      </a:r>
                      <a:endParaRPr sz="1200">
                        <a:solidFill>
                          <a:srgbClr val="FF9900"/>
                        </a:solidFill>
                      </a:endParaRPr>
                    </a:p>
                  </a:txBody>
                  <a:tcPr marT="91425" marB="91425" marR="91425" marL="91425">
                    <a:solidFill>
                      <a:srgbClr val="FF9900"/>
                    </a:solidFill>
                  </a:tcPr>
                </a:tc>
                <a:tc>
                  <a:txBody>
                    <a:bodyPr/>
                    <a:lstStyle/>
                    <a:p>
                      <a:pPr indent="0" lvl="0" marL="0" rtl="0" algn="ctr">
                        <a:spcBef>
                          <a:spcPts val="0"/>
                        </a:spcBef>
                        <a:spcAft>
                          <a:spcPts val="0"/>
                        </a:spcAft>
                        <a:buNone/>
                      </a:pPr>
                      <a:r>
                        <a:rPr lang="en">
                          <a:solidFill>
                            <a:schemeClr val="dk1"/>
                          </a:solidFill>
                        </a:rPr>
                        <a:t>141</a:t>
                      </a:r>
                      <a:endParaRPr sz="1200">
                        <a:solidFill>
                          <a:srgbClr val="FF9900"/>
                        </a:solidFill>
                      </a:endParaRPr>
                    </a:p>
                  </a:txBody>
                  <a:tcPr marT="91425" marB="91425" marR="91425" marL="91425" anchor="ctr">
                    <a:solidFill>
                      <a:srgbClr val="FF9900"/>
                    </a:solidFill>
                  </a:tcPr>
                </a:tc>
                <a:tc>
                  <a:txBody>
                    <a:bodyPr/>
                    <a:lstStyle/>
                    <a:p>
                      <a:pPr indent="0" lvl="0" marL="0" rtl="0" algn="ctr">
                        <a:spcBef>
                          <a:spcPts val="0"/>
                        </a:spcBef>
                        <a:spcAft>
                          <a:spcPts val="0"/>
                        </a:spcAft>
                        <a:buNone/>
                      </a:pPr>
                      <a:r>
                        <a:rPr lang="en">
                          <a:solidFill>
                            <a:schemeClr val="dk1"/>
                          </a:solidFill>
                        </a:rPr>
                        <a:t>158</a:t>
                      </a:r>
                      <a:endParaRPr sz="1200">
                        <a:solidFill>
                          <a:srgbClr val="FF9900"/>
                        </a:solidFill>
                      </a:endParaRPr>
                    </a:p>
                  </a:txBody>
                  <a:tcPr marT="91425" marB="91425" marR="91425" marL="91425" anchor="ctr">
                    <a:solidFill>
                      <a:srgbClr val="FF9900"/>
                    </a:solidFill>
                  </a:tcPr>
                </a:tc>
              </a:tr>
              <a:tr h="565300">
                <a:tc>
                  <a:txBody>
                    <a:bodyPr/>
                    <a:lstStyle/>
                    <a:p>
                      <a:pPr indent="0" lvl="0" marL="0" rtl="0" algn="ctr">
                        <a:spcBef>
                          <a:spcPts val="0"/>
                        </a:spcBef>
                        <a:spcAft>
                          <a:spcPts val="0"/>
                        </a:spcAft>
                        <a:buNone/>
                      </a:pPr>
                      <a:r>
                        <a:t/>
                      </a:r>
                      <a:endParaRPr sz="1200">
                        <a:solidFill>
                          <a:srgbClr val="FF9900"/>
                        </a:solidFill>
                      </a:endParaRPr>
                    </a:p>
                  </a:txBody>
                  <a:tcPr marT="91425" marB="91425" marR="91425" marL="91425">
                    <a:solidFill>
                      <a:srgbClr val="FF9900"/>
                    </a:solidFill>
                  </a:tcPr>
                </a:tc>
                <a:tc>
                  <a:txBody>
                    <a:bodyPr/>
                    <a:lstStyle/>
                    <a:p>
                      <a:pPr indent="0" lvl="0" marL="0" rtl="0" algn="ctr">
                        <a:spcBef>
                          <a:spcPts val="0"/>
                        </a:spcBef>
                        <a:spcAft>
                          <a:spcPts val="0"/>
                        </a:spcAft>
                        <a:buNone/>
                      </a:pPr>
                      <a:r>
                        <a:rPr lang="en">
                          <a:solidFill>
                            <a:schemeClr val="dk1"/>
                          </a:solidFill>
                        </a:rPr>
                        <a:t>184</a:t>
                      </a:r>
                      <a:endParaRPr/>
                    </a:p>
                  </a:txBody>
                  <a:tcPr marT="91425" marB="91425" marR="91425" marL="91425" anchor="ctr">
                    <a:solidFill>
                      <a:srgbClr val="FF9900"/>
                    </a:solidFill>
                  </a:tcPr>
                </a:tc>
                <a:tc>
                  <a:txBody>
                    <a:bodyPr/>
                    <a:lstStyle/>
                    <a:p>
                      <a:pPr indent="0" lvl="0" marL="0" rtl="0" algn="ctr">
                        <a:spcBef>
                          <a:spcPts val="0"/>
                        </a:spcBef>
                        <a:spcAft>
                          <a:spcPts val="0"/>
                        </a:spcAft>
                        <a:buNone/>
                      </a:pPr>
                      <a:r>
                        <a:rPr lang="en">
                          <a:solidFill>
                            <a:schemeClr val="dk1"/>
                          </a:solidFill>
                        </a:rPr>
                        <a:t>90</a:t>
                      </a:r>
                      <a:endParaRPr/>
                    </a:p>
                  </a:txBody>
                  <a:tcPr marT="91425" marB="91425" marR="91425" marL="91425" anchor="ctr">
                    <a:solidFill>
                      <a:srgbClr val="FF9900"/>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0" name="Google Shape;330;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31" name="Google Shape;331;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32" name="Google Shape;332;p30"/>
          <p:cNvPicPr preferRelativeResize="0"/>
          <p:nvPr/>
        </p:nvPicPr>
        <p:blipFill>
          <a:blip r:embed="rId3">
            <a:alphaModFix/>
          </a:blip>
          <a:stretch>
            <a:fillRect/>
          </a:stretch>
        </p:blipFill>
        <p:spPr>
          <a:xfrm>
            <a:off x="2004977" y="0"/>
            <a:ext cx="5134045"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1"/>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Filters</a:t>
            </a:r>
            <a:endParaRPr b="1">
              <a:solidFill>
                <a:srgbClr val="38761D"/>
              </a:solidFill>
            </a:endParaRPr>
          </a:p>
        </p:txBody>
      </p:sp>
      <p:sp>
        <p:nvSpPr>
          <p:cNvPr id="338" name="Google Shape;338;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31"/>
          <p:cNvSpPr txBox="1"/>
          <p:nvPr/>
        </p:nvSpPr>
        <p:spPr>
          <a:xfrm>
            <a:off x="465700" y="1760475"/>
            <a:ext cx="79251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b="1" lang="en"/>
              <a:t>Averager</a:t>
            </a:r>
            <a:r>
              <a:rPr lang="en"/>
              <a:t> (linear) : spread the noise to the neighbors</a:t>
            </a:r>
            <a:endParaRPr/>
          </a:p>
          <a:p>
            <a:pPr indent="-317500" lvl="0" marL="457200" rtl="0" algn="l">
              <a:lnSpc>
                <a:spcPct val="150000"/>
              </a:lnSpc>
              <a:spcBef>
                <a:spcPts val="0"/>
              </a:spcBef>
              <a:spcAft>
                <a:spcPts val="0"/>
              </a:spcAft>
              <a:buSzPts val="1400"/>
              <a:buChar char="●"/>
            </a:pPr>
            <a:r>
              <a:rPr b="1" lang="en"/>
              <a:t>Gaussian</a:t>
            </a:r>
            <a:r>
              <a:rPr lang="en"/>
              <a:t> </a:t>
            </a:r>
            <a:r>
              <a:rPr lang="en"/>
              <a:t>(linear)</a:t>
            </a:r>
            <a:r>
              <a:rPr lang="en"/>
              <a:t>: preserves better the surrounding of the corrected noise</a:t>
            </a:r>
            <a:endParaRPr/>
          </a:p>
          <a:p>
            <a:pPr indent="-317500" lvl="0" marL="457200" rtl="0" algn="l">
              <a:lnSpc>
                <a:spcPct val="150000"/>
              </a:lnSpc>
              <a:spcBef>
                <a:spcPts val="0"/>
              </a:spcBef>
              <a:spcAft>
                <a:spcPts val="0"/>
              </a:spcAft>
              <a:buSzPts val="1400"/>
              <a:buChar char="●"/>
            </a:pPr>
            <a:r>
              <a:rPr b="1" lang="en"/>
              <a:t>Median</a:t>
            </a:r>
            <a:r>
              <a:rPr lang="en"/>
              <a:t> </a:t>
            </a:r>
            <a:r>
              <a:rPr lang="en"/>
              <a:t>(non-linear)</a:t>
            </a:r>
            <a:r>
              <a:rPr lang="en"/>
              <a:t>: great to correct isolated pixels</a:t>
            </a:r>
            <a:endParaRPr/>
          </a:p>
          <a:p>
            <a:pPr indent="-317500" lvl="0" marL="457200" rtl="0" algn="l">
              <a:lnSpc>
                <a:spcPct val="150000"/>
              </a:lnSpc>
              <a:spcBef>
                <a:spcPts val="0"/>
              </a:spcBef>
              <a:spcAft>
                <a:spcPts val="0"/>
              </a:spcAft>
              <a:buSzPts val="1400"/>
              <a:buChar char="●"/>
            </a:pPr>
            <a:r>
              <a:rPr b="1" lang="en"/>
              <a:t>Bilateral</a:t>
            </a:r>
            <a:r>
              <a:rPr lang="en"/>
              <a:t> : </a:t>
            </a:r>
            <a:endParaRPr/>
          </a:p>
          <a:p>
            <a:pPr indent="-317500" lvl="1" marL="914400" rtl="0" algn="l">
              <a:lnSpc>
                <a:spcPct val="150000"/>
              </a:lnSpc>
              <a:spcBef>
                <a:spcPts val="0"/>
              </a:spcBef>
              <a:spcAft>
                <a:spcPts val="0"/>
              </a:spcAft>
              <a:buSzPts val="1400"/>
              <a:buChar char="○"/>
            </a:pPr>
            <a:r>
              <a:rPr lang="en"/>
              <a:t>An operation on neighbors</a:t>
            </a:r>
            <a:endParaRPr/>
          </a:p>
          <a:p>
            <a:pPr indent="-317500" lvl="1" marL="914400" rtl="0" algn="l">
              <a:lnSpc>
                <a:spcPct val="150000"/>
              </a:lnSpc>
              <a:spcBef>
                <a:spcPts val="0"/>
              </a:spcBef>
              <a:spcAft>
                <a:spcPts val="0"/>
              </a:spcAft>
              <a:buSzPts val="1400"/>
              <a:buChar char="○"/>
            </a:pPr>
            <a:r>
              <a:rPr lang="en"/>
              <a:t>Classical convolution kernel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Plan</a:t>
            </a:r>
            <a:endParaRPr b="1"/>
          </a:p>
        </p:txBody>
      </p:sp>
      <p:sp>
        <p:nvSpPr>
          <p:cNvPr id="136" name="Google Shape;136;p14"/>
          <p:cNvSpPr txBox="1"/>
          <p:nvPr>
            <p:ph idx="1" type="body"/>
          </p:nvPr>
        </p:nvSpPr>
        <p:spPr>
          <a:xfrm>
            <a:off x="4928025" y="981575"/>
            <a:ext cx="3704700" cy="34107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chemeClr val="lt1"/>
              </a:buClr>
              <a:buSzPts val="1300"/>
              <a:buFont typeface="Arial"/>
              <a:buChar char="➢"/>
            </a:pPr>
            <a:r>
              <a:rPr b="1" lang="en">
                <a:solidFill>
                  <a:schemeClr val="lt1"/>
                </a:solidFill>
                <a:latin typeface="Arial"/>
                <a:ea typeface="Arial"/>
                <a:cs typeface="Arial"/>
                <a:sym typeface="Arial"/>
              </a:rPr>
              <a:t>Image analysis</a:t>
            </a:r>
            <a:endParaRPr b="1">
              <a:solidFill>
                <a:schemeClr val="lt1"/>
              </a:solidFill>
              <a:latin typeface="Arial"/>
              <a:ea typeface="Arial"/>
              <a:cs typeface="Arial"/>
              <a:sym typeface="Arial"/>
            </a:endParaRPr>
          </a:p>
          <a:p>
            <a:pPr indent="-298450" lvl="1" marL="914400" rtl="0" algn="l">
              <a:lnSpc>
                <a:spcPct val="200000"/>
              </a:lnSpc>
              <a:spcBef>
                <a:spcPts val="0"/>
              </a:spcBef>
              <a:spcAft>
                <a:spcPts val="0"/>
              </a:spcAft>
              <a:buClr>
                <a:schemeClr val="lt1"/>
              </a:buClr>
              <a:buSzPts val="1100"/>
              <a:buFont typeface="Arial"/>
              <a:buChar char="○"/>
            </a:pPr>
            <a:r>
              <a:rPr b="1" lang="en">
                <a:solidFill>
                  <a:schemeClr val="lt1"/>
                </a:solidFill>
                <a:latin typeface="Arial"/>
                <a:ea typeface="Arial"/>
                <a:cs typeface="Arial"/>
                <a:sym typeface="Arial"/>
              </a:rPr>
              <a:t>Pixel notions</a:t>
            </a:r>
            <a:endParaRPr b="1">
              <a:solidFill>
                <a:schemeClr val="lt1"/>
              </a:solidFill>
              <a:latin typeface="Arial"/>
              <a:ea typeface="Arial"/>
              <a:cs typeface="Arial"/>
              <a:sym typeface="Arial"/>
            </a:endParaRPr>
          </a:p>
          <a:p>
            <a:pPr indent="-298450" lvl="1" marL="914400" rtl="0" algn="l">
              <a:lnSpc>
                <a:spcPct val="200000"/>
              </a:lnSpc>
              <a:spcBef>
                <a:spcPts val="0"/>
              </a:spcBef>
              <a:spcAft>
                <a:spcPts val="0"/>
              </a:spcAft>
              <a:buClr>
                <a:schemeClr val="lt1"/>
              </a:buClr>
              <a:buSzPts val="1100"/>
              <a:buFont typeface="Arial"/>
              <a:buChar char="○"/>
            </a:pPr>
            <a:r>
              <a:rPr b="1" lang="en">
                <a:solidFill>
                  <a:schemeClr val="lt1"/>
                </a:solidFill>
                <a:latin typeface="Arial"/>
                <a:ea typeface="Arial"/>
                <a:cs typeface="Arial"/>
                <a:sym typeface="Arial"/>
              </a:rPr>
              <a:t>Image histogram</a:t>
            </a:r>
            <a:endParaRPr b="1">
              <a:solidFill>
                <a:schemeClr val="lt1"/>
              </a:solidFill>
              <a:latin typeface="Arial"/>
              <a:ea typeface="Arial"/>
              <a:cs typeface="Arial"/>
              <a:sym typeface="Arial"/>
            </a:endParaRPr>
          </a:p>
          <a:p>
            <a:pPr indent="-311150" lvl="0" marL="457200" rtl="0" algn="l">
              <a:lnSpc>
                <a:spcPct val="200000"/>
              </a:lnSpc>
              <a:spcBef>
                <a:spcPts val="0"/>
              </a:spcBef>
              <a:spcAft>
                <a:spcPts val="0"/>
              </a:spcAft>
              <a:buClr>
                <a:srgbClr val="38761D"/>
              </a:buClr>
              <a:buSzPts val="1300"/>
              <a:buFont typeface="Arial"/>
              <a:buChar char="➢"/>
            </a:pPr>
            <a:r>
              <a:rPr b="1" lang="en">
                <a:solidFill>
                  <a:srgbClr val="38761D"/>
                </a:solidFill>
                <a:latin typeface="Arial"/>
                <a:ea typeface="Arial"/>
                <a:cs typeface="Arial"/>
                <a:sym typeface="Arial"/>
              </a:rPr>
              <a:t>Image filtering</a:t>
            </a:r>
            <a:endParaRPr b="1">
              <a:solidFill>
                <a:srgbClr val="38761D"/>
              </a:solidFill>
              <a:latin typeface="Arial"/>
              <a:ea typeface="Arial"/>
              <a:cs typeface="Arial"/>
              <a:sym typeface="Arial"/>
            </a:endParaRPr>
          </a:p>
          <a:p>
            <a:pPr indent="-298450" lvl="1" marL="914400" rtl="0" algn="l">
              <a:lnSpc>
                <a:spcPct val="200000"/>
              </a:lnSpc>
              <a:spcBef>
                <a:spcPts val="0"/>
              </a:spcBef>
              <a:spcAft>
                <a:spcPts val="0"/>
              </a:spcAft>
              <a:buClr>
                <a:srgbClr val="38761D"/>
              </a:buClr>
              <a:buSzPts val="1100"/>
              <a:buFont typeface="Arial"/>
              <a:buChar char="○"/>
            </a:pPr>
            <a:r>
              <a:rPr b="1" lang="en">
                <a:solidFill>
                  <a:srgbClr val="38761D"/>
                </a:solidFill>
                <a:latin typeface="Arial"/>
                <a:ea typeface="Arial"/>
                <a:cs typeface="Arial"/>
                <a:sym typeface="Arial"/>
              </a:rPr>
              <a:t>Convolution filtering</a:t>
            </a:r>
            <a:endParaRPr b="1">
              <a:solidFill>
                <a:srgbClr val="38761D"/>
              </a:solidFill>
              <a:latin typeface="Arial"/>
              <a:ea typeface="Arial"/>
              <a:cs typeface="Arial"/>
              <a:sym typeface="Arial"/>
            </a:endParaRPr>
          </a:p>
          <a:p>
            <a:pPr indent="-298450" lvl="1" marL="914400" rtl="0" algn="l">
              <a:lnSpc>
                <a:spcPct val="200000"/>
              </a:lnSpc>
              <a:spcBef>
                <a:spcPts val="0"/>
              </a:spcBef>
              <a:spcAft>
                <a:spcPts val="0"/>
              </a:spcAft>
              <a:buClr>
                <a:srgbClr val="38761D"/>
              </a:buClr>
              <a:buSzPts val="1100"/>
              <a:buFont typeface="Arial"/>
              <a:buChar char="○"/>
            </a:pPr>
            <a:r>
              <a:rPr b="1" lang="en">
                <a:solidFill>
                  <a:srgbClr val="38761D"/>
                </a:solidFill>
                <a:latin typeface="Arial"/>
                <a:ea typeface="Arial"/>
                <a:cs typeface="Arial"/>
                <a:sym typeface="Arial"/>
              </a:rPr>
              <a:t>Spatial frequency</a:t>
            </a:r>
            <a:endParaRPr b="1">
              <a:solidFill>
                <a:srgbClr val="38761D"/>
              </a:solidFill>
              <a:latin typeface="Arial"/>
              <a:ea typeface="Arial"/>
              <a:cs typeface="Arial"/>
              <a:sym typeface="Arial"/>
            </a:endParaRPr>
          </a:p>
          <a:p>
            <a:pPr indent="-311150" lvl="0" marL="457200" rtl="0" algn="l">
              <a:lnSpc>
                <a:spcPct val="200000"/>
              </a:lnSpc>
              <a:spcBef>
                <a:spcPts val="0"/>
              </a:spcBef>
              <a:spcAft>
                <a:spcPts val="0"/>
              </a:spcAft>
              <a:buClr>
                <a:srgbClr val="666666"/>
              </a:buClr>
              <a:buSzPts val="1300"/>
              <a:buFont typeface="Arial"/>
              <a:buChar char="➢"/>
            </a:pPr>
            <a:r>
              <a:rPr b="1" lang="en" sz="1100">
                <a:solidFill>
                  <a:srgbClr val="666666"/>
                </a:solidFill>
                <a:latin typeface="Arial"/>
                <a:ea typeface="Arial"/>
                <a:cs typeface="Arial"/>
                <a:sym typeface="Arial"/>
              </a:rPr>
              <a:t>Mathematical morphology operations</a:t>
            </a:r>
            <a:endParaRPr b="1">
              <a:solidFill>
                <a:srgbClr val="666666"/>
              </a:solidFill>
              <a:latin typeface="Arial"/>
              <a:ea typeface="Arial"/>
              <a:cs typeface="Arial"/>
              <a:sym typeface="Arial"/>
            </a:endParaRPr>
          </a:p>
          <a:p>
            <a:pPr indent="-298450" lvl="1" marL="914400" rtl="0" algn="l">
              <a:lnSpc>
                <a:spcPct val="200000"/>
              </a:lnSpc>
              <a:spcBef>
                <a:spcPts val="0"/>
              </a:spcBef>
              <a:spcAft>
                <a:spcPts val="0"/>
              </a:spcAft>
              <a:buClr>
                <a:srgbClr val="666666"/>
              </a:buClr>
              <a:buSzPts val="1100"/>
              <a:buFont typeface="Arial"/>
              <a:buChar char="○"/>
            </a:pPr>
            <a:r>
              <a:rPr b="1" lang="en">
                <a:solidFill>
                  <a:srgbClr val="666666"/>
                </a:solidFill>
                <a:latin typeface="Arial"/>
                <a:ea typeface="Arial"/>
                <a:cs typeface="Arial"/>
                <a:sym typeface="Arial"/>
              </a:rPr>
              <a:t>Erosion / dilation</a:t>
            </a:r>
            <a:endParaRPr b="1">
              <a:solidFill>
                <a:srgbClr val="666666"/>
              </a:solidFill>
              <a:latin typeface="Arial"/>
              <a:ea typeface="Arial"/>
              <a:cs typeface="Arial"/>
              <a:sym typeface="Arial"/>
            </a:endParaRPr>
          </a:p>
          <a:p>
            <a:pPr indent="-298450" lvl="1" marL="914400" rtl="0" algn="l">
              <a:lnSpc>
                <a:spcPct val="200000"/>
              </a:lnSpc>
              <a:spcBef>
                <a:spcPts val="0"/>
              </a:spcBef>
              <a:spcAft>
                <a:spcPts val="0"/>
              </a:spcAft>
              <a:buClr>
                <a:srgbClr val="666666"/>
              </a:buClr>
              <a:buSzPts val="1100"/>
              <a:buFont typeface="Arial"/>
              <a:buChar char="○"/>
            </a:pPr>
            <a:r>
              <a:rPr b="1" lang="en">
                <a:solidFill>
                  <a:srgbClr val="666666"/>
                </a:solidFill>
                <a:latin typeface="Arial"/>
                <a:ea typeface="Arial"/>
                <a:cs typeface="Arial"/>
                <a:sym typeface="Arial"/>
              </a:rPr>
              <a:t>Opening / closing</a:t>
            </a:r>
            <a:endParaRPr b="1">
              <a:solidFill>
                <a:srgbClr val="666666"/>
              </a:solidFill>
              <a:latin typeface="Arial"/>
              <a:ea typeface="Arial"/>
              <a:cs typeface="Arial"/>
              <a:sym typeface="Arial"/>
            </a:endParaRPr>
          </a:p>
        </p:txBody>
      </p:sp>
      <p:sp>
        <p:nvSpPr>
          <p:cNvPr id="137" name="Google Shape;137;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8" name="Google Shape;138;p14"/>
          <p:cNvPicPr preferRelativeResize="0"/>
          <p:nvPr/>
        </p:nvPicPr>
        <p:blipFill>
          <a:blip r:embed="rId3">
            <a:alphaModFix/>
          </a:blip>
          <a:stretch>
            <a:fillRect/>
          </a:stretch>
        </p:blipFill>
        <p:spPr>
          <a:xfrm>
            <a:off x="1596375" y="2813403"/>
            <a:ext cx="3146024" cy="1768300"/>
          </a:xfrm>
          <a:prstGeom prst="rect">
            <a:avLst/>
          </a:prstGeom>
          <a:noFill/>
          <a:ln>
            <a:noFill/>
          </a:ln>
        </p:spPr>
      </p:pic>
      <p:pic>
        <p:nvPicPr>
          <p:cNvPr id="139" name="Google Shape;139;p14"/>
          <p:cNvPicPr preferRelativeResize="0"/>
          <p:nvPr/>
        </p:nvPicPr>
        <p:blipFill>
          <a:blip r:embed="rId4">
            <a:alphaModFix/>
          </a:blip>
          <a:stretch>
            <a:fillRect/>
          </a:stretch>
        </p:blipFill>
        <p:spPr>
          <a:xfrm>
            <a:off x="321425" y="981575"/>
            <a:ext cx="2540375" cy="1831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2"/>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Spatial Frequency</a:t>
            </a:r>
            <a:endParaRPr b="1">
              <a:solidFill>
                <a:srgbClr val="38761D"/>
              </a:solidFill>
            </a:endParaRPr>
          </a:p>
        </p:txBody>
      </p:sp>
      <p:sp>
        <p:nvSpPr>
          <p:cNvPr id="345" name="Google Shape;345;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46" name="Google Shape;346;p32" title="Points scored"/>
          <p:cNvPicPr preferRelativeResize="0"/>
          <p:nvPr/>
        </p:nvPicPr>
        <p:blipFill>
          <a:blip r:embed="rId3">
            <a:alphaModFix/>
          </a:blip>
          <a:stretch>
            <a:fillRect/>
          </a:stretch>
        </p:blipFill>
        <p:spPr>
          <a:xfrm>
            <a:off x="395700" y="905363"/>
            <a:ext cx="5220348" cy="3227915"/>
          </a:xfrm>
          <a:prstGeom prst="rect">
            <a:avLst/>
          </a:prstGeom>
          <a:noFill/>
          <a:ln>
            <a:noFill/>
          </a:ln>
        </p:spPr>
      </p:pic>
      <p:sp>
        <p:nvSpPr>
          <p:cNvPr id="347" name="Google Shape;347;p32"/>
          <p:cNvSpPr/>
          <p:nvPr/>
        </p:nvSpPr>
        <p:spPr>
          <a:xfrm rot="-5400000">
            <a:off x="1169450" y="3817525"/>
            <a:ext cx="125100" cy="942000"/>
          </a:xfrm>
          <a:prstGeom prst="leftBracket">
            <a:avLst>
              <a:gd fmla="val 8333"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txBox="1"/>
          <p:nvPr/>
        </p:nvSpPr>
        <p:spPr>
          <a:xfrm>
            <a:off x="679400" y="4390438"/>
            <a:ext cx="110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Period</a:t>
            </a:r>
            <a:endParaRPr/>
          </a:p>
        </p:txBody>
      </p:sp>
      <p:sp>
        <p:nvSpPr>
          <p:cNvPr id="349" name="Google Shape;349;p32"/>
          <p:cNvSpPr/>
          <p:nvPr/>
        </p:nvSpPr>
        <p:spPr>
          <a:xfrm rot="-5400000">
            <a:off x="3063500" y="1694875"/>
            <a:ext cx="125100" cy="4730100"/>
          </a:xfrm>
          <a:prstGeom prst="leftBracket">
            <a:avLst>
              <a:gd fmla="val 8333"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txBox="1"/>
          <p:nvPr/>
        </p:nvSpPr>
        <p:spPr>
          <a:xfrm>
            <a:off x="2479250" y="4161850"/>
            <a:ext cx="1293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Frequency</a:t>
            </a:r>
            <a:endParaRPr>
              <a:solidFill>
                <a:srgbClr val="FF9900"/>
              </a:solidFill>
            </a:endParaRPr>
          </a:p>
        </p:txBody>
      </p:sp>
      <p:sp>
        <p:nvSpPr>
          <p:cNvPr id="351" name="Google Shape;351;p32"/>
          <p:cNvSpPr txBox="1"/>
          <p:nvPr/>
        </p:nvSpPr>
        <p:spPr>
          <a:xfrm>
            <a:off x="6418025" y="2225175"/>
            <a:ext cx="1718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Period = 2</a:t>
            </a:r>
            <a:endParaRPr/>
          </a:p>
        </p:txBody>
      </p:sp>
      <p:sp>
        <p:nvSpPr>
          <p:cNvPr id="352" name="Google Shape;352;p32"/>
          <p:cNvSpPr txBox="1"/>
          <p:nvPr/>
        </p:nvSpPr>
        <p:spPr>
          <a:xfrm>
            <a:off x="6026225" y="2656275"/>
            <a:ext cx="2502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Frequency</a:t>
            </a:r>
            <a:r>
              <a:rPr b="1" lang="en" sz="1600">
                <a:solidFill>
                  <a:srgbClr val="FF9900"/>
                </a:solidFill>
              </a:rPr>
              <a:t> = 5/10 = 1/2</a:t>
            </a:r>
            <a:endParaRPr>
              <a:solidFill>
                <a:srgbClr val="FF9900"/>
              </a:solidFill>
            </a:endParaRPr>
          </a:p>
        </p:txBody>
      </p:sp>
      <p:sp>
        <p:nvSpPr>
          <p:cNvPr id="353" name="Google Shape;353;p32"/>
          <p:cNvSpPr/>
          <p:nvPr/>
        </p:nvSpPr>
        <p:spPr>
          <a:xfrm>
            <a:off x="5067350" y="1452950"/>
            <a:ext cx="548700" cy="201600"/>
          </a:xfrm>
          <a:prstGeom prst="lef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txBox="1"/>
          <p:nvPr/>
        </p:nvSpPr>
        <p:spPr>
          <a:xfrm>
            <a:off x="5616050" y="1338200"/>
            <a:ext cx="1293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0000"/>
                </a:solidFill>
              </a:rPr>
              <a:t>Amplitude</a:t>
            </a:r>
            <a:endParaRPr>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3"/>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Spatial Frequency</a:t>
            </a:r>
            <a:endParaRPr b="1">
              <a:solidFill>
                <a:srgbClr val="38761D"/>
              </a:solidFill>
            </a:endParaRPr>
          </a:p>
        </p:txBody>
      </p:sp>
      <p:sp>
        <p:nvSpPr>
          <p:cNvPr id="360" name="Google Shape;360;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361" name="Google Shape;361;p33"/>
          <p:cNvGraphicFramePr/>
          <p:nvPr/>
        </p:nvGraphicFramePr>
        <p:xfrm>
          <a:off x="4974263" y="1710475"/>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90</a:t>
                      </a:r>
                      <a:endParaRPr>
                        <a:solidFill>
                          <a:schemeClr val="dk1"/>
                        </a:solidFill>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bl>
          </a:graphicData>
        </a:graphic>
      </p:graphicFrame>
      <p:sp>
        <p:nvSpPr>
          <p:cNvPr id="362" name="Google Shape;362;p33"/>
          <p:cNvSpPr/>
          <p:nvPr/>
        </p:nvSpPr>
        <p:spPr>
          <a:xfrm>
            <a:off x="4736875" y="1702600"/>
            <a:ext cx="133800" cy="2842500"/>
          </a:xfrm>
          <a:prstGeom prst="downArrow">
            <a:avLst>
              <a:gd fmla="val 50000" name="adj1"/>
              <a:gd fmla="val 50000" name="adj2"/>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3"/>
          <p:cNvSpPr txBox="1"/>
          <p:nvPr/>
        </p:nvSpPr>
        <p:spPr>
          <a:xfrm>
            <a:off x="4080225" y="2908300"/>
            <a:ext cx="683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u = 0</a:t>
            </a:r>
            <a:endParaRPr>
              <a:solidFill>
                <a:srgbClr val="4A86E8"/>
              </a:solidFill>
            </a:endParaRPr>
          </a:p>
        </p:txBody>
      </p:sp>
      <p:sp>
        <p:nvSpPr>
          <p:cNvPr id="364" name="Google Shape;364;p33"/>
          <p:cNvSpPr/>
          <p:nvPr/>
        </p:nvSpPr>
        <p:spPr>
          <a:xfrm rot="-5400000">
            <a:off x="6353300" y="98575"/>
            <a:ext cx="133800" cy="2920500"/>
          </a:xfrm>
          <a:prstGeom prst="downArrow">
            <a:avLst>
              <a:gd fmla="val 50000" name="adj1"/>
              <a:gd fmla="val 50000" name="adj2"/>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3"/>
          <p:cNvSpPr txBox="1"/>
          <p:nvPr/>
        </p:nvSpPr>
        <p:spPr>
          <a:xfrm>
            <a:off x="6014450" y="1102275"/>
            <a:ext cx="811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v = 0</a:t>
            </a:r>
            <a:endParaRPr>
              <a:solidFill>
                <a:srgbClr val="FF9900"/>
              </a:solidFill>
            </a:endParaRPr>
          </a:p>
        </p:txBody>
      </p:sp>
      <p:sp>
        <p:nvSpPr>
          <p:cNvPr id="366" name="Google Shape;366;p33"/>
          <p:cNvSpPr txBox="1"/>
          <p:nvPr/>
        </p:nvSpPr>
        <p:spPr>
          <a:xfrm>
            <a:off x="465700" y="1760475"/>
            <a:ext cx="38364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2 dimensions = </a:t>
            </a:r>
            <a:r>
              <a:rPr b="1" lang="en"/>
              <a:t>2 spatial frequencies</a:t>
            </a:r>
            <a:r>
              <a:rPr lang="en"/>
              <a:t>:</a:t>
            </a:r>
            <a:endParaRPr/>
          </a:p>
          <a:p>
            <a:pPr indent="-317500" lvl="1" marL="914400" rtl="0" algn="l">
              <a:lnSpc>
                <a:spcPct val="150000"/>
              </a:lnSpc>
              <a:spcBef>
                <a:spcPts val="0"/>
              </a:spcBef>
              <a:spcAft>
                <a:spcPts val="0"/>
              </a:spcAft>
              <a:buClr>
                <a:srgbClr val="4A86E8"/>
              </a:buClr>
              <a:buSzPts val="1400"/>
              <a:buChar char="○"/>
            </a:pPr>
            <a:r>
              <a:rPr lang="en">
                <a:solidFill>
                  <a:srgbClr val="4A86E8"/>
                </a:solidFill>
              </a:rPr>
              <a:t>1 following the u axis</a:t>
            </a:r>
            <a:endParaRPr>
              <a:solidFill>
                <a:srgbClr val="4A86E8"/>
              </a:solidFill>
            </a:endParaRPr>
          </a:p>
          <a:p>
            <a:pPr indent="-317500" lvl="1" marL="914400" rtl="0" algn="l">
              <a:lnSpc>
                <a:spcPct val="150000"/>
              </a:lnSpc>
              <a:spcBef>
                <a:spcPts val="0"/>
              </a:spcBef>
              <a:spcAft>
                <a:spcPts val="0"/>
              </a:spcAft>
              <a:buClr>
                <a:srgbClr val="FF9900"/>
              </a:buClr>
              <a:buSzPts val="1400"/>
              <a:buChar char="○"/>
            </a:pPr>
            <a:r>
              <a:rPr lang="en">
                <a:solidFill>
                  <a:srgbClr val="FF9900"/>
                </a:solidFill>
              </a:rPr>
              <a:t>1 following the v axis</a:t>
            </a:r>
            <a:endParaRPr>
              <a:solidFill>
                <a:srgbClr val="FF99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4"/>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Spatial Frequency</a:t>
            </a:r>
            <a:endParaRPr b="1">
              <a:solidFill>
                <a:srgbClr val="38761D"/>
              </a:solidFill>
            </a:endParaRPr>
          </a:p>
        </p:txBody>
      </p:sp>
      <p:sp>
        <p:nvSpPr>
          <p:cNvPr id="372" name="Google Shape;372;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3" name="Google Shape;373;p34"/>
          <p:cNvSpPr txBox="1"/>
          <p:nvPr/>
        </p:nvSpPr>
        <p:spPr>
          <a:xfrm>
            <a:off x="5634150" y="1078488"/>
            <a:ext cx="683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u = 4</a:t>
            </a:r>
            <a:endParaRPr>
              <a:solidFill>
                <a:srgbClr val="4A86E8"/>
              </a:solidFill>
            </a:endParaRPr>
          </a:p>
        </p:txBody>
      </p:sp>
      <p:sp>
        <p:nvSpPr>
          <p:cNvPr id="374" name="Google Shape;374;p34"/>
          <p:cNvSpPr txBox="1"/>
          <p:nvPr/>
        </p:nvSpPr>
        <p:spPr>
          <a:xfrm>
            <a:off x="6740450" y="2140650"/>
            <a:ext cx="811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V = 0</a:t>
            </a:r>
            <a:endParaRPr>
              <a:solidFill>
                <a:srgbClr val="FF9900"/>
              </a:solidFill>
            </a:endParaRPr>
          </a:p>
        </p:txBody>
      </p:sp>
      <p:pic>
        <p:nvPicPr>
          <p:cNvPr id="375" name="Google Shape;375;p34"/>
          <p:cNvPicPr preferRelativeResize="0"/>
          <p:nvPr/>
        </p:nvPicPr>
        <p:blipFill>
          <a:blip r:embed="rId3">
            <a:alphaModFix/>
          </a:blip>
          <a:stretch>
            <a:fillRect/>
          </a:stretch>
        </p:blipFill>
        <p:spPr>
          <a:xfrm>
            <a:off x="6234725" y="370250"/>
            <a:ext cx="1822950" cy="1847581"/>
          </a:xfrm>
          <a:prstGeom prst="rect">
            <a:avLst/>
          </a:prstGeom>
          <a:noFill/>
          <a:ln>
            <a:noFill/>
          </a:ln>
        </p:spPr>
      </p:pic>
      <p:pic>
        <p:nvPicPr>
          <p:cNvPr id="376" name="Google Shape;376;p34" title="Points scored"/>
          <p:cNvPicPr preferRelativeResize="0"/>
          <p:nvPr/>
        </p:nvPicPr>
        <p:blipFill>
          <a:blip r:embed="rId4">
            <a:alphaModFix/>
          </a:blip>
          <a:stretch>
            <a:fillRect/>
          </a:stretch>
        </p:blipFill>
        <p:spPr>
          <a:xfrm>
            <a:off x="751522" y="1078500"/>
            <a:ext cx="3551007" cy="2195700"/>
          </a:xfrm>
          <a:prstGeom prst="rect">
            <a:avLst/>
          </a:prstGeom>
          <a:noFill/>
          <a:ln cap="flat" cmpd="sng" w="9525">
            <a:solidFill>
              <a:srgbClr val="4A86E8"/>
            </a:solidFill>
            <a:prstDash val="solid"/>
            <a:round/>
            <a:headEnd len="sm" w="sm" type="none"/>
            <a:tailEnd len="sm" w="sm" type="none"/>
          </a:ln>
        </p:spPr>
      </p:pic>
      <p:pic>
        <p:nvPicPr>
          <p:cNvPr id="377" name="Google Shape;377;p34" title="Points scored"/>
          <p:cNvPicPr preferRelativeResize="0"/>
          <p:nvPr/>
        </p:nvPicPr>
        <p:blipFill>
          <a:blip r:embed="rId5">
            <a:alphaModFix/>
          </a:blip>
          <a:stretch>
            <a:fillRect/>
          </a:stretch>
        </p:blipFill>
        <p:spPr>
          <a:xfrm>
            <a:off x="4571999" y="2630975"/>
            <a:ext cx="3551001" cy="2195691"/>
          </a:xfrm>
          <a:prstGeom prst="rect">
            <a:avLst/>
          </a:prstGeom>
          <a:noFill/>
          <a:ln cap="flat" cmpd="sng" w="9525">
            <a:solidFill>
              <a:srgbClr val="FF9900"/>
            </a:solidFill>
            <a:prstDash val="solid"/>
            <a:round/>
            <a:headEnd len="sm" w="sm" type="none"/>
            <a:tailEnd len="sm" w="sm" type="none"/>
          </a:ln>
        </p:spPr>
      </p:pic>
      <p:cxnSp>
        <p:nvCxnSpPr>
          <p:cNvPr id="378" name="Google Shape;378;p34"/>
          <p:cNvCxnSpPr>
            <a:stCxn id="374" idx="1"/>
            <a:endCxn id="377" idx="0"/>
          </p:cNvCxnSpPr>
          <p:nvPr/>
        </p:nvCxnSpPr>
        <p:spPr>
          <a:xfrm flipH="1">
            <a:off x="6347450" y="2356200"/>
            <a:ext cx="393000" cy="274800"/>
          </a:xfrm>
          <a:prstGeom prst="curvedConnector2">
            <a:avLst/>
          </a:prstGeom>
          <a:noFill/>
          <a:ln cap="flat" cmpd="sng" w="38100">
            <a:solidFill>
              <a:srgbClr val="FF9900"/>
            </a:solidFill>
            <a:prstDash val="solid"/>
            <a:round/>
            <a:headEnd len="med" w="med" type="none"/>
            <a:tailEnd len="med" w="med" type="triangle"/>
          </a:ln>
        </p:spPr>
      </p:cxnSp>
      <p:cxnSp>
        <p:nvCxnSpPr>
          <p:cNvPr id="379" name="Google Shape;379;p34"/>
          <p:cNvCxnSpPr>
            <a:stCxn id="373" idx="1"/>
            <a:endCxn id="376" idx="3"/>
          </p:cNvCxnSpPr>
          <p:nvPr/>
        </p:nvCxnSpPr>
        <p:spPr>
          <a:xfrm flipH="1">
            <a:off x="4302450" y="1294038"/>
            <a:ext cx="1331700" cy="882300"/>
          </a:xfrm>
          <a:prstGeom prst="curvedConnector3">
            <a:avLst>
              <a:gd fmla="val 49997" name="adj1"/>
            </a:avLst>
          </a:prstGeom>
          <a:noFill/>
          <a:ln cap="flat" cmpd="sng" w="38100">
            <a:solidFill>
              <a:srgbClr val="4A86E8"/>
            </a:solidFill>
            <a:prstDash val="solid"/>
            <a:round/>
            <a:headEnd len="med" w="med" type="none"/>
            <a:tailEnd len="med" w="med" type="triangle"/>
          </a:ln>
        </p:spPr>
      </p:cxnSp>
      <p:sp>
        <p:nvSpPr>
          <p:cNvPr id="380" name="Google Shape;380;p34"/>
          <p:cNvSpPr txBox="1"/>
          <p:nvPr/>
        </p:nvSpPr>
        <p:spPr>
          <a:xfrm>
            <a:off x="675325" y="3350400"/>
            <a:ext cx="29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4A86E8"/>
                </a:solidFill>
              </a:rPr>
              <a:t>Period(u) = Line/u = 20</a:t>
            </a:r>
            <a:endParaRPr/>
          </a:p>
        </p:txBody>
      </p:sp>
      <p:sp>
        <p:nvSpPr>
          <p:cNvPr id="381" name="Google Shape;381;p34"/>
          <p:cNvSpPr txBox="1"/>
          <p:nvPr/>
        </p:nvSpPr>
        <p:spPr>
          <a:xfrm>
            <a:off x="675325" y="3731400"/>
            <a:ext cx="29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4A86E8"/>
                </a:solidFill>
              </a:rPr>
              <a:t>Frequency(u)</a:t>
            </a:r>
            <a:r>
              <a:rPr b="1" lang="en" sz="1600">
                <a:solidFill>
                  <a:srgbClr val="4A86E8"/>
                </a:solidFill>
              </a:rPr>
              <a:t> = u/Line = 0.2</a:t>
            </a:r>
            <a:endParaRPr/>
          </a:p>
        </p:txBody>
      </p:sp>
      <p:sp>
        <p:nvSpPr>
          <p:cNvPr id="382" name="Google Shape;382;p34"/>
          <p:cNvSpPr txBox="1"/>
          <p:nvPr/>
        </p:nvSpPr>
        <p:spPr>
          <a:xfrm>
            <a:off x="675325" y="4112400"/>
            <a:ext cx="29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rPr>
              <a:t>Period(v) = Column/v = 0</a:t>
            </a:r>
            <a:endParaRPr>
              <a:solidFill>
                <a:srgbClr val="FF9900"/>
              </a:solidFill>
            </a:endParaRPr>
          </a:p>
        </p:txBody>
      </p:sp>
      <p:sp>
        <p:nvSpPr>
          <p:cNvPr id="383" name="Google Shape;383;p34"/>
          <p:cNvSpPr txBox="1"/>
          <p:nvPr/>
        </p:nvSpPr>
        <p:spPr>
          <a:xfrm>
            <a:off x="675325" y="4493400"/>
            <a:ext cx="331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rPr>
              <a:t>Frequency(v) = v/Column = 0</a:t>
            </a:r>
            <a:endParaRPr>
              <a:solidFill>
                <a:srgbClr val="FF99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5"/>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Spatial Frequency</a:t>
            </a:r>
            <a:endParaRPr b="1">
              <a:solidFill>
                <a:srgbClr val="38761D"/>
              </a:solidFill>
            </a:endParaRPr>
          </a:p>
        </p:txBody>
      </p:sp>
      <p:sp>
        <p:nvSpPr>
          <p:cNvPr id="389" name="Google Shape;389;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0" name="Google Shape;390;p35"/>
          <p:cNvSpPr txBox="1"/>
          <p:nvPr/>
        </p:nvSpPr>
        <p:spPr>
          <a:xfrm>
            <a:off x="5634150" y="1078488"/>
            <a:ext cx="683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u = 0</a:t>
            </a:r>
            <a:endParaRPr>
              <a:solidFill>
                <a:srgbClr val="4A86E8"/>
              </a:solidFill>
            </a:endParaRPr>
          </a:p>
        </p:txBody>
      </p:sp>
      <p:sp>
        <p:nvSpPr>
          <p:cNvPr id="391" name="Google Shape;391;p35"/>
          <p:cNvSpPr txBox="1"/>
          <p:nvPr/>
        </p:nvSpPr>
        <p:spPr>
          <a:xfrm>
            <a:off x="6740450" y="2140650"/>
            <a:ext cx="811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V = 16</a:t>
            </a:r>
            <a:endParaRPr>
              <a:solidFill>
                <a:srgbClr val="FF9900"/>
              </a:solidFill>
            </a:endParaRPr>
          </a:p>
        </p:txBody>
      </p:sp>
      <p:pic>
        <p:nvPicPr>
          <p:cNvPr id="392" name="Google Shape;392;p35"/>
          <p:cNvPicPr preferRelativeResize="0"/>
          <p:nvPr/>
        </p:nvPicPr>
        <p:blipFill rotWithShape="1">
          <a:blip r:embed="rId3">
            <a:alphaModFix/>
          </a:blip>
          <a:srcRect b="0" l="1314" r="1314" t="0"/>
          <a:stretch/>
        </p:blipFill>
        <p:spPr>
          <a:xfrm>
            <a:off x="6234725" y="370250"/>
            <a:ext cx="1822950" cy="1847581"/>
          </a:xfrm>
          <a:prstGeom prst="rect">
            <a:avLst/>
          </a:prstGeom>
          <a:noFill/>
          <a:ln>
            <a:noFill/>
          </a:ln>
        </p:spPr>
      </p:pic>
      <p:pic>
        <p:nvPicPr>
          <p:cNvPr id="393" name="Google Shape;393;p35" title="Points scored"/>
          <p:cNvPicPr preferRelativeResize="0"/>
          <p:nvPr/>
        </p:nvPicPr>
        <p:blipFill>
          <a:blip r:embed="rId4">
            <a:alphaModFix/>
          </a:blip>
          <a:stretch>
            <a:fillRect/>
          </a:stretch>
        </p:blipFill>
        <p:spPr>
          <a:xfrm>
            <a:off x="751522" y="1078500"/>
            <a:ext cx="3551007" cy="2195700"/>
          </a:xfrm>
          <a:prstGeom prst="rect">
            <a:avLst/>
          </a:prstGeom>
          <a:noFill/>
          <a:ln cap="flat" cmpd="sng" w="9525">
            <a:solidFill>
              <a:srgbClr val="4A86E8"/>
            </a:solidFill>
            <a:prstDash val="solid"/>
            <a:round/>
            <a:headEnd len="sm" w="sm" type="none"/>
            <a:tailEnd len="sm" w="sm" type="none"/>
          </a:ln>
        </p:spPr>
      </p:pic>
      <p:pic>
        <p:nvPicPr>
          <p:cNvPr id="394" name="Google Shape;394;p35" title="Points scored"/>
          <p:cNvPicPr preferRelativeResize="0"/>
          <p:nvPr/>
        </p:nvPicPr>
        <p:blipFill>
          <a:blip r:embed="rId5">
            <a:alphaModFix/>
          </a:blip>
          <a:stretch>
            <a:fillRect/>
          </a:stretch>
        </p:blipFill>
        <p:spPr>
          <a:xfrm>
            <a:off x="4571999" y="2630975"/>
            <a:ext cx="3551001" cy="2195691"/>
          </a:xfrm>
          <a:prstGeom prst="rect">
            <a:avLst/>
          </a:prstGeom>
          <a:noFill/>
          <a:ln cap="flat" cmpd="sng" w="9525">
            <a:solidFill>
              <a:srgbClr val="FF9900"/>
            </a:solidFill>
            <a:prstDash val="solid"/>
            <a:round/>
            <a:headEnd len="sm" w="sm" type="none"/>
            <a:tailEnd len="sm" w="sm" type="none"/>
          </a:ln>
        </p:spPr>
      </p:pic>
      <p:cxnSp>
        <p:nvCxnSpPr>
          <p:cNvPr id="395" name="Google Shape;395;p35"/>
          <p:cNvCxnSpPr>
            <a:stCxn id="391" idx="1"/>
            <a:endCxn id="394" idx="0"/>
          </p:cNvCxnSpPr>
          <p:nvPr/>
        </p:nvCxnSpPr>
        <p:spPr>
          <a:xfrm flipH="1">
            <a:off x="6347450" y="2356200"/>
            <a:ext cx="393000" cy="274800"/>
          </a:xfrm>
          <a:prstGeom prst="curvedConnector2">
            <a:avLst/>
          </a:prstGeom>
          <a:noFill/>
          <a:ln cap="flat" cmpd="sng" w="38100">
            <a:solidFill>
              <a:srgbClr val="FF9900"/>
            </a:solidFill>
            <a:prstDash val="solid"/>
            <a:round/>
            <a:headEnd len="med" w="med" type="none"/>
            <a:tailEnd len="med" w="med" type="triangle"/>
          </a:ln>
        </p:spPr>
      </p:cxnSp>
      <p:cxnSp>
        <p:nvCxnSpPr>
          <p:cNvPr id="396" name="Google Shape;396;p35"/>
          <p:cNvCxnSpPr>
            <a:stCxn id="390" idx="1"/>
            <a:endCxn id="393" idx="3"/>
          </p:cNvCxnSpPr>
          <p:nvPr/>
        </p:nvCxnSpPr>
        <p:spPr>
          <a:xfrm flipH="1">
            <a:off x="4302450" y="1294038"/>
            <a:ext cx="1331700" cy="882300"/>
          </a:xfrm>
          <a:prstGeom prst="curvedConnector3">
            <a:avLst>
              <a:gd fmla="val 49997" name="adj1"/>
            </a:avLst>
          </a:prstGeom>
          <a:noFill/>
          <a:ln cap="flat" cmpd="sng" w="38100">
            <a:solidFill>
              <a:srgbClr val="4A86E8"/>
            </a:solidFill>
            <a:prstDash val="solid"/>
            <a:round/>
            <a:headEnd len="med" w="med" type="none"/>
            <a:tailEnd len="med" w="med" type="triangle"/>
          </a:ln>
        </p:spPr>
      </p:cxnSp>
      <p:sp>
        <p:nvSpPr>
          <p:cNvPr id="397" name="Google Shape;397;p35"/>
          <p:cNvSpPr txBox="1"/>
          <p:nvPr/>
        </p:nvSpPr>
        <p:spPr>
          <a:xfrm>
            <a:off x="675325" y="3350400"/>
            <a:ext cx="29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4A86E8"/>
                </a:solidFill>
              </a:rPr>
              <a:t>Period(u) = Line/u = 0</a:t>
            </a:r>
            <a:endParaRPr/>
          </a:p>
        </p:txBody>
      </p:sp>
      <p:sp>
        <p:nvSpPr>
          <p:cNvPr id="398" name="Google Shape;398;p35"/>
          <p:cNvSpPr txBox="1"/>
          <p:nvPr/>
        </p:nvSpPr>
        <p:spPr>
          <a:xfrm>
            <a:off x="675325" y="3731400"/>
            <a:ext cx="29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4A86E8"/>
                </a:solidFill>
              </a:rPr>
              <a:t>Frequency(u) = u/Line = 0</a:t>
            </a:r>
            <a:endParaRPr/>
          </a:p>
        </p:txBody>
      </p:sp>
      <p:sp>
        <p:nvSpPr>
          <p:cNvPr id="399" name="Google Shape;399;p35"/>
          <p:cNvSpPr txBox="1"/>
          <p:nvPr/>
        </p:nvSpPr>
        <p:spPr>
          <a:xfrm>
            <a:off x="675325" y="4112400"/>
            <a:ext cx="29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rPr>
              <a:t>Period(v) = Column/v = 5</a:t>
            </a:r>
            <a:endParaRPr>
              <a:solidFill>
                <a:srgbClr val="FF9900"/>
              </a:solidFill>
            </a:endParaRPr>
          </a:p>
        </p:txBody>
      </p:sp>
      <p:sp>
        <p:nvSpPr>
          <p:cNvPr id="400" name="Google Shape;400;p35"/>
          <p:cNvSpPr txBox="1"/>
          <p:nvPr/>
        </p:nvSpPr>
        <p:spPr>
          <a:xfrm>
            <a:off x="675325" y="4493400"/>
            <a:ext cx="331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rPr>
              <a:t>Frequency(v) = v/Column = 0.2</a:t>
            </a:r>
            <a:endParaRPr>
              <a:solidFill>
                <a:srgbClr val="FF99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6"/>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Spatial Frequency</a:t>
            </a:r>
            <a:endParaRPr b="1">
              <a:solidFill>
                <a:srgbClr val="38761D"/>
              </a:solidFill>
            </a:endParaRPr>
          </a:p>
        </p:txBody>
      </p:sp>
      <p:sp>
        <p:nvSpPr>
          <p:cNvPr id="406" name="Google Shape;406;p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7" name="Google Shape;407;p36"/>
          <p:cNvSpPr txBox="1"/>
          <p:nvPr/>
        </p:nvSpPr>
        <p:spPr>
          <a:xfrm>
            <a:off x="5538125" y="1078500"/>
            <a:ext cx="779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u = 15</a:t>
            </a:r>
            <a:endParaRPr>
              <a:solidFill>
                <a:srgbClr val="4A86E8"/>
              </a:solidFill>
            </a:endParaRPr>
          </a:p>
        </p:txBody>
      </p:sp>
      <p:sp>
        <p:nvSpPr>
          <p:cNvPr id="408" name="Google Shape;408;p36"/>
          <p:cNvSpPr txBox="1"/>
          <p:nvPr/>
        </p:nvSpPr>
        <p:spPr>
          <a:xfrm>
            <a:off x="6740450" y="2140650"/>
            <a:ext cx="811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V = 4</a:t>
            </a:r>
            <a:endParaRPr>
              <a:solidFill>
                <a:srgbClr val="FF9900"/>
              </a:solidFill>
            </a:endParaRPr>
          </a:p>
        </p:txBody>
      </p:sp>
      <p:pic>
        <p:nvPicPr>
          <p:cNvPr id="409" name="Google Shape;409;p36"/>
          <p:cNvPicPr preferRelativeResize="0"/>
          <p:nvPr/>
        </p:nvPicPr>
        <p:blipFill rotWithShape="1">
          <a:blip r:embed="rId3">
            <a:alphaModFix/>
          </a:blip>
          <a:srcRect b="670" l="0" r="0" t="680"/>
          <a:stretch/>
        </p:blipFill>
        <p:spPr>
          <a:xfrm>
            <a:off x="6234725" y="370250"/>
            <a:ext cx="1822950" cy="1847581"/>
          </a:xfrm>
          <a:prstGeom prst="rect">
            <a:avLst/>
          </a:prstGeom>
          <a:noFill/>
          <a:ln>
            <a:noFill/>
          </a:ln>
        </p:spPr>
      </p:pic>
      <p:pic>
        <p:nvPicPr>
          <p:cNvPr id="410" name="Google Shape;410;p36" title="Points scored"/>
          <p:cNvPicPr preferRelativeResize="0"/>
          <p:nvPr/>
        </p:nvPicPr>
        <p:blipFill>
          <a:blip r:embed="rId4">
            <a:alphaModFix/>
          </a:blip>
          <a:stretch>
            <a:fillRect/>
          </a:stretch>
        </p:blipFill>
        <p:spPr>
          <a:xfrm>
            <a:off x="751522" y="1078500"/>
            <a:ext cx="3551007" cy="2195700"/>
          </a:xfrm>
          <a:prstGeom prst="rect">
            <a:avLst/>
          </a:prstGeom>
          <a:noFill/>
          <a:ln cap="flat" cmpd="sng" w="9525">
            <a:solidFill>
              <a:srgbClr val="4A86E8"/>
            </a:solidFill>
            <a:prstDash val="solid"/>
            <a:round/>
            <a:headEnd len="sm" w="sm" type="none"/>
            <a:tailEnd len="sm" w="sm" type="none"/>
          </a:ln>
        </p:spPr>
      </p:pic>
      <p:pic>
        <p:nvPicPr>
          <p:cNvPr id="411" name="Google Shape;411;p36" title="Points scored"/>
          <p:cNvPicPr preferRelativeResize="0"/>
          <p:nvPr/>
        </p:nvPicPr>
        <p:blipFill>
          <a:blip r:embed="rId5">
            <a:alphaModFix/>
          </a:blip>
          <a:stretch>
            <a:fillRect/>
          </a:stretch>
        </p:blipFill>
        <p:spPr>
          <a:xfrm>
            <a:off x="4571999" y="2630975"/>
            <a:ext cx="3551001" cy="2195691"/>
          </a:xfrm>
          <a:prstGeom prst="rect">
            <a:avLst/>
          </a:prstGeom>
          <a:noFill/>
          <a:ln cap="flat" cmpd="sng" w="9525">
            <a:solidFill>
              <a:srgbClr val="FF9900"/>
            </a:solidFill>
            <a:prstDash val="solid"/>
            <a:round/>
            <a:headEnd len="sm" w="sm" type="none"/>
            <a:tailEnd len="sm" w="sm" type="none"/>
          </a:ln>
        </p:spPr>
      </p:pic>
      <p:cxnSp>
        <p:nvCxnSpPr>
          <p:cNvPr id="412" name="Google Shape;412;p36"/>
          <p:cNvCxnSpPr>
            <a:stCxn id="408" idx="1"/>
            <a:endCxn id="411" idx="0"/>
          </p:cNvCxnSpPr>
          <p:nvPr/>
        </p:nvCxnSpPr>
        <p:spPr>
          <a:xfrm flipH="1">
            <a:off x="6347450" y="2356200"/>
            <a:ext cx="393000" cy="274800"/>
          </a:xfrm>
          <a:prstGeom prst="curvedConnector2">
            <a:avLst/>
          </a:prstGeom>
          <a:noFill/>
          <a:ln cap="flat" cmpd="sng" w="38100">
            <a:solidFill>
              <a:srgbClr val="FF9900"/>
            </a:solidFill>
            <a:prstDash val="solid"/>
            <a:round/>
            <a:headEnd len="med" w="med" type="none"/>
            <a:tailEnd len="med" w="med" type="triangle"/>
          </a:ln>
        </p:spPr>
      </p:cxnSp>
      <p:cxnSp>
        <p:nvCxnSpPr>
          <p:cNvPr id="413" name="Google Shape;413;p36"/>
          <p:cNvCxnSpPr>
            <a:stCxn id="407" idx="1"/>
            <a:endCxn id="410" idx="3"/>
          </p:cNvCxnSpPr>
          <p:nvPr/>
        </p:nvCxnSpPr>
        <p:spPr>
          <a:xfrm flipH="1">
            <a:off x="4302425" y="1294050"/>
            <a:ext cx="1235700" cy="882300"/>
          </a:xfrm>
          <a:prstGeom prst="curvedConnector3">
            <a:avLst>
              <a:gd fmla="val 49996" name="adj1"/>
            </a:avLst>
          </a:prstGeom>
          <a:noFill/>
          <a:ln cap="flat" cmpd="sng" w="38100">
            <a:solidFill>
              <a:srgbClr val="4A86E8"/>
            </a:solidFill>
            <a:prstDash val="solid"/>
            <a:round/>
            <a:headEnd len="med" w="med" type="none"/>
            <a:tailEnd len="med" w="med" type="triangle"/>
          </a:ln>
        </p:spPr>
      </p:cxnSp>
      <p:sp>
        <p:nvSpPr>
          <p:cNvPr id="414" name="Google Shape;414;p36"/>
          <p:cNvSpPr txBox="1"/>
          <p:nvPr/>
        </p:nvSpPr>
        <p:spPr>
          <a:xfrm>
            <a:off x="675325" y="3350400"/>
            <a:ext cx="29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4A86E8"/>
                </a:solidFill>
              </a:rPr>
              <a:t>Period(u) = Line/u = 5.33</a:t>
            </a:r>
            <a:endParaRPr/>
          </a:p>
        </p:txBody>
      </p:sp>
      <p:sp>
        <p:nvSpPr>
          <p:cNvPr id="415" name="Google Shape;415;p36"/>
          <p:cNvSpPr txBox="1"/>
          <p:nvPr/>
        </p:nvSpPr>
        <p:spPr>
          <a:xfrm>
            <a:off x="675325" y="3731400"/>
            <a:ext cx="29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4A86E8"/>
                </a:solidFill>
              </a:rPr>
              <a:t>Frequency(u) = u/Line = 0.19</a:t>
            </a:r>
            <a:endParaRPr/>
          </a:p>
        </p:txBody>
      </p:sp>
      <p:sp>
        <p:nvSpPr>
          <p:cNvPr id="416" name="Google Shape;416;p36"/>
          <p:cNvSpPr txBox="1"/>
          <p:nvPr/>
        </p:nvSpPr>
        <p:spPr>
          <a:xfrm>
            <a:off x="675325" y="4112400"/>
            <a:ext cx="29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rPr>
              <a:t>Period(v) = Column/v = 20</a:t>
            </a:r>
            <a:endParaRPr>
              <a:solidFill>
                <a:srgbClr val="FF9900"/>
              </a:solidFill>
            </a:endParaRPr>
          </a:p>
        </p:txBody>
      </p:sp>
      <p:sp>
        <p:nvSpPr>
          <p:cNvPr id="417" name="Google Shape;417;p36"/>
          <p:cNvSpPr txBox="1"/>
          <p:nvPr/>
        </p:nvSpPr>
        <p:spPr>
          <a:xfrm>
            <a:off x="675325" y="4493400"/>
            <a:ext cx="331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rPr>
              <a:t>Frequency(v) = v/Column = 0.2</a:t>
            </a:r>
            <a:endParaRPr>
              <a:solidFill>
                <a:srgbClr val="FF99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7"/>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Spatial Frequency</a:t>
            </a:r>
            <a:endParaRPr b="1">
              <a:solidFill>
                <a:srgbClr val="38761D"/>
              </a:solidFill>
            </a:endParaRPr>
          </a:p>
        </p:txBody>
      </p:sp>
      <p:sp>
        <p:nvSpPr>
          <p:cNvPr id="423" name="Google Shape;423;p3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24" name="Google Shape;424;p37"/>
          <p:cNvPicPr preferRelativeResize="0"/>
          <p:nvPr/>
        </p:nvPicPr>
        <p:blipFill>
          <a:blip r:embed="rId3">
            <a:alphaModFix/>
          </a:blip>
          <a:stretch>
            <a:fillRect/>
          </a:stretch>
        </p:blipFill>
        <p:spPr>
          <a:xfrm>
            <a:off x="389350" y="1216146"/>
            <a:ext cx="1390650" cy="1428750"/>
          </a:xfrm>
          <a:prstGeom prst="rect">
            <a:avLst/>
          </a:prstGeom>
          <a:noFill/>
          <a:ln>
            <a:noFill/>
          </a:ln>
        </p:spPr>
      </p:pic>
      <p:pic>
        <p:nvPicPr>
          <p:cNvPr id="425" name="Google Shape;425;p37"/>
          <p:cNvPicPr preferRelativeResize="0"/>
          <p:nvPr/>
        </p:nvPicPr>
        <p:blipFill>
          <a:blip r:embed="rId4">
            <a:alphaModFix/>
          </a:blip>
          <a:stretch>
            <a:fillRect/>
          </a:stretch>
        </p:blipFill>
        <p:spPr>
          <a:xfrm>
            <a:off x="2328167" y="1216146"/>
            <a:ext cx="1447800" cy="1428750"/>
          </a:xfrm>
          <a:prstGeom prst="rect">
            <a:avLst/>
          </a:prstGeom>
          <a:noFill/>
          <a:ln>
            <a:noFill/>
          </a:ln>
        </p:spPr>
      </p:pic>
      <p:pic>
        <p:nvPicPr>
          <p:cNvPr id="426" name="Google Shape;426;p37"/>
          <p:cNvPicPr preferRelativeResize="0"/>
          <p:nvPr/>
        </p:nvPicPr>
        <p:blipFill>
          <a:blip r:embed="rId5">
            <a:alphaModFix/>
          </a:blip>
          <a:stretch>
            <a:fillRect/>
          </a:stretch>
        </p:blipFill>
        <p:spPr>
          <a:xfrm>
            <a:off x="4324133" y="1216146"/>
            <a:ext cx="1409700" cy="1428750"/>
          </a:xfrm>
          <a:prstGeom prst="rect">
            <a:avLst/>
          </a:prstGeom>
          <a:noFill/>
          <a:ln>
            <a:noFill/>
          </a:ln>
        </p:spPr>
      </p:pic>
      <p:pic>
        <p:nvPicPr>
          <p:cNvPr id="427" name="Google Shape;427;p37"/>
          <p:cNvPicPr preferRelativeResize="0"/>
          <p:nvPr/>
        </p:nvPicPr>
        <p:blipFill>
          <a:blip r:embed="rId6">
            <a:alphaModFix/>
          </a:blip>
          <a:stretch>
            <a:fillRect/>
          </a:stretch>
        </p:blipFill>
        <p:spPr>
          <a:xfrm>
            <a:off x="3240450" y="3005258"/>
            <a:ext cx="2852249" cy="1603175"/>
          </a:xfrm>
          <a:prstGeom prst="rect">
            <a:avLst/>
          </a:prstGeom>
          <a:noFill/>
          <a:ln>
            <a:noFill/>
          </a:ln>
        </p:spPr>
      </p:pic>
      <p:sp>
        <p:nvSpPr>
          <p:cNvPr id="428" name="Google Shape;428;p37"/>
          <p:cNvSpPr/>
          <p:nvPr/>
        </p:nvSpPr>
        <p:spPr>
          <a:xfrm>
            <a:off x="1897933" y="1733721"/>
            <a:ext cx="312300" cy="393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3893900" y="1733721"/>
            <a:ext cx="312300" cy="393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5851767" y="1733721"/>
            <a:ext cx="312300" cy="393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txBox="1"/>
          <p:nvPr/>
        </p:nvSpPr>
        <p:spPr>
          <a:xfrm>
            <a:off x="6282000" y="1277525"/>
            <a:ext cx="2460000" cy="129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alibri"/>
                <a:ea typeface="Calibri"/>
                <a:cs typeface="Calibri"/>
                <a:sym typeface="Calibri"/>
              </a:rPr>
              <a:t>… </a:t>
            </a:r>
            <a:r>
              <a:rPr b="1" lang="en" sz="1600"/>
              <a:t>(weighted sum of Line X Column images)</a:t>
            </a:r>
            <a:endParaRPr b="1" sz="1600"/>
          </a:p>
        </p:txBody>
      </p:sp>
      <p:sp>
        <p:nvSpPr>
          <p:cNvPr id="432" name="Google Shape;432;p37"/>
          <p:cNvSpPr/>
          <p:nvPr/>
        </p:nvSpPr>
        <p:spPr>
          <a:xfrm>
            <a:off x="2568425" y="3576138"/>
            <a:ext cx="548700" cy="4614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8"/>
          <p:cNvSpPr/>
          <p:nvPr/>
        </p:nvSpPr>
        <p:spPr>
          <a:xfrm>
            <a:off x="5525150" y="1928550"/>
            <a:ext cx="1735200" cy="169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8"/>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Spatial Frequency Filtering</a:t>
            </a:r>
            <a:endParaRPr b="1">
              <a:solidFill>
                <a:srgbClr val="38761D"/>
              </a:solidFill>
            </a:endParaRPr>
          </a:p>
        </p:txBody>
      </p:sp>
      <p:sp>
        <p:nvSpPr>
          <p:cNvPr id="439" name="Google Shape;439;p3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0" name="Google Shape;440;p38"/>
          <p:cNvSpPr txBox="1"/>
          <p:nvPr/>
        </p:nvSpPr>
        <p:spPr>
          <a:xfrm>
            <a:off x="618100" y="2217675"/>
            <a:ext cx="79251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b="1" lang="en"/>
              <a:t>Low-pass</a:t>
            </a:r>
            <a:r>
              <a:rPr lang="en"/>
              <a:t> filter</a:t>
            </a:r>
            <a:r>
              <a:rPr lang="en"/>
              <a:t> : keeps only low frequencies. The </a:t>
            </a:r>
            <a:r>
              <a:rPr lang="en"/>
              <a:t>tinier</a:t>
            </a:r>
            <a:r>
              <a:rPr lang="en"/>
              <a:t> the filter, the blurrier the image.</a:t>
            </a:r>
            <a:endParaRPr/>
          </a:p>
          <a:p>
            <a:pPr indent="-317500" lvl="0" marL="457200" rtl="0" algn="l">
              <a:lnSpc>
                <a:spcPct val="150000"/>
              </a:lnSpc>
              <a:spcBef>
                <a:spcPts val="0"/>
              </a:spcBef>
              <a:spcAft>
                <a:spcPts val="0"/>
              </a:spcAft>
              <a:buSzPts val="1400"/>
              <a:buChar char="●"/>
            </a:pPr>
            <a:r>
              <a:rPr b="1" lang="en"/>
              <a:t>High-pass</a:t>
            </a:r>
            <a:r>
              <a:rPr lang="en"/>
              <a:t> filter: Keeps high frequencies. </a:t>
            </a:r>
            <a:r>
              <a:rPr lang="en"/>
              <a:t>Useful</a:t>
            </a:r>
            <a:r>
              <a:rPr lang="en"/>
              <a:t> to extract edges and remove content. </a:t>
            </a:r>
            <a:endParaRPr/>
          </a:p>
          <a:p>
            <a:pPr indent="-317500" lvl="0" marL="457200" rtl="0" algn="l">
              <a:lnSpc>
                <a:spcPct val="150000"/>
              </a:lnSpc>
              <a:spcBef>
                <a:spcPts val="0"/>
              </a:spcBef>
              <a:spcAft>
                <a:spcPts val="0"/>
              </a:spcAft>
              <a:buSzPts val="1400"/>
              <a:buChar char="●"/>
            </a:pPr>
            <a:r>
              <a:rPr b="1" lang="en"/>
              <a:t>Enhancing</a:t>
            </a:r>
            <a:r>
              <a:rPr lang="en"/>
              <a:t> filter: keeps low frequencies and amplify high ones.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9"/>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rgbClr val="666666"/>
                </a:solidFill>
              </a:rPr>
              <a:t>Mathematical Morphology Operations</a:t>
            </a:r>
            <a:endParaRPr b="1">
              <a:solidFill>
                <a:srgbClr val="666666"/>
              </a:solidFill>
            </a:endParaRPr>
          </a:p>
        </p:txBody>
      </p:sp>
      <p:sp>
        <p:nvSpPr>
          <p:cNvPr id="446" name="Google Shape;446;p39"/>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FF9900"/>
                </a:solidFill>
              </a:rPr>
              <a:t>Erosion, dilation, opening &amp; closing</a:t>
            </a:r>
            <a:endParaRPr b="1">
              <a:solidFill>
                <a:srgbClr val="FF9900"/>
              </a:solidFill>
            </a:endParaRPr>
          </a:p>
        </p:txBody>
      </p:sp>
      <p:sp>
        <p:nvSpPr>
          <p:cNvPr id="447" name="Google Shape;447;p3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0"/>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Mathematical Morphologie: Principle</a:t>
            </a:r>
            <a:endParaRPr b="1">
              <a:solidFill>
                <a:srgbClr val="666666"/>
              </a:solidFill>
            </a:endParaRPr>
          </a:p>
        </p:txBody>
      </p:sp>
      <p:sp>
        <p:nvSpPr>
          <p:cNvPr id="453" name="Google Shape;453;p4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4" name="Google Shape;454;p40"/>
          <p:cNvSpPr txBox="1"/>
          <p:nvPr/>
        </p:nvSpPr>
        <p:spPr>
          <a:xfrm>
            <a:off x="618100" y="2217675"/>
            <a:ext cx="79251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Using a </a:t>
            </a:r>
            <a:r>
              <a:rPr b="1" lang="en"/>
              <a:t>convolution kernel</a:t>
            </a:r>
            <a:r>
              <a:rPr lang="en"/>
              <a:t> of various shape.</a:t>
            </a:r>
            <a:endParaRPr/>
          </a:p>
          <a:p>
            <a:pPr indent="-317500" lvl="0" marL="457200" rtl="0" algn="l">
              <a:lnSpc>
                <a:spcPct val="150000"/>
              </a:lnSpc>
              <a:spcBef>
                <a:spcPts val="0"/>
              </a:spcBef>
              <a:spcAft>
                <a:spcPts val="0"/>
              </a:spcAft>
              <a:buSzPts val="1400"/>
              <a:buChar char="●"/>
            </a:pPr>
            <a:r>
              <a:rPr lang="en"/>
              <a:t>Change</a:t>
            </a:r>
            <a:r>
              <a:rPr b="1" lang="en"/>
              <a:t> the shape </a:t>
            </a:r>
            <a:r>
              <a:rPr lang="en"/>
              <a:t>of an item</a:t>
            </a:r>
            <a:r>
              <a:rPr b="1" lang="en"/>
              <a:t> inside </a:t>
            </a:r>
            <a:r>
              <a:rPr lang="en"/>
              <a:t>an image</a:t>
            </a:r>
            <a:r>
              <a:rPr b="1" lang="en"/>
              <a:t>.</a:t>
            </a:r>
            <a:endParaRPr/>
          </a:p>
          <a:p>
            <a:pPr indent="-317500" lvl="0" marL="457200" rtl="0" algn="l">
              <a:lnSpc>
                <a:spcPct val="150000"/>
              </a:lnSpc>
              <a:spcBef>
                <a:spcPts val="0"/>
              </a:spcBef>
              <a:spcAft>
                <a:spcPts val="0"/>
              </a:spcAft>
              <a:buSzPts val="1400"/>
              <a:buChar char="●"/>
            </a:pPr>
            <a:r>
              <a:rPr b="1" lang="en"/>
              <a:t>Remove </a:t>
            </a:r>
            <a:r>
              <a:rPr lang="en"/>
              <a:t>some</a:t>
            </a:r>
            <a:r>
              <a:rPr b="1" lang="en"/>
              <a:t> noise</a:t>
            </a:r>
            <a:r>
              <a:rPr lang="en"/>
              <a:t> </a:t>
            </a:r>
            <a:r>
              <a:rPr b="1" lang="en"/>
              <a:t>w</a:t>
            </a:r>
            <a:r>
              <a:rPr b="1" lang="en"/>
              <a:t>ithout</a:t>
            </a:r>
            <a:r>
              <a:rPr lang="en"/>
              <a:t> main image content </a:t>
            </a:r>
            <a:r>
              <a:rPr b="1" lang="en"/>
              <a:t>alteration</a:t>
            </a:r>
            <a:r>
              <a:rPr lang="en"/>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1"/>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Mathematical Morphologie: Erosion</a:t>
            </a:r>
            <a:endParaRPr b="1">
              <a:solidFill>
                <a:srgbClr val="666666"/>
              </a:solidFill>
            </a:endParaRPr>
          </a:p>
        </p:txBody>
      </p:sp>
      <p:sp>
        <p:nvSpPr>
          <p:cNvPr id="460" name="Google Shape;460;p4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461" name="Google Shape;461;p41"/>
          <p:cNvGraphicFramePr/>
          <p:nvPr/>
        </p:nvGraphicFramePr>
        <p:xfrm>
          <a:off x="556300" y="2361375"/>
          <a:ext cx="3000000" cy="3000000"/>
        </p:xfrm>
        <a:graphic>
          <a:graphicData uri="http://schemas.openxmlformats.org/drawingml/2006/table">
            <a:tbl>
              <a:tblPr>
                <a:noFill/>
                <a:tableStyleId>{AFC0C7F3-F14B-4673-B0E6-EBBD2F7E8AB2}</a:tableStyleId>
              </a:tblPr>
              <a:tblGrid>
                <a:gridCol w="382850"/>
                <a:gridCol w="382850"/>
                <a:gridCol w="382850"/>
              </a:tblGrid>
              <a:tr h="395550">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r>
            </a:tbl>
          </a:graphicData>
        </a:graphic>
      </p:graphicFrame>
      <p:graphicFrame>
        <p:nvGraphicFramePr>
          <p:cNvPr id="462" name="Google Shape;462;p41"/>
          <p:cNvGraphicFramePr/>
          <p:nvPr/>
        </p:nvGraphicFramePr>
        <p:xfrm>
          <a:off x="2062875" y="1370850"/>
          <a:ext cx="3000000" cy="3000000"/>
        </p:xfrm>
        <a:graphic>
          <a:graphicData uri="http://schemas.openxmlformats.org/drawingml/2006/table">
            <a:tbl>
              <a:tblPr>
                <a:noFill/>
                <a:tableStyleId>{AFC0C7F3-F14B-4673-B0E6-EBBD2F7E8AB2}</a:tableStyleId>
              </a:tblPr>
              <a:tblGrid>
                <a:gridCol w="448300"/>
                <a:gridCol w="448300"/>
                <a:gridCol w="448300"/>
                <a:gridCol w="448300"/>
                <a:gridCol w="448300"/>
                <a:gridCol w="448300"/>
                <a:gridCol w="448300"/>
                <a:gridCol w="448300"/>
              </a:tblGrid>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nchor="ctr">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bl>
          </a:graphicData>
        </a:graphic>
      </p:graphicFrame>
      <p:sp>
        <p:nvSpPr>
          <p:cNvPr id="463" name="Google Shape;463;p41"/>
          <p:cNvSpPr txBox="1"/>
          <p:nvPr/>
        </p:nvSpPr>
        <p:spPr>
          <a:xfrm>
            <a:off x="6081850" y="2247690"/>
            <a:ext cx="2377200" cy="1416000"/>
          </a:xfrm>
          <a:prstGeom prst="rect">
            <a:avLst/>
          </a:prstGeom>
          <a:solidFill>
            <a:srgbClr val="4A86E8"/>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just">
              <a:spcBef>
                <a:spcPts val="0"/>
              </a:spcBef>
              <a:spcAft>
                <a:spcPts val="0"/>
              </a:spcAft>
              <a:buNone/>
            </a:pPr>
            <a:r>
              <a:rPr b="1" lang="en" sz="1600">
                <a:solidFill>
                  <a:schemeClr val="dk1"/>
                </a:solidFill>
                <a:latin typeface="Calibri"/>
                <a:ea typeface="Calibri"/>
                <a:cs typeface="Calibri"/>
                <a:sym typeface="Calibri"/>
              </a:rPr>
              <a:t>Central pixel</a:t>
            </a:r>
            <a:r>
              <a:rPr lang="en" sz="1600">
                <a:solidFill>
                  <a:schemeClr val="dk1"/>
                </a:solidFill>
                <a:latin typeface="Calibri"/>
                <a:ea typeface="Calibri"/>
                <a:cs typeface="Calibri"/>
                <a:sym typeface="Calibri"/>
              </a:rPr>
              <a:t> remains the same if </a:t>
            </a:r>
            <a:r>
              <a:rPr b="1" lang="en" sz="1600">
                <a:solidFill>
                  <a:schemeClr val="dk1"/>
                </a:solidFill>
                <a:latin typeface="Calibri"/>
                <a:ea typeface="Calibri"/>
                <a:cs typeface="Calibri"/>
                <a:sym typeface="Calibri"/>
              </a:rPr>
              <a:t>the whole kernel is included</a:t>
            </a:r>
            <a:r>
              <a:rPr lang="en" sz="1600">
                <a:solidFill>
                  <a:schemeClr val="dk1"/>
                </a:solidFill>
                <a:latin typeface="Calibri"/>
                <a:ea typeface="Calibri"/>
                <a:cs typeface="Calibri"/>
                <a:sym typeface="Calibri"/>
              </a:rPr>
              <a:t>. Else, the pixel changes to </a:t>
            </a:r>
            <a:r>
              <a:rPr b="1" lang="en" sz="1600">
                <a:solidFill>
                  <a:schemeClr val="dk1"/>
                </a:solidFill>
                <a:latin typeface="Calibri"/>
                <a:ea typeface="Calibri"/>
                <a:cs typeface="Calibri"/>
                <a:sym typeface="Calibri"/>
              </a:rPr>
              <a:t>the min</a:t>
            </a:r>
            <a:r>
              <a:rPr lang="en" sz="1600">
                <a:solidFill>
                  <a:schemeClr val="dk1"/>
                </a:solidFill>
                <a:latin typeface="Calibri"/>
                <a:ea typeface="Calibri"/>
                <a:cs typeface="Calibri"/>
                <a:sym typeface="Calibri"/>
              </a:rPr>
              <a:t> of the kernel area.</a:t>
            </a:r>
            <a:endParaRPr sz="1600">
              <a:solidFill>
                <a:schemeClr val="dk1"/>
              </a:solidFill>
              <a:latin typeface="Calibri"/>
              <a:ea typeface="Calibri"/>
              <a:cs typeface="Calibri"/>
              <a:sym typeface="Calibri"/>
            </a:endParaRPr>
          </a:p>
        </p:txBody>
      </p:sp>
      <p:sp>
        <p:nvSpPr>
          <p:cNvPr id="464" name="Google Shape;464;p41"/>
          <p:cNvSpPr txBox="1"/>
          <p:nvPr/>
        </p:nvSpPr>
        <p:spPr>
          <a:xfrm>
            <a:off x="363475" y="1736475"/>
            <a:ext cx="153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Convolution </a:t>
            </a:r>
            <a:r>
              <a:rPr b="1" lang="en" sz="1600">
                <a:solidFill>
                  <a:srgbClr val="FF9900"/>
                </a:solidFill>
              </a:rPr>
              <a:t>Kernel</a:t>
            </a:r>
            <a:endParaRPr b="1" sz="1600">
              <a:solidFill>
                <a:srgbClr val="FF99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Image Analysis</a:t>
            </a:r>
            <a:endParaRPr b="1"/>
          </a:p>
        </p:txBody>
      </p:sp>
      <p:sp>
        <p:nvSpPr>
          <p:cNvPr id="145" name="Google Shape;145;p15"/>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FF9900"/>
                </a:solidFill>
              </a:rPr>
              <a:t>Pixel notions &amp; histograms</a:t>
            </a:r>
            <a:endParaRPr b="1">
              <a:solidFill>
                <a:srgbClr val="FF9900"/>
              </a:solidFill>
            </a:endParaRPr>
          </a:p>
        </p:txBody>
      </p:sp>
      <p:sp>
        <p:nvSpPr>
          <p:cNvPr id="146" name="Google Shape;146;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2"/>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Mathematical Morphologie: Erosion</a:t>
            </a:r>
            <a:endParaRPr b="1">
              <a:solidFill>
                <a:srgbClr val="666666"/>
              </a:solidFill>
            </a:endParaRPr>
          </a:p>
        </p:txBody>
      </p:sp>
      <p:sp>
        <p:nvSpPr>
          <p:cNvPr id="470" name="Google Shape;470;p4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471" name="Google Shape;471;p42"/>
          <p:cNvGraphicFramePr/>
          <p:nvPr/>
        </p:nvGraphicFramePr>
        <p:xfrm>
          <a:off x="556300" y="2361375"/>
          <a:ext cx="3000000" cy="3000000"/>
        </p:xfrm>
        <a:graphic>
          <a:graphicData uri="http://schemas.openxmlformats.org/drawingml/2006/table">
            <a:tbl>
              <a:tblPr>
                <a:noFill/>
                <a:tableStyleId>{AFC0C7F3-F14B-4673-B0E6-EBBD2F7E8AB2}</a:tableStyleId>
              </a:tblPr>
              <a:tblGrid>
                <a:gridCol w="382850"/>
                <a:gridCol w="382850"/>
                <a:gridCol w="382850"/>
              </a:tblGrid>
              <a:tr h="395550">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r>
            </a:tbl>
          </a:graphicData>
        </a:graphic>
      </p:graphicFrame>
      <p:graphicFrame>
        <p:nvGraphicFramePr>
          <p:cNvPr id="472" name="Google Shape;472;p42"/>
          <p:cNvGraphicFramePr/>
          <p:nvPr/>
        </p:nvGraphicFramePr>
        <p:xfrm>
          <a:off x="2062875" y="1370850"/>
          <a:ext cx="3000000" cy="3000000"/>
        </p:xfrm>
        <a:graphic>
          <a:graphicData uri="http://schemas.openxmlformats.org/drawingml/2006/table">
            <a:tbl>
              <a:tblPr>
                <a:noFill/>
                <a:tableStyleId>{AFC0C7F3-F14B-4673-B0E6-EBBD2F7E8AB2}</a:tableStyleId>
              </a:tblPr>
              <a:tblGrid>
                <a:gridCol w="448300"/>
                <a:gridCol w="448300"/>
                <a:gridCol w="448300"/>
                <a:gridCol w="448300"/>
                <a:gridCol w="448300"/>
                <a:gridCol w="448300"/>
                <a:gridCol w="448300"/>
                <a:gridCol w="448300"/>
              </a:tblGrid>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nchor="ctr">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bl>
          </a:graphicData>
        </a:graphic>
      </p:graphicFrame>
      <p:sp>
        <p:nvSpPr>
          <p:cNvPr id="473" name="Google Shape;473;p42"/>
          <p:cNvSpPr txBox="1"/>
          <p:nvPr/>
        </p:nvSpPr>
        <p:spPr>
          <a:xfrm>
            <a:off x="6081850" y="2247690"/>
            <a:ext cx="2377200" cy="1416000"/>
          </a:xfrm>
          <a:prstGeom prst="rect">
            <a:avLst/>
          </a:prstGeom>
          <a:solidFill>
            <a:srgbClr val="4A86E8"/>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just">
              <a:spcBef>
                <a:spcPts val="0"/>
              </a:spcBef>
              <a:spcAft>
                <a:spcPts val="0"/>
              </a:spcAft>
              <a:buNone/>
            </a:pPr>
            <a:r>
              <a:rPr b="1" lang="en" sz="1600">
                <a:solidFill>
                  <a:schemeClr val="dk1"/>
                </a:solidFill>
                <a:latin typeface="Calibri"/>
                <a:ea typeface="Calibri"/>
                <a:cs typeface="Calibri"/>
                <a:sym typeface="Calibri"/>
              </a:rPr>
              <a:t>Central pixel</a:t>
            </a:r>
            <a:r>
              <a:rPr lang="en" sz="1600">
                <a:solidFill>
                  <a:schemeClr val="dk1"/>
                </a:solidFill>
                <a:latin typeface="Calibri"/>
                <a:ea typeface="Calibri"/>
                <a:cs typeface="Calibri"/>
                <a:sym typeface="Calibri"/>
              </a:rPr>
              <a:t> remains the same if </a:t>
            </a:r>
            <a:r>
              <a:rPr b="1" lang="en" sz="1600">
                <a:solidFill>
                  <a:schemeClr val="dk1"/>
                </a:solidFill>
                <a:latin typeface="Calibri"/>
                <a:ea typeface="Calibri"/>
                <a:cs typeface="Calibri"/>
                <a:sym typeface="Calibri"/>
              </a:rPr>
              <a:t>the whole kernel is included</a:t>
            </a:r>
            <a:r>
              <a:rPr lang="en" sz="1600">
                <a:solidFill>
                  <a:schemeClr val="dk1"/>
                </a:solidFill>
                <a:latin typeface="Calibri"/>
                <a:ea typeface="Calibri"/>
                <a:cs typeface="Calibri"/>
                <a:sym typeface="Calibri"/>
              </a:rPr>
              <a:t>. Else, the pixel changes to </a:t>
            </a:r>
            <a:r>
              <a:rPr b="1" lang="en" sz="1600">
                <a:solidFill>
                  <a:schemeClr val="dk1"/>
                </a:solidFill>
                <a:latin typeface="Calibri"/>
                <a:ea typeface="Calibri"/>
                <a:cs typeface="Calibri"/>
                <a:sym typeface="Calibri"/>
              </a:rPr>
              <a:t>the min</a:t>
            </a:r>
            <a:r>
              <a:rPr lang="en" sz="1600">
                <a:solidFill>
                  <a:schemeClr val="dk1"/>
                </a:solidFill>
                <a:latin typeface="Calibri"/>
                <a:ea typeface="Calibri"/>
                <a:cs typeface="Calibri"/>
                <a:sym typeface="Calibri"/>
              </a:rPr>
              <a:t> of the kernel area.</a:t>
            </a:r>
            <a:endParaRPr sz="1600">
              <a:solidFill>
                <a:schemeClr val="dk1"/>
              </a:solidFill>
              <a:latin typeface="Calibri"/>
              <a:ea typeface="Calibri"/>
              <a:cs typeface="Calibri"/>
              <a:sym typeface="Calibri"/>
            </a:endParaRPr>
          </a:p>
        </p:txBody>
      </p:sp>
      <p:sp>
        <p:nvSpPr>
          <p:cNvPr id="474" name="Google Shape;474;p42"/>
          <p:cNvSpPr txBox="1"/>
          <p:nvPr/>
        </p:nvSpPr>
        <p:spPr>
          <a:xfrm>
            <a:off x="363475" y="1736475"/>
            <a:ext cx="153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Convolution Kernel</a:t>
            </a:r>
            <a:endParaRPr b="1" sz="1600">
              <a:solidFill>
                <a:srgbClr val="FF99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3"/>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Mathematical Morphologie: Erosion</a:t>
            </a:r>
            <a:endParaRPr b="1">
              <a:solidFill>
                <a:srgbClr val="666666"/>
              </a:solidFill>
            </a:endParaRPr>
          </a:p>
        </p:txBody>
      </p:sp>
      <p:sp>
        <p:nvSpPr>
          <p:cNvPr id="480" name="Google Shape;480;p4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1" name="Google Shape;481;p43"/>
          <p:cNvSpPr txBox="1"/>
          <p:nvPr/>
        </p:nvSpPr>
        <p:spPr>
          <a:xfrm>
            <a:off x="496525" y="1348500"/>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Useful ? Why ?</a:t>
            </a:r>
            <a:endParaRPr b="1" sz="1600">
              <a:solidFill>
                <a:srgbClr val="FF9900"/>
              </a:solidFill>
            </a:endParaRPr>
          </a:p>
        </p:txBody>
      </p:sp>
      <p:pic>
        <p:nvPicPr>
          <p:cNvPr id="482" name="Google Shape;482;p43"/>
          <p:cNvPicPr preferRelativeResize="0"/>
          <p:nvPr/>
        </p:nvPicPr>
        <p:blipFill>
          <a:blip r:embed="rId3">
            <a:alphaModFix/>
          </a:blip>
          <a:stretch>
            <a:fillRect/>
          </a:stretch>
        </p:blipFill>
        <p:spPr>
          <a:xfrm>
            <a:off x="618100" y="2737975"/>
            <a:ext cx="3124200" cy="1352550"/>
          </a:xfrm>
          <a:prstGeom prst="rect">
            <a:avLst/>
          </a:prstGeom>
          <a:noFill/>
          <a:ln>
            <a:noFill/>
          </a:ln>
        </p:spPr>
      </p:pic>
      <p:pic>
        <p:nvPicPr>
          <p:cNvPr id="483" name="Google Shape;483;p43"/>
          <p:cNvPicPr preferRelativeResize="0"/>
          <p:nvPr/>
        </p:nvPicPr>
        <p:blipFill>
          <a:blip r:embed="rId4">
            <a:alphaModFix/>
          </a:blip>
          <a:stretch>
            <a:fillRect/>
          </a:stretch>
        </p:blipFill>
        <p:spPr>
          <a:xfrm>
            <a:off x="4572000" y="1779600"/>
            <a:ext cx="4059175" cy="2097525"/>
          </a:xfrm>
          <a:prstGeom prst="rect">
            <a:avLst/>
          </a:prstGeom>
          <a:noFill/>
          <a:ln>
            <a:noFill/>
          </a:ln>
        </p:spPr>
      </p:pic>
      <p:sp>
        <p:nvSpPr>
          <p:cNvPr id="484" name="Google Shape;484;p43"/>
          <p:cNvSpPr txBox="1"/>
          <p:nvPr/>
        </p:nvSpPr>
        <p:spPr>
          <a:xfrm>
            <a:off x="1327000" y="2356200"/>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Exemple 1</a:t>
            </a:r>
            <a:endParaRPr b="1" sz="1600">
              <a:solidFill>
                <a:srgbClr val="4A86E8"/>
              </a:solidFill>
            </a:endParaRPr>
          </a:p>
        </p:txBody>
      </p:sp>
      <p:sp>
        <p:nvSpPr>
          <p:cNvPr id="485" name="Google Shape;485;p43"/>
          <p:cNvSpPr txBox="1"/>
          <p:nvPr/>
        </p:nvSpPr>
        <p:spPr>
          <a:xfrm>
            <a:off x="6173350" y="1348500"/>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Exemple 2</a:t>
            </a:r>
            <a:endParaRPr b="1" sz="1600">
              <a:solidFill>
                <a:srgbClr val="4A86E8"/>
              </a:solidFill>
            </a:endParaRPr>
          </a:p>
        </p:txBody>
      </p:sp>
      <p:cxnSp>
        <p:nvCxnSpPr>
          <p:cNvPr id="486" name="Google Shape;486;p43"/>
          <p:cNvCxnSpPr/>
          <p:nvPr/>
        </p:nvCxnSpPr>
        <p:spPr>
          <a:xfrm>
            <a:off x="4170850" y="1382325"/>
            <a:ext cx="0" cy="3378300"/>
          </a:xfrm>
          <a:prstGeom prst="straightConnector1">
            <a:avLst/>
          </a:prstGeom>
          <a:noFill/>
          <a:ln cap="flat" cmpd="sng" w="28575">
            <a:solidFill>
              <a:srgbClr val="4A86E8"/>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4"/>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Mathematical Morphologie: Dilation</a:t>
            </a:r>
            <a:endParaRPr b="1">
              <a:solidFill>
                <a:srgbClr val="666666"/>
              </a:solidFill>
            </a:endParaRPr>
          </a:p>
        </p:txBody>
      </p:sp>
      <p:sp>
        <p:nvSpPr>
          <p:cNvPr id="492" name="Google Shape;492;p4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493" name="Google Shape;493;p44"/>
          <p:cNvGraphicFramePr/>
          <p:nvPr/>
        </p:nvGraphicFramePr>
        <p:xfrm>
          <a:off x="556300" y="2361375"/>
          <a:ext cx="3000000" cy="3000000"/>
        </p:xfrm>
        <a:graphic>
          <a:graphicData uri="http://schemas.openxmlformats.org/drawingml/2006/table">
            <a:tbl>
              <a:tblPr>
                <a:noFill/>
                <a:tableStyleId>{AFC0C7F3-F14B-4673-B0E6-EBBD2F7E8AB2}</a:tableStyleId>
              </a:tblPr>
              <a:tblGrid>
                <a:gridCol w="382850"/>
                <a:gridCol w="382850"/>
                <a:gridCol w="382850"/>
              </a:tblGrid>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bl>
          </a:graphicData>
        </a:graphic>
      </p:graphicFrame>
      <p:graphicFrame>
        <p:nvGraphicFramePr>
          <p:cNvPr id="494" name="Google Shape;494;p44"/>
          <p:cNvGraphicFramePr/>
          <p:nvPr/>
        </p:nvGraphicFramePr>
        <p:xfrm>
          <a:off x="2062875" y="1370850"/>
          <a:ext cx="3000000" cy="3000000"/>
        </p:xfrm>
        <a:graphic>
          <a:graphicData uri="http://schemas.openxmlformats.org/drawingml/2006/table">
            <a:tbl>
              <a:tblPr>
                <a:noFill/>
                <a:tableStyleId>{AFC0C7F3-F14B-4673-B0E6-EBBD2F7E8AB2}</a:tableStyleId>
              </a:tblPr>
              <a:tblGrid>
                <a:gridCol w="448300"/>
                <a:gridCol w="448300"/>
                <a:gridCol w="448300"/>
                <a:gridCol w="448300"/>
                <a:gridCol w="448300"/>
                <a:gridCol w="448300"/>
                <a:gridCol w="448300"/>
                <a:gridCol w="448300"/>
              </a:tblGrid>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nchor="ctr">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bl>
          </a:graphicData>
        </a:graphic>
      </p:graphicFrame>
      <p:sp>
        <p:nvSpPr>
          <p:cNvPr id="495" name="Google Shape;495;p44"/>
          <p:cNvSpPr txBox="1"/>
          <p:nvPr/>
        </p:nvSpPr>
        <p:spPr>
          <a:xfrm>
            <a:off x="6081850" y="2493990"/>
            <a:ext cx="2377200" cy="923400"/>
          </a:xfrm>
          <a:prstGeom prst="rect">
            <a:avLst/>
          </a:prstGeom>
          <a:solidFill>
            <a:srgbClr val="F1C232"/>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just">
              <a:spcBef>
                <a:spcPts val="0"/>
              </a:spcBef>
              <a:spcAft>
                <a:spcPts val="0"/>
              </a:spcAft>
              <a:buNone/>
            </a:pPr>
            <a:r>
              <a:rPr b="1" lang="en" sz="1600">
                <a:latin typeface="Calibri"/>
                <a:ea typeface="Calibri"/>
                <a:cs typeface="Calibri"/>
                <a:sym typeface="Calibri"/>
              </a:rPr>
              <a:t>For each pixel </a:t>
            </a:r>
            <a:r>
              <a:rPr lang="en" sz="1600">
                <a:latin typeface="Calibri"/>
                <a:ea typeface="Calibri"/>
                <a:cs typeface="Calibri"/>
                <a:sym typeface="Calibri"/>
              </a:rPr>
              <a:t>that has a value of</a:t>
            </a:r>
            <a:r>
              <a:rPr b="1" lang="en" sz="1600">
                <a:latin typeface="Calibri"/>
                <a:ea typeface="Calibri"/>
                <a:cs typeface="Calibri"/>
                <a:sym typeface="Calibri"/>
              </a:rPr>
              <a:t> 1</a:t>
            </a:r>
            <a:r>
              <a:rPr lang="en" sz="1600">
                <a:latin typeface="Calibri"/>
                <a:ea typeface="Calibri"/>
                <a:cs typeface="Calibri"/>
                <a:sym typeface="Calibri"/>
              </a:rPr>
              <a:t>,</a:t>
            </a:r>
            <a:r>
              <a:rPr b="1" lang="en" sz="1600">
                <a:latin typeface="Calibri"/>
                <a:ea typeface="Calibri"/>
                <a:cs typeface="Calibri"/>
                <a:sym typeface="Calibri"/>
              </a:rPr>
              <a:t> apply </a:t>
            </a:r>
            <a:r>
              <a:rPr lang="en" sz="1600">
                <a:latin typeface="Calibri"/>
                <a:ea typeface="Calibri"/>
                <a:cs typeface="Calibri"/>
                <a:sym typeface="Calibri"/>
              </a:rPr>
              <a:t>the</a:t>
            </a:r>
            <a:r>
              <a:rPr b="1" lang="en" sz="1600">
                <a:latin typeface="Calibri"/>
                <a:ea typeface="Calibri"/>
                <a:cs typeface="Calibri"/>
                <a:sym typeface="Calibri"/>
              </a:rPr>
              <a:t> kernel</a:t>
            </a:r>
            <a:r>
              <a:rPr lang="en" sz="1600">
                <a:latin typeface="Calibri"/>
                <a:ea typeface="Calibri"/>
                <a:cs typeface="Calibri"/>
                <a:sym typeface="Calibri"/>
              </a:rPr>
              <a:t>.</a:t>
            </a:r>
            <a:endParaRPr sz="1600">
              <a:latin typeface="Calibri"/>
              <a:ea typeface="Calibri"/>
              <a:cs typeface="Calibri"/>
              <a:sym typeface="Calibri"/>
            </a:endParaRPr>
          </a:p>
        </p:txBody>
      </p:sp>
      <p:sp>
        <p:nvSpPr>
          <p:cNvPr id="496" name="Google Shape;496;p44"/>
          <p:cNvSpPr txBox="1"/>
          <p:nvPr/>
        </p:nvSpPr>
        <p:spPr>
          <a:xfrm>
            <a:off x="363475" y="1736475"/>
            <a:ext cx="153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Convolution Kernel</a:t>
            </a:r>
            <a:endParaRPr b="1" sz="1600">
              <a:solidFill>
                <a:srgbClr val="FF99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5"/>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Mathematical Morphologie: Dilation</a:t>
            </a:r>
            <a:endParaRPr b="1">
              <a:solidFill>
                <a:srgbClr val="666666"/>
              </a:solidFill>
            </a:endParaRPr>
          </a:p>
        </p:txBody>
      </p:sp>
      <p:sp>
        <p:nvSpPr>
          <p:cNvPr id="502" name="Google Shape;502;p4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503" name="Google Shape;503;p45"/>
          <p:cNvGraphicFramePr/>
          <p:nvPr/>
        </p:nvGraphicFramePr>
        <p:xfrm>
          <a:off x="556300" y="2361375"/>
          <a:ext cx="3000000" cy="3000000"/>
        </p:xfrm>
        <a:graphic>
          <a:graphicData uri="http://schemas.openxmlformats.org/drawingml/2006/table">
            <a:tbl>
              <a:tblPr>
                <a:noFill/>
                <a:tableStyleId>{AFC0C7F3-F14B-4673-B0E6-EBBD2F7E8AB2}</a:tableStyleId>
              </a:tblPr>
              <a:tblGrid>
                <a:gridCol w="382850"/>
                <a:gridCol w="382850"/>
                <a:gridCol w="382850"/>
              </a:tblGrid>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bl>
          </a:graphicData>
        </a:graphic>
      </p:graphicFrame>
      <p:graphicFrame>
        <p:nvGraphicFramePr>
          <p:cNvPr id="504" name="Google Shape;504;p45"/>
          <p:cNvGraphicFramePr/>
          <p:nvPr/>
        </p:nvGraphicFramePr>
        <p:xfrm>
          <a:off x="2062875" y="1370850"/>
          <a:ext cx="3000000" cy="3000000"/>
        </p:xfrm>
        <a:graphic>
          <a:graphicData uri="http://schemas.openxmlformats.org/drawingml/2006/table">
            <a:tbl>
              <a:tblPr>
                <a:noFill/>
                <a:tableStyleId>{AFC0C7F3-F14B-4673-B0E6-EBBD2F7E8AB2}</a:tableStyleId>
              </a:tblPr>
              <a:tblGrid>
                <a:gridCol w="448300"/>
                <a:gridCol w="448300"/>
                <a:gridCol w="448300"/>
                <a:gridCol w="448300"/>
                <a:gridCol w="448300"/>
                <a:gridCol w="448300"/>
                <a:gridCol w="448300"/>
                <a:gridCol w="448300"/>
              </a:tblGrid>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nchor="ctr">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bl>
          </a:graphicData>
        </a:graphic>
      </p:graphicFrame>
      <p:sp>
        <p:nvSpPr>
          <p:cNvPr id="505" name="Google Shape;505;p45"/>
          <p:cNvSpPr txBox="1"/>
          <p:nvPr/>
        </p:nvSpPr>
        <p:spPr>
          <a:xfrm>
            <a:off x="6081850" y="2493990"/>
            <a:ext cx="2377200" cy="923400"/>
          </a:xfrm>
          <a:prstGeom prst="rect">
            <a:avLst/>
          </a:prstGeom>
          <a:solidFill>
            <a:srgbClr val="F1C232"/>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just">
              <a:spcBef>
                <a:spcPts val="0"/>
              </a:spcBef>
              <a:spcAft>
                <a:spcPts val="0"/>
              </a:spcAft>
              <a:buNone/>
            </a:pPr>
            <a:r>
              <a:rPr b="1" lang="en" sz="1600">
                <a:latin typeface="Calibri"/>
                <a:ea typeface="Calibri"/>
                <a:cs typeface="Calibri"/>
                <a:sym typeface="Calibri"/>
              </a:rPr>
              <a:t>For each pixel </a:t>
            </a:r>
            <a:r>
              <a:rPr lang="en" sz="1600">
                <a:latin typeface="Calibri"/>
                <a:ea typeface="Calibri"/>
                <a:cs typeface="Calibri"/>
                <a:sym typeface="Calibri"/>
              </a:rPr>
              <a:t>that has a value of</a:t>
            </a:r>
            <a:r>
              <a:rPr b="1" lang="en" sz="1600">
                <a:latin typeface="Calibri"/>
                <a:ea typeface="Calibri"/>
                <a:cs typeface="Calibri"/>
                <a:sym typeface="Calibri"/>
              </a:rPr>
              <a:t> 1</a:t>
            </a:r>
            <a:r>
              <a:rPr lang="en" sz="1600">
                <a:latin typeface="Calibri"/>
                <a:ea typeface="Calibri"/>
                <a:cs typeface="Calibri"/>
                <a:sym typeface="Calibri"/>
              </a:rPr>
              <a:t>,</a:t>
            </a:r>
            <a:r>
              <a:rPr b="1" lang="en" sz="1600">
                <a:latin typeface="Calibri"/>
                <a:ea typeface="Calibri"/>
                <a:cs typeface="Calibri"/>
                <a:sym typeface="Calibri"/>
              </a:rPr>
              <a:t> apply </a:t>
            </a:r>
            <a:r>
              <a:rPr lang="en" sz="1600">
                <a:latin typeface="Calibri"/>
                <a:ea typeface="Calibri"/>
                <a:cs typeface="Calibri"/>
                <a:sym typeface="Calibri"/>
              </a:rPr>
              <a:t>the</a:t>
            </a:r>
            <a:r>
              <a:rPr b="1" lang="en" sz="1600">
                <a:latin typeface="Calibri"/>
                <a:ea typeface="Calibri"/>
                <a:cs typeface="Calibri"/>
                <a:sym typeface="Calibri"/>
              </a:rPr>
              <a:t> kernel</a:t>
            </a:r>
            <a:r>
              <a:rPr lang="en" sz="1600">
                <a:latin typeface="Calibri"/>
                <a:ea typeface="Calibri"/>
                <a:cs typeface="Calibri"/>
                <a:sym typeface="Calibri"/>
              </a:rPr>
              <a:t>.</a:t>
            </a:r>
            <a:endParaRPr sz="1600">
              <a:latin typeface="Calibri"/>
              <a:ea typeface="Calibri"/>
              <a:cs typeface="Calibri"/>
              <a:sym typeface="Calibri"/>
            </a:endParaRPr>
          </a:p>
        </p:txBody>
      </p:sp>
      <p:sp>
        <p:nvSpPr>
          <p:cNvPr id="506" name="Google Shape;506;p45"/>
          <p:cNvSpPr txBox="1"/>
          <p:nvPr/>
        </p:nvSpPr>
        <p:spPr>
          <a:xfrm>
            <a:off x="363475" y="1736475"/>
            <a:ext cx="153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Convolution Kernel</a:t>
            </a:r>
            <a:endParaRPr b="1" sz="1600">
              <a:solidFill>
                <a:srgbClr val="FF99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6"/>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Mathematical Morphologie: Dilation</a:t>
            </a:r>
            <a:endParaRPr b="1">
              <a:solidFill>
                <a:srgbClr val="666666"/>
              </a:solidFill>
            </a:endParaRPr>
          </a:p>
        </p:txBody>
      </p:sp>
      <p:sp>
        <p:nvSpPr>
          <p:cNvPr id="512" name="Google Shape;512;p4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13" name="Google Shape;513;p46"/>
          <p:cNvSpPr txBox="1"/>
          <p:nvPr/>
        </p:nvSpPr>
        <p:spPr>
          <a:xfrm>
            <a:off x="496525" y="1348500"/>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Useful ? Why ?</a:t>
            </a:r>
            <a:endParaRPr b="1" sz="1600">
              <a:solidFill>
                <a:srgbClr val="FF9900"/>
              </a:solidFill>
            </a:endParaRPr>
          </a:p>
        </p:txBody>
      </p:sp>
      <p:pic>
        <p:nvPicPr>
          <p:cNvPr id="514" name="Google Shape;514;p46"/>
          <p:cNvPicPr preferRelativeResize="0"/>
          <p:nvPr/>
        </p:nvPicPr>
        <p:blipFill rotWithShape="1">
          <a:blip r:embed="rId3">
            <a:alphaModFix/>
          </a:blip>
          <a:srcRect b="2317" l="0" r="0" t="2317"/>
          <a:stretch/>
        </p:blipFill>
        <p:spPr>
          <a:xfrm>
            <a:off x="618100" y="2737975"/>
            <a:ext cx="3124200" cy="1352550"/>
          </a:xfrm>
          <a:prstGeom prst="rect">
            <a:avLst/>
          </a:prstGeom>
          <a:noFill/>
          <a:ln>
            <a:noFill/>
          </a:ln>
        </p:spPr>
      </p:pic>
      <p:sp>
        <p:nvSpPr>
          <p:cNvPr id="515" name="Google Shape;515;p46"/>
          <p:cNvSpPr txBox="1"/>
          <p:nvPr/>
        </p:nvSpPr>
        <p:spPr>
          <a:xfrm>
            <a:off x="1327000" y="2356200"/>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Exemple 1</a:t>
            </a:r>
            <a:endParaRPr b="1" sz="1600">
              <a:solidFill>
                <a:srgbClr val="4A86E8"/>
              </a:solidFill>
            </a:endParaRPr>
          </a:p>
        </p:txBody>
      </p:sp>
      <p:sp>
        <p:nvSpPr>
          <p:cNvPr id="516" name="Google Shape;516;p46"/>
          <p:cNvSpPr txBox="1"/>
          <p:nvPr/>
        </p:nvSpPr>
        <p:spPr>
          <a:xfrm>
            <a:off x="5764963" y="1779600"/>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Exemple 2</a:t>
            </a:r>
            <a:endParaRPr b="1" sz="1600">
              <a:solidFill>
                <a:srgbClr val="4A86E8"/>
              </a:solidFill>
            </a:endParaRPr>
          </a:p>
        </p:txBody>
      </p:sp>
      <p:cxnSp>
        <p:nvCxnSpPr>
          <p:cNvPr id="517" name="Google Shape;517;p46"/>
          <p:cNvCxnSpPr/>
          <p:nvPr/>
        </p:nvCxnSpPr>
        <p:spPr>
          <a:xfrm>
            <a:off x="4170850" y="1382325"/>
            <a:ext cx="0" cy="3378300"/>
          </a:xfrm>
          <a:prstGeom prst="straightConnector1">
            <a:avLst/>
          </a:prstGeom>
          <a:noFill/>
          <a:ln cap="flat" cmpd="sng" w="28575">
            <a:solidFill>
              <a:srgbClr val="4A86E8"/>
            </a:solidFill>
            <a:prstDash val="solid"/>
            <a:round/>
            <a:headEnd len="med" w="med" type="none"/>
            <a:tailEnd len="med" w="med" type="none"/>
          </a:ln>
        </p:spPr>
      </p:cxnSp>
      <p:pic>
        <p:nvPicPr>
          <p:cNvPr id="518" name="Google Shape;518;p46"/>
          <p:cNvPicPr preferRelativeResize="0"/>
          <p:nvPr/>
        </p:nvPicPr>
        <p:blipFill>
          <a:blip r:embed="rId4">
            <a:alphaModFix/>
          </a:blip>
          <a:stretch>
            <a:fillRect/>
          </a:stretch>
        </p:blipFill>
        <p:spPr>
          <a:xfrm>
            <a:off x="4744300" y="2105700"/>
            <a:ext cx="3747725" cy="1629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47"/>
          <p:cNvPicPr preferRelativeResize="0"/>
          <p:nvPr/>
        </p:nvPicPr>
        <p:blipFill>
          <a:blip r:embed="rId3">
            <a:alphaModFix/>
          </a:blip>
          <a:stretch>
            <a:fillRect/>
          </a:stretch>
        </p:blipFill>
        <p:spPr>
          <a:xfrm>
            <a:off x="1897675" y="1416001"/>
            <a:ext cx="6855525" cy="3427776"/>
          </a:xfrm>
          <a:prstGeom prst="rect">
            <a:avLst/>
          </a:prstGeom>
          <a:noFill/>
          <a:ln>
            <a:noFill/>
          </a:ln>
        </p:spPr>
      </p:pic>
      <p:sp>
        <p:nvSpPr>
          <p:cNvPr id="524" name="Google Shape;524;p47"/>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Mathematical Morphologie: Opening</a:t>
            </a:r>
            <a:endParaRPr b="1">
              <a:solidFill>
                <a:srgbClr val="666666"/>
              </a:solidFill>
            </a:endParaRPr>
          </a:p>
        </p:txBody>
      </p:sp>
      <p:sp>
        <p:nvSpPr>
          <p:cNvPr id="525" name="Google Shape;525;p4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26" name="Google Shape;526;p47"/>
          <p:cNvSpPr txBox="1"/>
          <p:nvPr/>
        </p:nvSpPr>
        <p:spPr>
          <a:xfrm>
            <a:off x="3785400" y="1279688"/>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Erosion</a:t>
            </a:r>
            <a:endParaRPr b="1" sz="1600">
              <a:solidFill>
                <a:srgbClr val="4A86E8"/>
              </a:solidFill>
            </a:endParaRPr>
          </a:p>
        </p:txBody>
      </p:sp>
      <p:sp>
        <p:nvSpPr>
          <p:cNvPr id="527" name="Google Shape;527;p47"/>
          <p:cNvSpPr txBox="1"/>
          <p:nvPr/>
        </p:nvSpPr>
        <p:spPr>
          <a:xfrm>
            <a:off x="1384625" y="1279688"/>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6AA84F"/>
                </a:solidFill>
              </a:rPr>
              <a:t>Opening</a:t>
            </a:r>
            <a:endParaRPr b="1" sz="1600">
              <a:solidFill>
                <a:srgbClr val="6AA84F"/>
              </a:solidFill>
            </a:endParaRPr>
          </a:p>
        </p:txBody>
      </p:sp>
      <p:sp>
        <p:nvSpPr>
          <p:cNvPr id="528" name="Google Shape;528;p47"/>
          <p:cNvSpPr txBox="1"/>
          <p:nvPr/>
        </p:nvSpPr>
        <p:spPr>
          <a:xfrm>
            <a:off x="6221275" y="1279688"/>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Dilation</a:t>
            </a:r>
            <a:endParaRPr b="1" sz="1600">
              <a:solidFill>
                <a:srgbClr val="FF9900"/>
              </a:solidFill>
            </a:endParaRPr>
          </a:p>
        </p:txBody>
      </p:sp>
      <p:sp>
        <p:nvSpPr>
          <p:cNvPr id="529" name="Google Shape;529;p47"/>
          <p:cNvSpPr/>
          <p:nvPr/>
        </p:nvSpPr>
        <p:spPr>
          <a:xfrm>
            <a:off x="3163863" y="1264538"/>
            <a:ext cx="548700" cy="4614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7"/>
          <p:cNvSpPr/>
          <p:nvPr/>
        </p:nvSpPr>
        <p:spPr>
          <a:xfrm>
            <a:off x="5564638" y="1240838"/>
            <a:ext cx="583800" cy="5088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31" name="Google Shape;531;p47"/>
          <p:cNvGraphicFramePr/>
          <p:nvPr/>
        </p:nvGraphicFramePr>
        <p:xfrm>
          <a:off x="556300" y="2818575"/>
          <a:ext cx="3000000" cy="3000000"/>
        </p:xfrm>
        <a:graphic>
          <a:graphicData uri="http://schemas.openxmlformats.org/drawingml/2006/table">
            <a:tbl>
              <a:tblPr>
                <a:noFill/>
                <a:tableStyleId>{AFC0C7F3-F14B-4673-B0E6-EBBD2F7E8AB2}</a:tableStyleId>
              </a:tblPr>
              <a:tblGrid>
                <a:gridCol w="382850"/>
                <a:gridCol w="382850"/>
                <a:gridCol w="382850"/>
              </a:tblGrid>
              <a:tr h="395550">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r>
            </a:tbl>
          </a:graphicData>
        </a:graphic>
      </p:graphicFrame>
      <p:sp>
        <p:nvSpPr>
          <p:cNvPr id="532" name="Google Shape;532;p47"/>
          <p:cNvSpPr txBox="1"/>
          <p:nvPr/>
        </p:nvSpPr>
        <p:spPr>
          <a:xfrm>
            <a:off x="363475" y="2193675"/>
            <a:ext cx="153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Convolution Kernel</a:t>
            </a:r>
            <a:endParaRPr b="1" sz="1600">
              <a:solidFill>
                <a:srgbClr val="FF9900"/>
              </a:solidFill>
            </a:endParaRPr>
          </a:p>
        </p:txBody>
      </p:sp>
      <p:sp>
        <p:nvSpPr>
          <p:cNvPr id="533" name="Google Shape;533;p47"/>
          <p:cNvSpPr txBox="1"/>
          <p:nvPr/>
        </p:nvSpPr>
        <p:spPr>
          <a:xfrm>
            <a:off x="779725" y="4379150"/>
            <a:ext cx="7371900" cy="4311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rPr>
              <a:t>Useful to remove small size</a:t>
            </a:r>
            <a:r>
              <a:rPr b="1" lang="en" sz="1600">
                <a:solidFill>
                  <a:schemeClr val="dk1"/>
                </a:solidFill>
              </a:rPr>
              <a:t> elements </a:t>
            </a:r>
            <a:r>
              <a:rPr lang="en" sz="1600">
                <a:solidFill>
                  <a:schemeClr val="dk1"/>
                </a:solidFill>
              </a:rPr>
              <a:t>while keeping the global item shape.</a:t>
            </a:r>
            <a:endParaRPr sz="16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id="538" name="Google Shape;538;p48"/>
          <p:cNvPicPr preferRelativeResize="0"/>
          <p:nvPr/>
        </p:nvPicPr>
        <p:blipFill>
          <a:blip r:embed="rId3">
            <a:alphaModFix/>
          </a:blip>
          <a:stretch>
            <a:fillRect/>
          </a:stretch>
        </p:blipFill>
        <p:spPr>
          <a:xfrm>
            <a:off x="1901952" y="1417320"/>
            <a:ext cx="6858001" cy="3429000"/>
          </a:xfrm>
          <a:prstGeom prst="rect">
            <a:avLst/>
          </a:prstGeom>
          <a:noFill/>
          <a:ln>
            <a:noFill/>
          </a:ln>
        </p:spPr>
      </p:pic>
      <p:sp>
        <p:nvSpPr>
          <p:cNvPr id="539" name="Google Shape;539;p48"/>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Mathematical Morphologie: Closing</a:t>
            </a:r>
            <a:endParaRPr b="1">
              <a:solidFill>
                <a:srgbClr val="666666"/>
              </a:solidFill>
            </a:endParaRPr>
          </a:p>
        </p:txBody>
      </p:sp>
      <p:sp>
        <p:nvSpPr>
          <p:cNvPr id="540" name="Google Shape;540;p4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41" name="Google Shape;541;p48"/>
          <p:cNvSpPr txBox="1"/>
          <p:nvPr/>
        </p:nvSpPr>
        <p:spPr>
          <a:xfrm>
            <a:off x="6221275" y="1306863"/>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Erosion</a:t>
            </a:r>
            <a:endParaRPr b="1" sz="1600">
              <a:solidFill>
                <a:srgbClr val="4A86E8"/>
              </a:solidFill>
            </a:endParaRPr>
          </a:p>
        </p:txBody>
      </p:sp>
      <p:sp>
        <p:nvSpPr>
          <p:cNvPr id="542" name="Google Shape;542;p48"/>
          <p:cNvSpPr txBox="1"/>
          <p:nvPr/>
        </p:nvSpPr>
        <p:spPr>
          <a:xfrm>
            <a:off x="1384625" y="1306863"/>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0000"/>
                </a:solidFill>
              </a:rPr>
              <a:t>Closing</a:t>
            </a:r>
            <a:endParaRPr b="1" sz="1600">
              <a:solidFill>
                <a:srgbClr val="FF0000"/>
              </a:solidFill>
            </a:endParaRPr>
          </a:p>
        </p:txBody>
      </p:sp>
      <p:sp>
        <p:nvSpPr>
          <p:cNvPr id="543" name="Google Shape;543;p48"/>
          <p:cNvSpPr txBox="1"/>
          <p:nvPr/>
        </p:nvSpPr>
        <p:spPr>
          <a:xfrm>
            <a:off x="3785400" y="1306863"/>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Dilation</a:t>
            </a:r>
            <a:endParaRPr b="1" sz="1600">
              <a:solidFill>
                <a:srgbClr val="FF9900"/>
              </a:solidFill>
            </a:endParaRPr>
          </a:p>
        </p:txBody>
      </p:sp>
      <p:sp>
        <p:nvSpPr>
          <p:cNvPr id="544" name="Google Shape;544;p48"/>
          <p:cNvSpPr/>
          <p:nvPr/>
        </p:nvSpPr>
        <p:spPr>
          <a:xfrm>
            <a:off x="3163863" y="1291713"/>
            <a:ext cx="548700" cy="4614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8"/>
          <p:cNvSpPr/>
          <p:nvPr/>
        </p:nvSpPr>
        <p:spPr>
          <a:xfrm>
            <a:off x="5564638" y="1268013"/>
            <a:ext cx="583800" cy="5088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46" name="Google Shape;546;p48"/>
          <p:cNvGraphicFramePr/>
          <p:nvPr/>
        </p:nvGraphicFramePr>
        <p:xfrm>
          <a:off x="556300" y="2818575"/>
          <a:ext cx="3000000" cy="3000000"/>
        </p:xfrm>
        <a:graphic>
          <a:graphicData uri="http://schemas.openxmlformats.org/drawingml/2006/table">
            <a:tbl>
              <a:tblPr>
                <a:noFill/>
                <a:tableStyleId>{AFC0C7F3-F14B-4673-B0E6-EBBD2F7E8AB2}</a:tableStyleId>
              </a:tblPr>
              <a:tblGrid>
                <a:gridCol w="382850"/>
                <a:gridCol w="382850"/>
                <a:gridCol w="382850"/>
              </a:tblGrid>
              <a:tr h="395550">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r>
            </a:tbl>
          </a:graphicData>
        </a:graphic>
      </p:graphicFrame>
      <p:sp>
        <p:nvSpPr>
          <p:cNvPr id="547" name="Google Shape;547;p48"/>
          <p:cNvSpPr txBox="1"/>
          <p:nvPr/>
        </p:nvSpPr>
        <p:spPr>
          <a:xfrm>
            <a:off x="363475" y="2193675"/>
            <a:ext cx="153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Convolution Kernel</a:t>
            </a:r>
            <a:endParaRPr b="1" sz="1600">
              <a:solidFill>
                <a:srgbClr val="FF9900"/>
              </a:solidFill>
            </a:endParaRPr>
          </a:p>
        </p:txBody>
      </p:sp>
      <p:sp>
        <p:nvSpPr>
          <p:cNvPr id="548" name="Google Shape;548;p48"/>
          <p:cNvSpPr txBox="1"/>
          <p:nvPr/>
        </p:nvSpPr>
        <p:spPr>
          <a:xfrm>
            <a:off x="779725" y="4379150"/>
            <a:ext cx="7371900" cy="4311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rPr>
              <a:t>Useful to remove small size</a:t>
            </a:r>
            <a:r>
              <a:rPr b="1" lang="en" sz="1600">
                <a:solidFill>
                  <a:schemeClr val="dk1"/>
                </a:solidFill>
              </a:rPr>
              <a:t> </a:t>
            </a:r>
            <a:r>
              <a:rPr b="1" lang="en" sz="1600">
                <a:solidFill>
                  <a:schemeClr val="dk1"/>
                </a:solidFill>
              </a:rPr>
              <a:t>holes</a:t>
            </a:r>
            <a:r>
              <a:rPr b="1" lang="en" sz="1600">
                <a:solidFill>
                  <a:schemeClr val="dk1"/>
                </a:solidFill>
              </a:rPr>
              <a:t> </a:t>
            </a:r>
            <a:r>
              <a:rPr lang="en" sz="1600">
                <a:solidFill>
                  <a:schemeClr val="dk1"/>
                </a:solidFill>
              </a:rPr>
              <a:t>while keeping the global item shape.</a:t>
            </a:r>
            <a:endParaRPr sz="16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9"/>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FF0000"/>
                </a:solidFill>
              </a:rPr>
              <a:t>Exercices</a:t>
            </a:r>
            <a:endParaRPr b="1">
              <a:solidFill>
                <a:srgbClr val="FF0000"/>
              </a:solidFill>
            </a:endParaRPr>
          </a:p>
        </p:txBody>
      </p:sp>
      <p:sp>
        <p:nvSpPr>
          <p:cNvPr id="554" name="Google Shape;554;p49"/>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FF9900"/>
                </a:solidFill>
              </a:rPr>
              <a:t>Coding games &amp; images filtering</a:t>
            </a:r>
            <a:endParaRPr b="1">
              <a:solidFill>
                <a:srgbClr val="FF9900"/>
              </a:solidFill>
            </a:endParaRPr>
          </a:p>
        </p:txBody>
      </p:sp>
      <p:sp>
        <p:nvSpPr>
          <p:cNvPr id="555" name="Google Shape;555;p4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0"/>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Quizz Kahoot !</a:t>
            </a:r>
            <a:endParaRPr b="1">
              <a:solidFill>
                <a:srgbClr val="F1C232"/>
              </a:solidFill>
            </a:endParaRPr>
          </a:p>
        </p:txBody>
      </p:sp>
      <p:sp>
        <p:nvSpPr>
          <p:cNvPr id="561" name="Google Shape;561;p5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62" name="Google Shape;562;p50"/>
          <p:cNvSpPr txBox="1"/>
          <p:nvPr/>
        </p:nvSpPr>
        <p:spPr>
          <a:xfrm>
            <a:off x="5390725" y="2247757"/>
            <a:ext cx="30000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Link</a:t>
            </a:r>
            <a:r>
              <a:rPr lang="en"/>
              <a:t>: https://kahoot.it/</a:t>
            </a:r>
            <a:endParaRPr/>
          </a:p>
          <a:p>
            <a:pPr indent="-317500" lvl="0" marL="457200" rtl="0" algn="l">
              <a:lnSpc>
                <a:spcPct val="150000"/>
              </a:lnSpc>
              <a:spcBef>
                <a:spcPts val="0"/>
              </a:spcBef>
              <a:spcAft>
                <a:spcPts val="0"/>
              </a:spcAft>
              <a:buSzPts val="1400"/>
              <a:buChar char="➢"/>
            </a:pPr>
            <a:r>
              <a:rPr lang="en"/>
              <a:t>Pin: xxxx</a:t>
            </a:r>
            <a:endParaRPr/>
          </a:p>
        </p:txBody>
      </p:sp>
      <p:pic>
        <p:nvPicPr>
          <p:cNvPr id="563" name="Google Shape;563;p50"/>
          <p:cNvPicPr preferRelativeResize="0"/>
          <p:nvPr/>
        </p:nvPicPr>
        <p:blipFill rotWithShape="1">
          <a:blip r:embed="rId3">
            <a:alphaModFix/>
          </a:blip>
          <a:srcRect b="4947" l="0" r="0" t="9156"/>
          <a:stretch/>
        </p:blipFill>
        <p:spPr>
          <a:xfrm>
            <a:off x="686350" y="1683125"/>
            <a:ext cx="4344826" cy="209935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1"/>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Let’s play some Codingame !</a:t>
            </a:r>
            <a:endParaRPr b="1">
              <a:solidFill>
                <a:srgbClr val="F1C232"/>
              </a:solidFill>
            </a:endParaRPr>
          </a:p>
        </p:txBody>
      </p:sp>
      <p:sp>
        <p:nvSpPr>
          <p:cNvPr id="569" name="Google Shape;569;p5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0" name="Google Shape;570;p51"/>
          <p:cNvSpPr txBox="1"/>
          <p:nvPr/>
        </p:nvSpPr>
        <p:spPr>
          <a:xfrm>
            <a:off x="5411625" y="1566182"/>
            <a:ext cx="3000000" cy="2382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easy:</a:t>
            </a:r>
            <a:endParaRPr/>
          </a:p>
          <a:p>
            <a:pPr indent="-317500" lvl="1" marL="914400" rtl="0" algn="l">
              <a:lnSpc>
                <a:spcPct val="115000"/>
              </a:lnSpc>
              <a:spcBef>
                <a:spcPts val="0"/>
              </a:spcBef>
              <a:spcAft>
                <a:spcPts val="0"/>
              </a:spcAft>
              <a:buSzPts val="1400"/>
              <a:buChar char="○"/>
            </a:pPr>
            <a:r>
              <a:rPr lang="en"/>
              <a:t>flip the sign</a:t>
            </a:r>
            <a:endParaRPr/>
          </a:p>
          <a:p>
            <a:pPr indent="-317500" lvl="1" marL="914400" rtl="0" algn="l">
              <a:lnSpc>
                <a:spcPct val="115000"/>
              </a:lnSpc>
              <a:spcBef>
                <a:spcPts val="0"/>
              </a:spcBef>
              <a:spcAft>
                <a:spcPts val="0"/>
              </a:spcAft>
              <a:buSzPts val="1400"/>
              <a:buChar char="○"/>
            </a:pPr>
            <a:r>
              <a:rPr lang="en"/>
              <a:t>Reverse minesweeper</a:t>
            </a:r>
            <a:endParaRPr/>
          </a:p>
          <a:p>
            <a:pPr indent="-317500" lvl="1" marL="914400" rtl="0" algn="l">
              <a:lnSpc>
                <a:spcPct val="115000"/>
              </a:lnSpc>
              <a:spcBef>
                <a:spcPts val="0"/>
              </a:spcBef>
              <a:spcAft>
                <a:spcPts val="0"/>
              </a:spcAft>
              <a:buSzPts val="1400"/>
              <a:buChar char="○"/>
            </a:pPr>
            <a:r>
              <a:rPr lang="en"/>
              <a:t>sudoku validator</a:t>
            </a:r>
            <a:endParaRPr/>
          </a:p>
          <a:p>
            <a:pPr indent="-317500" lvl="1" marL="914400" rtl="0" algn="l">
              <a:lnSpc>
                <a:spcPct val="115000"/>
              </a:lnSpc>
              <a:spcBef>
                <a:spcPts val="0"/>
              </a:spcBef>
              <a:spcAft>
                <a:spcPts val="0"/>
              </a:spcAft>
              <a:buSzPts val="1400"/>
              <a:buChar char="○"/>
            </a:pPr>
            <a:r>
              <a:rPr lang="en"/>
              <a:t>lumen</a:t>
            </a:r>
            <a:endParaRPr/>
          </a:p>
          <a:p>
            <a:pPr indent="-317500" lvl="1" marL="914400" rtl="0" algn="l">
              <a:lnSpc>
                <a:spcPct val="115000"/>
              </a:lnSpc>
              <a:spcBef>
                <a:spcPts val="0"/>
              </a:spcBef>
              <a:spcAft>
                <a:spcPts val="0"/>
              </a:spcAft>
              <a:buSzPts val="1400"/>
              <a:buChar char="○"/>
            </a:pPr>
            <a:r>
              <a:rPr lang="en"/>
              <a:t>pirate’s treasure</a:t>
            </a:r>
            <a:endParaRPr/>
          </a:p>
          <a:p>
            <a:pPr indent="-317500" lvl="0" marL="457200" rtl="0" algn="l">
              <a:lnSpc>
                <a:spcPct val="115000"/>
              </a:lnSpc>
              <a:spcBef>
                <a:spcPts val="0"/>
              </a:spcBef>
              <a:spcAft>
                <a:spcPts val="0"/>
              </a:spcAft>
              <a:buSzPts val="1400"/>
              <a:buChar char="➢"/>
            </a:pPr>
            <a:r>
              <a:rPr lang="en"/>
              <a:t>medium:</a:t>
            </a:r>
            <a:endParaRPr/>
          </a:p>
          <a:p>
            <a:pPr indent="-317500" lvl="1" marL="914400" rtl="0" algn="l">
              <a:lnSpc>
                <a:spcPct val="115000"/>
              </a:lnSpc>
              <a:spcBef>
                <a:spcPts val="0"/>
              </a:spcBef>
              <a:spcAft>
                <a:spcPts val="0"/>
              </a:spcAft>
              <a:buSzPts val="1400"/>
              <a:buChar char="○"/>
            </a:pPr>
            <a:r>
              <a:rPr lang="en"/>
              <a:t>forest fire</a:t>
            </a:r>
            <a:endParaRPr/>
          </a:p>
          <a:p>
            <a:pPr indent="-317500" lvl="1" marL="914400" rtl="0" algn="l">
              <a:lnSpc>
                <a:spcPct val="115000"/>
              </a:lnSpc>
              <a:spcBef>
                <a:spcPts val="0"/>
              </a:spcBef>
              <a:spcAft>
                <a:spcPts val="0"/>
              </a:spcAft>
              <a:buSzPts val="1400"/>
              <a:buChar char="○"/>
            </a:pPr>
            <a:r>
              <a:rPr lang="en"/>
              <a:t>battleship</a:t>
            </a:r>
            <a:endParaRPr/>
          </a:p>
        </p:txBody>
      </p:sp>
      <p:pic>
        <p:nvPicPr>
          <p:cNvPr id="571" name="Google Shape;571;p51"/>
          <p:cNvPicPr preferRelativeResize="0"/>
          <p:nvPr/>
        </p:nvPicPr>
        <p:blipFill>
          <a:blip r:embed="rId3">
            <a:alphaModFix/>
          </a:blip>
          <a:stretch>
            <a:fillRect/>
          </a:stretch>
        </p:blipFill>
        <p:spPr>
          <a:xfrm>
            <a:off x="533950" y="1535500"/>
            <a:ext cx="4344825" cy="24439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a:t>
            </a:r>
            <a:r>
              <a:rPr b="1" lang="en"/>
              <a:t>ixel notions</a:t>
            </a:r>
            <a:endParaRPr b="1"/>
          </a:p>
        </p:txBody>
      </p:sp>
      <p:sp>
        <p:nvSpPr>
          <p:cNvPr id="152" name="Google Shape;152;p16"/>
          <p:cNvSpPr txBox="1"/>
          <p:nvPr>
            <p:ph idx="1" type="body"/>
          </p:nvPr>
        </p:nvSpPr>
        <p:spPr>
          <a:xfrm>
            <a:off x="424000" y="1990725"/>
            <a:ext cx="4185300" cy="2448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Font typeface="Arial"/>
              <a:buChar char="●"/>
            </a:pPr>
            <a:r>
              <a:rPr lang="en">
                <a:latin typeface="Arial"/>
                <a:ea typeface="Arial"/>
                <a:cs typeface="Arial"/>
                <a:sym typeface="Arial"/>
              </a:rPr>
              <a:t>Image sampling : </a:t>
            </a:r>
            <a:r>
              <a:rPr b="1" lang="en">
                <a:latin typeface="Arial"/>
                <a:ea typeface="Arial"/>
                <a:cs typeface="Arial"/>
                <a:sym typeface="Arial"/>
              </a:rPr>
              <a:t>divide</a:t>
            </a:r>
            <a:r>
              <a:rPr lang="en">
                <a:latin typeface="Arial"/>
                <a:ea typeface="Arial"/>
                <a:cs typeface="Arial"/>
                <a:sym typeface="Arial"/>
              </a:rPr>
              <a:t> image in </a:t>
            </a:r>
            <a:r>
              <a:rPr b="1" lang="en">
                <a:latin typeface="Arial"/>
                <a:ea typeface="Arial"/>
                <a:cs typeface="Arial"/>
                <a:sym typeface="Arial"/>
              </a:rPr>
              <a:t>small areas</a:t>
            </a:r>
            <a:r>
              <a:rPr lang="en">
                <a:latin typeface="Arial"/>
                <a:ea typeface="Arial"/>
                <a:cs typeface="Arial"/>
                <a:sym typeface="Arial"/>
              </a:rPr>
              <a:t> (pixels) containing a </a:t>
            </a:r>
            <a:r>
              <a:rPr b="1" lang="en">
                <a:latin typeface="Arial"/>
                <a:ea typeface="Arial"/>
                <a:cs typeface="Arial"/>
                <a:sym typeface="Arial"/>
              </a:rPr>
              <a:t>value</a:t>
            </a:r>
            <a:r>
              <a:rPr lang="en">
                <a:latin typeface="Arial"/>
                <a:ea typeface="Arial"/>
                <a:cs typeface="Arial"/>
                <a:sym typeface="Arial"/>
              </a:rPr>
              <a:t> (or a list of values)</a:t>
            </a:r>
            <a:endParaRPr>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lang="en">
                <a:latin typeface="Arial"/>
                <a:ea typeface="Arial"/>
                <a:cs typeface="Arial"/>
                <a:sym typeface="Arial"/>
              </a:rPr>
              <a:t>Coordinates : Line / </a:t>
            </a:r>
            <a:r>
              <a:rPr b="1" lang="en">
                <a:latin typeface="Arial"/>
                <a:ea typeface="Arial"/>
                <a:cs typeface="Arial"/>
                <a:sym typeface="Arial"/>
              </a:rPr>
              <a:t>Width</a:t>
            </a:r>
            <a:r>
              <a:rPr lang="en">
                <a:latin typeface="Arial"/>
                <a:ea typeface="Arial"/>
                <a:cs typeface="Arial"/>
                <a:sym typeface="Arial"/>
              </a:rPr>
              <a:t> &amp; Column / </a:t>
            </a:r>
            <a:r>
              <a:rPr b="1" lang="en">
                <a:latin typeface="Arial"/>
                <a:ea typeface="Arial"/>
                <a:cs typeface="Arial"/>
                <a:sym typeface="Arial"/>
              </a:rPr>
              <a:t>Height</a:t>
            </a:r>
            <a:endParaRPr>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lang="en">
                <a:latin typeface="Arial"/>
                <a:ea typeface="Arial"/>
                <a:cs typeface="Arial"/>
                <a:sym typeface="Arial"/>
              </a:rPr>
              <a:t>Quantification : number of </a:t>
            </a:r>
            <a:r>
              <a:rPr b="1" lang="en">
                <a:latin typeface="Arial"/>
                <a:ea typeface="Arial"/>
                <a:cs typeface="Arial"/>
                <a:sym typeface="Arial"/>
              </a:rPr>
              <a:t>possible values</a:t>
            </a:r>
            <a:endParaRPr b="1">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lang="en">
                <a:latin typeface="Arial"/>
                <a:ea typeface="Arial"/>
                <a:cs typeface="Arial"/>
                <a:sym typeface="Arial"/>
              </a:rPr>
              <a:t>Definition : W X H</a:t>
            </a:r>
            <a:endParaRPr>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lang="en">
                <a:latin typeface="Arial"/>
                <a:ea typeface="Arial"/>
                <a:cs typeface="Arial"/>
                <a:sym typeface="Arial"/>
              </a:rPr>
              <a:t>Resolution : Pixels / Length unit</a:t>
            </a:r>
            <a:endParaRPr>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lang="en">
                <a:latin typeface="Arial"/>
                <a:ea typeface="Arial"/>
                <a:cs typeface="Arial"/>
                <a:sym typeface="Arial"/>
              </a:rPr>
              <a:t>Compression</a:t>
            </a:r>
            <a:endParaRPr>
              <a:latin typeface="Arial"/>
              <a:ea typeface="Arial"/>
              <a:cs typeface="Arial"/>
              <a:sym typeface="Arial"/>
            </a:endParaRPr>
          </a:p>
        </p:txBody>
      </p:sp>
      <p:graphicFrame>
        <p:nvGraphicFramePr>
          <p:cNvPr id="153" name="Google Shape;153;p16"/>
          <p:cNvGraphicFramePr/>
          <p:nvPr/>
        </p:nvGraphicFramePr>
        <p:xfrm>
          <a:off x="5687825" y="2000250"/>
          <a:ext cx="3000000" cy="3000000"/>
        </p:xfrm>
        <a:graphic>
          <a:graphicData uri="http://schemas.openxmlformats.org/drawingml/2006/table">
            <a:tbl>
              <a:tblPr>
                <a:noFill/>
                <a:tableStyleId>{AFC0C7F3-F14B-4673-B0E6-EBBD2F7E8AB2}</a:tableStyleId>
              </a:tblPr>
              <a:tblGrid>
                <a:gridCol w="592175"/>
                <a:gridCol w="592175"/>
                <a:gridCol w="592175"/>
                <a:gridCol w="592175"/>
                <a:gridCol w="592175"/>
              </a:tblGrid>
              <a:tr h="489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89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89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89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89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54" name="Google Shape;154;p16"/>
          <p:cNvSpPr/>
          <p:nvPr/>
        </p:nvSpPr>
        <p:spPr>
          <a:xfrm>
            <a:off x="5426925" y="2000250"/>
            <a:ext cx="194700" cy="2488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rot="-5400000">
            <a:off x="7079525" y="385650"/>
            <a:ext cx="194700" cy="2978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nvSpPr>
        <p:spPr>
          <a:xfrm>
            <a:off x="4717975" y="3044400"/>
            <a:ext cx="70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Height</a:t>
            </a:r>
            <a:endParaRPr>
              <a:latin typeface="Calibri"/>
              <a:ea typeface="Calibri"/>
              <a:cs typeface="Calibri"/>
              <a:sym typeface="Calibri"/>
            </a:endParaRPr>
          </a:p>
        </p:txBody>
      </p:sp>
      <p:sp>
        <p:nvSpPr>
          <p:cNvPr id="157" name="Google Shape;157;p16"/>
          <p:cNvSpPr txBox="1"/>
          <p:nvPr/>
        </p:nvSpPr>
        <p:spPr>
          <a:xfrm>
            <a:off x="6822425" y="1377150"/>
            <a:ext cx="70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Width</a:t>
            </a:r>
            <a:endParaRPr>
              <a:latin typeface="Calibri"/>
              <a:ea typeface="Calibri"/>
              <a:cs typeface="Calibri"/>
              <a:sym typeface="Calibri"/>
            </a:endParaRPr>
          </a:p>
        </p:txBody>
      </p:sp>
      <p:sp>
        <p:nvSpPr>
          <p:cNvPr id="158" name="Google Shape;158;p16"/>
          <p:cNvSpPr txBox="1"/>
          <p:nvPr/>
        </p:nvSpPr>
        <p:spPr>
          <a:xfrm>
            <a:off x="4912725" y="1571850"/>
            <a:ext cx="708900" cy="400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a:latin typeface="Calibri"/>
                <a:ea typeface="Calibri"/>
                <a:cs typeface="Calibri"/>
                <a:sym typeface="Calibri"/>
              </a:rPr>
              <a:t>(0, 0)</a:t>
            </a:r>
            <a:endParaRPr>
              <a:latin typeface="Calibri"/>
              <a:ea typeface="Calibri"/>
              <a:cs typeface="Calibri"/>
              <a:sym typeface="Calibri"/>
            </a:endParaRPr>
          </a:p>
        </p:txBody>
      </p:sp>
      <p:sp>
        <p:nvSpPr>
          <p:cNvPr id="159" name="Google Shape;159;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0" name="Google Shape;160;p16"/>
          <p:cNvGraphicFramePr/>
          <p:nvPr/>
        </p:nvGraphicFramePr>
        <p:xfrm>
          <a:off x="5687825" y="2000250"/>
          <a:ext cx="3000000" cy="3000000"/>
        </p:xfrm>
        <a:graphic>
          <a:graphicData uri="http://schemas.openxmlformats.org/drawingml/2006/table">
            <a:tbl>
              <a:tblPr>
                <a:noFill/>
                <a:tableStyleId>{AFC0C7F3-F14B-4673-B0E6-EBBD2F7E8AB2}</a:tableStyleId>
              </a:tblPr>
              <a:tblGrid>
                <a:gridCol w="592175"/>
                <a:gridCol w="592175"/>
                <a:gridCol w="592175"/>
                <a:gridCol w="592175"/>
                <a:gridCol w="592175"/>
              </a:tblGrid>
              <a:tr h="489600">
                <a:tc>
                  <a:txBody>
                    <a:bodyPr/>
                    <a:lstStyle/>
                    <a:p>
                      <a:pPr indent="0" lvl="0" marL="0" rtl="0" algn="ctr">
                        <a:spcBef>
                          <a:spcPts val="0"/>
                        </a:spcBef>
                        <a:spcAft>
                          <a:spcPts val="0"/>
                        </a:spcAft>
                        <a:buNone/>
                      </a:pPr>
                      <a:r>
                        <a:rPr lang="en"/>
                        <a:t>250</a:t>
                      </a:r>
                      <a:endParaRPr/>
                    </a:p>
                  </a:txBody>
                  <a:tcPr marT="91425" marB="91425" marR="91425" marL="91425" anchor="ctr"/>
                </a:tc>
                <a:tc>
                  <a:txBody>
                    <a:bodyPr/>
                    <a:lstStyle/>
                    <a:p>
                      <a:pPr indent="0" lvl="0" marL="0" rtl="0" algn="ctr">
                        <a:spcBef>
                          <a:spcPts val="0"/>
                        </a:spcBef>
                        <a:spcAft>
                          <a:spcPts val="0"/>
                        </a:spcAft>
                        <a:buNone/>
                      </a:pPr>
                      <a:r>
                        <a:rPr lang="en"/>
                        <a:t>249</a:t>
                      </a:r>
                      <a:endParaRPr/>
                    </a:p>
                  </a:txBody>
                  <a:tcPr marT="91425" marB="91425" marR="91425" marL="91425" anchor="ctr"/>
                </a:tc>
                <a:tc>
                  <a:txBody>
                    <a:bodyPr/>
                    <a:lstStyle/>
                    <a:p>
                      <a:pPr indent="0" lvl="0" marL="0" rtl="0" algn="ctr">
                        <a:spcBef>
                          <a:spcPts val="0"/>
                        </a:spcBef>
                        <a:spcAft>
                          <a:spcPts val="0"/>
                        </a:spcAft>
                        <a:buNone/>
                      </a:pPr>
                      <a:r>
                        <a:rPr lang="en"/>
                        <a:t>249</a:t>
                      </a:r>
                      <a:endParaRPr/>
                    </a:p>
                  </a:txBody>
                  <a:tcPr marT="91425" marB="91425" marR="91425" marL="91425" anchor="ctr"/>
                </a:tc>
                <a:tc>
                  <a:txBody>
                    <a:bodyPr/>
                    <a:lstStyle/>
                    <a:p>
                      <a:pPr indent="0" lvl="0" marL="0" rtl="0" algn="ctr">
                        <a:spcBef>
                          <a:spcPts val="0"/>
                        </a:spcBef>
                        <a:spcAft>
                          <a:spcPts val="0"/>
                        </a:spcAft>
                        <a:buNone/>
                      </a:pPr>
                      <a:r>
                        <a:rPr lang="en"/>
                        <a:t>248</a:t>
                      </a:r>
                      <a:endParaRPr/>
                    </a:p>
                  </a:txBody>
                  <a:tcPr marT="91425" marB="91425" marR="91425" marL="91425" anchor="ctr"/>
                </a:tc>
                <a:tc>
                  <a:txBody>
                    <a:bodyPr/>
                    <a:lstStyle/>
                    <a:p>
                      <a:pPr indent="0" lvl="0" marL="0" rtl="0" algn="ctr">
                        <a:spcBef>
                          <a:spcPts val="0"/>
                        </a:spcBef>
                        <a:spcAft>
                          <a:spcPts val="0"/>
                        </a:spcAft>
                        <a:buNone/>
                      </a:pPr>
                      <a:r>
                        <a:rPr lang="en"/>
                        <a:t>242</a:t>
                      </a:r>
                      <a:endParaRPr/>
                    </a:p>
                  </a:txBody>
                  <a:tcPr marT="91425" marB="91425" marR="91425" marL="91425" anchor="ctr"/>
                </a:tc>
              </a:tr>
              <a:tr h="489600">
                <a:tc>
                  <a:txBody>
                    <a:bodyPr/>
                    <a:lstStyle/>
                    <a:p>
                      <a:pPr indent="0" lvl="0" marL="0" rtl="0" algn="ctr">
                        <a:spcBef>
                          <a:spcPts val="0"/>
                        </a:spcBef>
                        <a:spcAft>
                          <a:spcPts val="0"/>
                        </a:spcAft>
                        <a:buNone/>
                      </a:pPr>
                      <a:r>
                        <a:rPr lang="en"/>
                        <a:t>246</a:t>
                      </a:r>
                      <a:endParaRPr/>
                    </a:p>
                  </a:txBody>
                  <a:tcPr marT="91425" marB="91425" marR="91425" marL="91425" anchor="ctr"/>
                </a:tc>
                <a:tc>
                  <a:txBody>
                    <a:bodyPr/>
                    <a:lstStyle/>
                    <a:p>
                      <a:pPr indent="0" lvl="0" marL="0" rtl="0" algn="ctr">
                        <a:spcBef>
                          <a:spcPts val="0"/>
                        </a:spcBef>
                        <a:spcAft>
                          <a:spcPts val="0"/>
                        </a:spcAft>
                        <a:buNone/>
                      </a:pPr>
                      <a:r>
                        <a:rPr lang="en"/>
                        <a:t>244</a:t>
                      </a:r>
                      <a:endParaRPr/>
                    </a:p>
                  </a:txBody>
                  <a:tcPr marT="91425" marB="91425" marR="91425" marL="91425" anchor="ctr"/>
                </a:tc>
                <a:tc>
                  <a:txBody>
                    <a:bodyPr/>
                    <a:lstStyle/>
                    <a:p>
                      <a:pPr indent="0" lvl="0" marL="0" rtl="0" algn="ctr">
                        <a:spcBef>
                          <a:spcPts val="0"/>
                        </a:spcBef>
                        <a:spcAft>
                          <a:spcPts val="0"/>
                        </a:spcAft>
                        <a:buNone/>
                      </a:pPr>
                      <a:r>
                        <a:rPr lang="en"/>
                        <a:t>243</a:t>
                      </a:r>
                      <a:endParaRPr/>
                    </a:p>
                  </a:txBody>
                  <a:tcPr marT="91425" marB="91425" marR="91425" marL="91425" anchor="ctr"/>
                </a:tc>
                <a:tc>
                  <a:txBody>
                    <a:bodyPr/>
                    <a:lstStyle/>
                    <a:p>
                      <a:pPr indent="0" lvl="0" marL="0" rtl="0" algn="ctr">
                        <a:spcBef>
                          <a:spcPts val="0"/>
                        </a:spcBef>
                        <a:spcAft>
                          <a:spcPts val="0"/>
                        </a:spcAft>
                        <a:buNone/>
                      </a:pPr>
                      <a:r>
                        <a:rPr lang="en"/>
                        <a:t>228</a:t>
                      </a:r>
                      <a:endParaRPr/>
                    </a:p>
                  </a:txBody>
                  <a:tcPr marT="91425" marB="91425" marR="91425" marL="91425" anchor="ctr"/>
                </a:tc>
                <a:tc>
                  <a:txBody>
                    <a:bodyPr/>
                    <a:lstStyle/>
                    <a:p>
                      <a:pPr indent="0" lvl="0" marL="0" rtl="0" algn="ctr">
                        <a:spcBef>
                          <a:spcPts val="0"/>
                        </a:spcBef>
                        <a:spcAft>
                          <a:spcPts val="0"/>
                        </a:spcAft>
                        <a:buNone/>
                      </a:pPr>
                      <a:r>
                        <a:rPr lang="en"/>
                        <a:t>230</a:t>
                      </a:r>
                      <a:endParaRPr/>
                    </a:p>
                  </a:txBody>
                  <a:tcPr marT="91425" marB="91425" marR="91425" marL="91425" anchor="ctr"/>
                </a:tc>
              </a:tr>
              <a:tr h="489600">
                <a:tc>
                  <a:txBody>
                    <a:bodyPr/>
                    <a:lstStyle/>
                    <a:p>
                      <a:pPr indent="0" lvl="0" marL="0" rtl="0" algn="ctr">
                        <a:spcBef>
                          <a:spcPts val="0"/>
                        </a:spcBef>
                        <a:spcAft>
                          <a:spcPts val="0"/>
                        </a:spcAft>
                        <a:buNone/>
                      </a:pPr>
                      <a:r>
                        <a:rPr lang="en"/>
                        <a:t>244</a:t>
                      </a:r>
                      <a:endParaRPr/>
                    </a:p>
                  </a:txBody>
                  <a:tcPr marT="91425" marB="91425" marR="91425" marL="91425" anchor="ctr"/>
                </a:tc>
                <a:tc>
                  <a:txBody>
                    <a:bodyPr/>
                    <a:lstStyle/>
                    <a:p>
                      <a:pPr indent="0" lvl="0" marL="0" rtl="0" algn="ctr">
                        <a:spcBef>
                          <a:spcPts val="0"/>
                        </a:spcBef>
                        <a:spcAft>
                          <a:spcPts val="0"/>
                        </a:spcAft>
                        <a:buNone/>
                      </a:pPr>
                      <a:r>
                        <a:rPr lang="en"/>
                        <a:t>242</a:t>
                      </a:r>
                      <a:endParaRPr/>
                    </a:p>
                  </a:txBody>
                  <a:tcPr marT="91425" marB="91425" marR="91425" marL="91425" anchor="ctr"/>
                </a:tc>
                <a:tc>
                  <a:txBody>
                    <a:bodyPr/>
                    <a:lstStyle/>
                    <a:p>
                      <a:pPr indent="0" lvl="0" marL="0" rtl="0" algn="ctr">
                        <a:spcBef>
                          <a:spcPts val="0"/>
                        </a:spcBef>
                        <a:spcAft>
                          <a:spcPts val="0"/>
                        </a:spcAft>
                        <a:buNone/>
                      </a:pPr>
                      <a:r>
                        <a:rPr lang="en"/>
                        <a:t>240</a:t>
                      </a:r>
                      <a:endParaRPr/>
                    </a:p>
                  </a:txBody>
                  <a:tcPr marT="91425" marB="91425" marR="91425" marL="91425" anchor="ctr"/>
                </a:tc>
                <a:tc>
                  <a:txBody>
                    <a:bodyPr/>
                    <a:lstStyle/>
                    <a:p>
                      <a:pPr indent="0" lvl="0" marL="0" rtl="0" algn="ctr">
                        <a:spcBef>
                          <a:spcPts val="0"/>
                        </a:spcBef>
                        <a:spcAft>
                          <a:spcPts val="0"/>
                        </a:spcAft>
                        <a:buNone/>
                      </a:pPr>
                      <a:r>
                        <a:rPr lang="en"/>
                        <a:t>230</a:t>
                      </a:r>
                      <a:endParaRPr/>
                    </a:p>
                  </a:txBody>
                  <a:tcPr marT="91425" marB="91425" marR="91425" marL="91425" anchor="ctr"/>
                </a:tc>
                <a:tc>
                  <a:txBody>
                    <a:bodyPr/>
                    <a:lstStyle/>
                    <a:p>
                      <a:pPr indent="0" lvl="0" marL="0" rtl="0" algn="ctr">
                        <a:spcBef>
                          <a:spcPts val="0"/>
                        </a:spcBef>
                        <a:spcAft>
                          <a:spcPts val="0"/>
                        </a:spcAft>
                        <a:buNone/>
                      </a:pPr>
                      <a:r>
                        <a:rPr lang="en"/>
                        <a:t>231</a:t>
                      </a:r>
                      <a:endParaRPr/>
                    </a:p>
                  </a:txBody>
                  <a:tcPr marT="91425" marB="91425" marR="91425" marL="91425" anchor="ctr"/>
                </a:tc>
              </a:tr>
              <a:tr h="489600">
                <a:tc>
                  <a:txBody>
                    <a:bodyPr/>
                    <a:lstStyle/>
                    <a:p>
                      <a:pPr indent="0" lvl="0" marL="0" rtl="0" algn="ctr">
                        <a:spcBef>
                          <a:spcPts val="0"/>
                        </a:spcBef>
                        <a:spcAft>
                          <a:spcPts val="0"/>
                        </a:spcAft>
                        <a:buNone/>
                      </a:pPr>
                      <a:r>
                        <a:rPr lang="en"/>
                        <a:t>241</a:t>
                      </a:r>
                      <a:endParaRPr/>
                    </a:p>
                  </a:txBody>
                  <a:tcPr marT="91425" marB="91425" marR="91425" marL="91425" anchor="ctr"/>
                </a:tc>
                <a:tc>
                  <a:txBody>
                    <a:bodyPr/>
                    <a:lstStyle/>
                    <a:p>
                      <a:pPr indent="0" lvl="0" marL="0" rtl="0" algn="ctr">
                        <a:spcBef>
                          <a:spcPts val="0"/>
                        </a:spcBef>
                        <a:spcAft>
                          <a:spcPts val="0"/>
                        </a:spcAft>
                        <a:buNone/>
                      </a:pPr>
                      <a:r>
                        <a:rPr lang="en"/>
                        <a:t>240</a:t>
                      </a:r>
                      <a:endParaRPr/>
                    </a:p>
                  </a:txBody>
                  <a:tcPr marT="91425" marB="91425" marR="91425" marL="91425" anchor="ctr"/>
                </a:tc>
                <a:tc>
                  <a:txBody>
                    <a:bodyPr/>
                    <a:lstStyle/>
                    <a:p>
                      <a:pPr indent="0" lvl="0" marL="0" rtl="0" algn="ctr">
                        <a:spcBef>
                          <a:spcPts val="0"/>
                        </a:spcBef>
                        <a:spcAft>
                          <a:spcPts val="0"/>
                        </a:spcAft>
                        <a:buNone/>
                      </a:pPr>
                      <a:r>
                        <a:rPr lang="en"/>
                        <a:t>240</a:t>
                      </a:r>
                      <a:endParaRPr/>
                    </a:p>
                  </a:txBody>
                  <a:tcPr marT="91425" marB="91425" marR="91425" marL="91425" anchor="ctr"/>
                </a:tc>
                <a:tc>
                  <a:txBody>
                    <a:bodyPr/>
                    <a:lstStyle/>
                    <a:p>
                      <a:pPr indent="0" lvl="0" marL="0" rtl="0" algn="ctr">
                        <a:spcBef>
                          <a:spcPts val="0"/>
                        </a:spcBef>
                        <a:spcAft>
                          <a:spcPts val="0"/>
                        </a:spcAft>
                        <a:buNone/>
                      </a:pPr>
                      <a:r>
                        <a:rPr lang="en"/>
                        <a:t>229</a:t>
                      </a:r>
                      <a:endParaRPr/>
                    </a:p>
                  </a:txBody>
                  <a:tcPr marT="91425" marB="91425" marR="91425" marL="91425" anchor="ctr"/>
                </a:tc>
                <a:tc>
                  <a:txBody>
                    <a:bodyPr/>
                    <a:lstStyle/>
                    <a:p>
                      <a:pPr indent="0" lvl="0" marL="0" rtl="0" algn="ctr">
                        <a:spcBef>
                          <a:spcPts val="0"/>
                        </a:spcBef>
                        <a:spcAft>
                          <a:spcPts val="0"/>
                        </a:spcAft>
                        <a:buNone/>
                      </a:pPr>
                      <a:r>
                        <a:rPr lang="en"/>
                        <a:t>230</a:t>
                      </a:r>
                      <a:endParaRPr/>
                    </a:p>
                  </a:txBody>
                  <a:tcPr marT="91425" marB="91425" marR="91425" marL="91425" anchor="ctr"/>
                </a:tc>
              </a:tr>
              <a:tr h="489600">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bl>
          </a:graphicData>
        </a:graphic>
      </p:graphicFrame>
      <p:sp>
        <p:nvSpPr>
          <p:cNvPr id="161" name="Google Shape;161;p16"/>
          <p:cNvSpPr txBox="1"/>
          <p:nvPr/>
        </p:nvSpPr>
        <p:spPr>
          <a:xfrm>
            <a:off x="5832925" y="976950"/>
            <a:ext cx="255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666666"/>
                </a:solidFill>
              </a:rPr>
              <a:t>Grayscale</a:t>
            </a:r>
            <a:endParaRPr b="1">
              <a:solidFill>
                <a:srgbClr val="666666"/>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2"/>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Filtering: take your favorite image and...</a:t>
            </a:r>
            <a:endParaRPr b="1">
              <a:solidFill>
                <a:srgbClr val="F1C232"/>
              </a:solidFill>
            </a:endParaRPr>
          </a:p>
        </p:txBody>
      </p:sp>
      <p:sp>
        <p:nvSpPr>
          <p:cNvPr id="577" name="Google Shape;577;p5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8" name="Google Shape;578;p52"/>
          <p:cNvSpPr txBox="1"/>
          <p:nvPr/>
        </p:nvSpPr>
        <p:spPr>
          <a:xfrm>
            <a:off x="1286800" y="1724107"/>
            <a:ext cx="45495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Char char="➢"/>
            </a:pPr>
            <a:r>
              <a:rPr b="1" lang="en">
                <a:solidFill>
                  <a:schemeClr val="lt1"/>
                </a:solidFill>
              </a:rPr>
              <a:t>Detect objects inside of them</a:t>
            </a:r>
            <a:endParaRPr b="1">
              <a:solidFill>
                <a:schemeClr val="lt1"/>
              </a:solidFill>
            </a:endParaRPr>
          </a:p>
          <a:p>
            <a:pPr indent="-317500" lvl="0" marL="457200" rtl="0" algn="l">
              <a:lnSpc>
                <a:spcPct val="150000"/>
              </a:lnSpc>
              <a:spcBef>
                <a:spcPts val="0"/>
              </a:spcBef>
              <a:spcAft>
                <a:spcPts val="0"/>
              </a:spcAft>
              <a:buClr>
                <a:schemeClr val="lt1"/>
              </a:buClr>
              <a:buSzPts val="1400"/>
              <a:buChar char="➢"/>
            </a:pPr>
            <a:r>
              <a:rPr b="1" lang="en">
                <a:solidFill>
                  <a:schemeClr val="lt1"/>
                </a:solidFill>
              </a:rPr>
              <a:t>Exemple: </a:t>
            </a:r>
            <a:r>
              <a:rPr b="1" lang="en" u="sng">
                <a:solidFill>
                  <a:schemeClr val="hlink"/>
                </a:solidFill>
                <a:hlinkClick r:id="rId3"/>
              </a:rPr>
              <a:t>Coke can detector</a:t>
            </a:r>
            <a:endParaRPr b="1">
              <a:solidFill>
                <a:schemeClr val="lt1"/>
              </a:solidFill>
            </a:endParaRPr>
          </a:p>
        </p:txBody>
      </p:sp>
      <p:pic>
        <p:nvPicPr>
          <p:cNvPr id="579" name="Google Shape;579;p52"/>
          <p:cNvPicPr preferRelativeResize="0"/>
          <p:nvPr/>
        </p:nvPicPr>
        <p:blipFill>
          <a:blip r:embed="rId4">
            <a:alphaModFix/>
          </a:blip>
          <a:stretch>
            <a:fillRect/>
          </a:stretch>
        </p:blipFill>
        <p:spPr>
          <a:xfrm>
            <a:off x="4774900" y="1467988"/>
            <a:ext cx="3731100" cy="279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Colors</a:t>
            </a:r>
            <a:endParaRPr b="1"/>
          </a:p>
        </p:txBody>
      </p:sp>
      <p:sp>
        <p:nvSpPr>
          <p:cNvPr id="167" name="Google Shape;167;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8" name="Google Shape;168;p17"/>
          <p:cNvPicPr preferRelativeResize="0"/>
          <p:nvPr/>
        </p:nvPicPr>
        <p:blipFill>
          <a:blip r:embed="rId3">
            <a:alphaModFix/>
          </a:blip>
          <a:stretch>
            <a:fillRect/>
          </a:stretch>
        </p:blipFill>
        <p:spPr>
          <a:xfrm>
            <a:off x="605238" y="1173550"/>
            <a:ext cx="8085933" cy="31011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Image </a:t>
            </a:r>
            <a:r>
              <a:rPr b="1" lang="en"/>
              <a:t>Histogram</a:t>
            </a:r>
            <a:endParaRPr b="1"/>
          </a:p>
        </p:txBody>
      </p:sp>
      <p:sp>
        <p:nvSpPr>
          <p:cNvPr id="174" name="Google Shape;174;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5" name="Google Shape;175;p18"/>
          <p:cNvPicPr preferRelativeResize="0"/>
          <p:nvPr/>
        </p:nvPicPr>
        <p:blipFill>
          <a:blip r:embed="rId3">
            <a:alphaModFix/>
          </a:blip>
          <a:stretch>
            <a:fillRect/>
          </a:stretch>
        </p:blipFill>
        <p:spPr>
          <a:xfrm>
            <a:off x="417024" y="1664375"/>
            <a:ext cx="4024450" cy="2262025"/>
          </a:xfrm>
          <a:prstGeom prst="rect">
            <a:avLst/>
          </a:prstGeom>
          <a:noFill/>
          <a:ln>
            <a:noFill/>
          </a:ln>
        </p:spPr>
      </p:pic>
      <p:pic>
        <p:nvPicPr>
          <p:cNvPr id="176" name="Google Shape;176;p18"/>
          <p:cNvPicPr preferRelativeResize="0"/>
          <p:nvPr/>
        </p:nvPicPr>
        <p:blipFill>
          <a:blip r:embed="rId4">
            <a:alphaModFix/>
          </a:blip>
          <a:stretch>
            <a:fillRect/>
          </a:stretch>
        </p:blipFill>
        <p:spPr>
          <a:xfrm>
            <a:off x="4986275" y="1312963"/>
            <a:ext cx="3953150" cy="2964850"/>
          </a:xfrm>
          <a:prstGeom prst="rect">
            <a:avLst/>
          </a:prstGeom>
          <a:noFill/>
          <a:ln>
            <a:noFill/>
          </a:ln>
        </p:spPr>
      </p:pic>
      <p:sp>
        <p:nvSpPr>
          <p:cNvPr id="177" name="Google Shape;177;p18"/>
          <p:cNvSpPr txBox="1"/>
          <p:nvPr/>
        </p:nvSpPr>
        <p:spPr>
          <a:xfrm>
            <a:off x="6434550" y="4128975"/>
            <a:ext cx="105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Grayscale</a:t>
            </a:r>
            <a:endParaRPr/>
          </a:p>
        </p:txBody>
      </p:sp>
      <p:sp>
        <p:nvSpPr>
          <p:cNvPr id="178" name="Google Shape;178;p18"/>
          <p:cNvSpPr txBox="1"/>
          <p:nvPr/>
        </p:nvSpPr>
        <p:spPr>
          <a:xfrm rot="-5400000">
            <a:off x="4266950" y="2595287"/>
            <a:ext cx="132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Pixels number</a:t>
            </a:r>
            <a:endParaRPr/>
          </a:p>
        </p:txBody>
      </p:sp>
      <p:sp>
        <p:nvSpPr>
          <p:cNvPr id="179" name="Google Shape;179;p18"/>
          <p:cNvSpPr txBox="1"/>
          <p:nvPr/>
        </p:nvSpPr>
        <p:spPr>
          <a:xfrm>
            <a:off x="417150" y="1227075"/>
            <a:ext cx="40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666666"/>
                </a:solidFill>
              </a:rPr>
              <a:t>Original</a:t>
            </a:r>
            <a:endParaRPr b="1">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Image </a:t>
            </a:r>
            <a:r>
              <a:rPr b="1" lang="en"/>
              <a:t>Histogram</a:t>
            </a:r>
            <a:endParaRPr b="1"/>
          </a:p>
        </p:txBody>
      </p:sp>
      <p:sp>
        <p:nvSpPr>
          <p:cNvPr id="185" name="Google Shape;185;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19"/>
          <p:cNvSpPr txBox="1"/>
          <p:nvPr/>
        </p:nvSpPr>
        <p:spPr>
          <a:xfrm rot="-5400000">
            <a:off x="4266950" y="2595287"/>
            <a:ext cx="132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Pixels number</a:t>
            </a:r>
            <a:endParaRPr/>
          </a:p>
        </p:txBody>
      </p:sp>
      <p:pic>
        <p:nvPicPr>
          <p:cNvPr id="187" name="Google Shape;187;p19"/>
          <p:cNvPicPr preferRelativeResize="0"/>
          <p:nvPr/>
        </p:nvPicPr>
        <p:blipFill>
          <a:blip r:embed="rId3">
            <a:alphaModFix/>
          </a:blip>
          <a:stretch>
            <a:fillRect/>
          </a:stretch>
        </p:blipFill>
        <p:spPr>
          <a:xfrm>
            <a:off x="420624" y="1664208"/>
            <a:ext cx="4023361" cy="2258568"/>
          </a:xfrm>
          <a:prstGeom prst="rect">
            <a:avLst/>
          </a:prstGeom>
          <a:noFill/>
          <a:ln>
            <a:noFill/>
          </a:ln>
        </p:spPr>
      </p:pic>
      <p:pic>
        <p:nvPicPr>
          <p:cNvPr id="188" name="Google Shape;188;p19"/>
          <p:cNvPicPr preferRelativeResize="0"/>
          <p:nvPr/>
        </p:nvPicPr>
        <p:blipFill>
          <a:blip r:embed="rId4">
            <a:alphaModFix/>
          </a:blip>
          <a:stretch>
            <a:fillRect/>
          </a:stretch>
        </p:blipFill>
        <p:spPr>
          <a:xfrm>
            <a:off x="4987750" y="1314063"/>
            <a:ext cx="3950208" cy="2962656"/>
          </a:xfrm>
          <a:prstGeom prst="rect">
            <a:avLst/>
          </a:prstGeom>
          <a:noFill/>
          <a:ln>
            <a:noFill/>
          </a:ln>
        </p:spPr>
      </p:pic>
      <p:sp>
        <p:nvSpPr>
          <p:cNvPr id="189" name="Google Shape;189;p19"/>
          <p:cNvSpPr txBox="1"/>
          <p:nvPr/>
        </p:nvSpPr>
        <p:spPr>
          <a:xfrm>
            <a:off x="6434550" y="4128975"/>
            <a:ext cx="105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Grayscale</a:t>
            </a:r>
            <a:endParaRPr/>
          </a:p>
        </p:txBody>
      </p:sp>
      <p:sp>
        <p:nvSpPr>
          <p:cNvPr id="190" name="Google Shape;190;p19"/>
          <p:cNvSpPr txBox="1"/>
          <p:nvPr/>
        </p:nvSpPr>
        <p:spPr>
          <a:xfrm>
            <a:off x="417150" y="1227075"/>
            <a:ext cx="40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666666"/>
                </a:solidFill>
              </a:rPr>
              <a:t>Under exposed</a:t>
            </a:r>
            <a:endParaRPr b="1">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Image </a:t>
            </a:r>
            <a:r>
              <a:rPr b="1" lang="en"/>
              <a:t>Histogram</a:t>
            </a:r>
            <a:endParaRPr b="1"/>
          </a:p>
        </p:txBody>
      </p:sp>
      <p:sp>
        <p:nvSpPr>
          <p:cNvPr id="196" name="Google Shape;196;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20"/>
          <p:cNvSpPr txBox="1"/>
          <p:nvPr/>
        </p:nvSpPr>
        <p:spPr>
          <a:xfrm rot="-5400000">
            <a:off x="4266950" y="2595287"/>
            <a:ext cx="132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Pixels number</a:t>
            </a:r>
            <a:endParaRPr/>
          </a:p>
        </p:txBody>
      </p:sp>
      <p:pic>
        <p:nvPicPr>
          <p:cNvPr id="198" name="Google Shape;198;p20"/>
          <p:cNvPicPr preferRelativeResize="0"/>
          <p:nvPr/>
        </p:nvPicPr>
        <p:blipFill rotWithShape="1">
          <a:blip r:embed="rId3">
            <a:alphaModFix/>
          </a:blip>
          <a:srcRect b="69" l="0" r="0" t="59"/>
          <a:stretch/>
        </p:blipFill>
        <p:spPr>
          <a:xfrm>
            <a:off x="420624" y="1664208"/>
            <a:ext cx="4023361" cy="2258568"/>
          </a:xfrm>
          <a:prstGeom prst="rect">
            <a:avLst/>
          </a:prstGeom>
          <a:noFill/>
          <a:ln>
            <a:noFill/>
          </a:ln>
        </p:spPr>
      </p:pic>
      <p:pic>
        <p:nvPicPr>
          <p:cNvPr id="199" name="Google Shape;199;p20"/>
          <p:cNvPicPr preferRelativeResize="0"/>
          <p:nvPr/>
        </p:nvPicPr>
        <p:blipFill rotWithShape="1">
          <a:blip r:embed="rId4">
            <a:alphaModFix/>
          </a:blip>
          <a:srcRect b="0" l="0" r="0" t="0"/>
          <a:stretch/>
        </p:blipFill>
        <p:spPr>
          <a:xfrm>
            <a:off x="4987750" y="1314063"/>
            <a:ext cx="3950208" cy="2962656"/>
          </a:xfrm>
          <a:prstGeom prst="rect">
            <a:avLst/>
          </a:prstGeom>
          <a:noFill/>
          <a:ln>
            <a:noFill/>
          </a:ln>
        </p:spPr>
      </p:pic>
      <p:sp>
        <p:nvSpPr>
          <p:cNvPr id="200" name="Google Shape;200;p20"/>
          <p:cNvSpPr txBox="1"/>
          <p:nvPr/>
        </p:nvSpPr>
        <p:spPr>
          <a:xfrm>
            <a:off x="6434550" y="4128975"/>
            <a:ext cx="105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Grayscale</a:t>
            </a:r>
            <a:endParaRPr/>
          </a:p>
        </p:txBody>
      </p:sp>
      <p:sp>
        <p:nvSpPr>
          <p:cNvPr id="201" name="Google Shape;201;p20"/>
          <p:cNvSpPr txBox="1"/>
          <p:nvPr/>
        </p:nvSpPr>
        <p:spPr>
          <a:xfrm>
            <a:off x="417150" y="1227075"/>
            <a:ext cx="40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666666"/>
                </a:solidFill>
              </a:rPr>
              <a:t>Over exposed</a:t>
            </a:r>
            <a:endParaRPr b="1">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Histogram Equalization</a:t>
            </a:r>
            <a:endParaRPr b="1"/>
          </a:p>
        </p:txBody>
      </p:sp>
      <p:sp>
        <p:nvSpPr>
          <p:cNvPr id="207" name="Google Shape;207;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21"/>
          <p:cNvSpPr txBox="1"/>
          <p:nvPr/>
        </p:nvSpPr>
        <p:spPr>
          <a:xfrm rot="-5400000">
            <a:off x="4266950" y="2595287"/>
            <a:ext cx="132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Pixels number</a:t>
            </a:r>
            <a:endParaRPr/>
          </a:p>
        </p:txBody>
      </p:sp>
      <p:pic>
        <p:nvPicPr>
          <p:cNvPr id="209" name="Google Shape;209;p21"/>
          <p:cNvPicPr preferRelativeResize="0"/>
          <p:nvPr/>
        </p:nvPicPr>
        <p:blipFill rotWithShape="1">
          <a:blip r:embed="rId3">
            <a:alphaModFix/>
          </a:blip>
          <a:srcRect b="69" l="0" r="0" t="59"/>
          <a:stretch/>
        </p:blipFill>
        <p:spPr>
          <a:xfrm>
            <a:off x="420624" y="1664208"/>
            <a:ext cx="4023361" cy="2258568"/>
          </a:xfrm>
          <a:prstGeom prst="rect">
            <a:avLst/>
          </a:prstGeom>
          <a:noFill/>
          <a:ln>
            <a:noFill/>
          </a:ln>
        </p:spPr>
      </p:pic>
      <p:pic>
        <p:nvPicPr>
          <p:cNvPr id="210" name="Google Shape;210;p21"/>
          <p:cNvPicPr preferRelativeResize="0"/>
          <p:nvPr/>
        </p:nvPicPr>
        <p:blipFill rotWithShape="1">
          <a:blip r:embed="rId4">
            <a:alphaModFix/>
          </a:blip>
          <a:srcRect b="0" l="0" r="0" t="0"/>
          <a:stretch/>
        </p:blipFill>
        <p:spPr>
          <a:xfrm>
            <a:off x="4987750" y="1314063"/>
            <a:ext cx="3950208" cy="2962656"/>
          </a:xfrm>
          <a:prstGeom prst="rect">
            <a:avLst/>
          </a:prstGeom>
          <a:noFill/>
          <a:ln>
            <a:noFill/>
          </a:ln>
        </p:spPr>
      </p:pic>
      <p:sp>
        <p:nvSpPr>
          <p:cNvPr id="211" name="Google Shape;211;p21"/>
          <p:cNvSpPr txBox="1"/>
          <p:nvPr/>
        </p:nvSpPr>
        <p:spPr>
          <a:xfrm>
            <a:off x="6434550" y="4128975"/>
            <a:ext cx="105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Grayscale</a:t>
            </a:r>
            <a:endParaRPr/>
          </a:p>
        </p:txBody>
      </p:sp>
      <p:sp>
        <p:nvSpPr>
          <p:cNvPr id="212" name="Google Shape;212;p21"/>
          <p:cNvSpPr txBox="1"/>
          <p:nvPr/>
        </p:nvSpPr>
        <p:spPr>
          <a:xfrm>
            <a:off x="417150" y="1227075"/>
            <a:ext cx="40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666666"/>
                </a:solidFill>
              </a:rPr>
              <a:t>Contrast adjusted</a:t>
            </a:r>
            <a:endParaRPr b="1">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6FFFDC6CB8474E8480A3B19E5AA8E7" ma:contentTypeVersion="9" ma:contentTypeDescription="Crée un document." ma:contentTypeScope="" ma:versionID="4877d33cc485046faaa89e4b9fd4b8e3">
  <xsd:schema xmlns:xsd="http://www.w3.org/2001/XMLSchema" xmlns:xs="http://www.w3.org/2001/XMLSchema" xmlns:p="http://schemas.microsoft.com/office/2006/metadata/properties" xmlns:ns2="7f687033-cac8-4a25-b03b-934964ae6b44" xmlns:ns3="a58dac28-951a-40a8-9b33-3d412fefaad2" targetNamespace="http://schemas.microsoft.com/office/2006/metadata/properties" ma:root="true" ma:fieldsID="3f15c4107d8e8a170e13cae78d1d624b" ns2:_="" ns3:_="">
    <xsd:import namespace="7f687033-cac8-4a25-b03b-934964ae6b44"/>
    <xsd:import namespace="a58dac28-951a-40a8-9b33-3d412fefaad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687033-cac8-4a25-b03b-934964ae6b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Balises d’images" ma:readOnly="false" ma:fieldId="{5cf76f15-5ced-4ddc-b409-7134ff3c332f}" ma:taxonomyMulti="true" ma:sspId="94a43d38-6610-4186-890e-37907fc4e3f6"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8dac28-951a-40a8-9b33-3d412fefaad2"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9677807-4448-4532-a351-8c40bd06f096}" ma:internalName="TaxCatchAll" ma:showField="CatchAllData" ma:web="a58dac28-951a-40a8-9b33-3d412fefaa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58dac28-951a-40a8-9b33-3d412fefaad2" xsi:nil="true"/>
    <lcf76f155ced4ddcb4097134ff3c332f xmlns="7f687033-cac8-4a25-b03b-934964ae6b4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8496998-AEE8-4ED6-9E31-2ADBD75265DF}"/>
</file>

<file path=customXml/itemProps2.xml><?xml version="1.0" encoding="utf-8"?>
<ds:datastoreItem xmlns:ds="http://schemas.openxmlformats.org/officeDocument/2006/customXml" ds:itemID="{C7D92653-A5DE-4807-B19F-94B3521AD538}"/>
</file>

<file path=customXml/itemProps3.xml><?xml version="1.0" encoding="utf-8"?>
<ds:datastoreItem xmlns:ds="http://schemas.openxmlformats.org/officeDocument/2006/customXml" ds:itemID="{5D1B0C36-E681-4001-9D36-4F7A3CBE915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0x010100486FFFDC6CB8474E8480A3B19E5AA8E7</vt:lpwstr>
  </property>
</Properties>
</file>