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2.xml"/><Relationship Id="rId21" Type="http://schemas.openxmlformats.org/officeDocument/2006/relationships/slide" Target="slides/slide16.xml"/><Relationship Id="rId34" Type="http://schemas.openxmlformats.org/officeDocument/2006/relationships/font" Target="fonts/Montserrat-regular.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Nunito-bold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Nunito-italic.fntdata"/><Relationship Id="rId37" Type="http://schemas.openxmlformats.org/officeDocument/2006/relationships/font" Target="fonts/Montserrat-boldItalic.fntdata"/><Relationship Id="rId40"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Montserrat-italic.fntdata"/><Relationship Id="rId31" Type="http://schemas.openxmlformats.org/officeDocument/2006/relationships/font" Target="fonts/Nunito-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Nunito-regular.fntdata"/><Relationship Id="rId35" Type="http://schemas.openxmlformats.org/officeDocument/2006/relationships/font" Target="fonts/Montserrat-bold.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breach/introduction-to-sift-scale-invariant-feature-transform-65d7f3a72d4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breach/introduction-to-orb-oriented-fast-and-rotated-brief-4220e8ec40cf" TargetMode="External"/><Relationship Id="rId3" Type="http://schemas.openxmlformats.org/officeDocument/2006/relationships/hyperlink" Target="https://dsp.stackexchange.com/questions/1305/binary-robust-independent-elementary-features-brief-understand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breach/introduction-to-orb-oriented-fast-and-rotated-brief-4220e8ec40cf" TargetMode="External"/><Relationship Id="rId3" Type="http://schemas.openxmlformats.org/officeDocument/2006/relationships/hyperlink" Target="https://dsp.stackexchange.com/questions/1305/binary-robust-independent-elementary-features-brief-understand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breach/introduction-to-orb-oriented-fast-and-rotated-brief-4220e8ec40cf" TargetMode="External"/><Relationship Id="rId3" Type="http://schemas.openxmlformats.org/officeDocument/2006/relationships/hyperlink" Target="https://dsp.stackexchange.com/questions/1305/binary-robust-independent-elementary-features-brief-understand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hamishdickson/preprocessing-images-with-dimensionality-reduction" TargetMode="External"/><Relationship Id="rId3" Type="http://schemas.openxmlformats.org/officeDocument/2006/relationships/hyperlink" Target="https://builtin.com/data-science/step-step-explanation-principal-component-analysi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211436/why-normalize-images-by-subtracting-datasets-image-mean-instead-of-the-current" TargetMode="External"/><Relationship Id="rId3" Type="http://schemas.openxmlformats.org/officeDocument/2006/relationships/hyperlink" Target="https://neptune.ai/blog/data-exploration-for-image-segmentation-and-object-detection" TargetMode="External"/><Relationship Id="rId4" Type="http://schemas.openxmlformats.org/officeDocument/2006/relationships/hyperlink" Target="https://towardsdatascience.com/image-feature-extraction-traditional-and-deep-learning-techniques-ccc059195d04"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sne-clearly-explained-d84c537f53a" TargetMode="External"/><Relationship Id="rId3" Type="http://schemas.openxmlformats.org/officeDocument/2006/relationships/hyperlink" Target="https://pair-code.github.io/understanding-umap/"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sne-clearly-explained-d84c537f53a" TargetMode="External"/><Relationship Id="rId3" Type="http://schemas.openxmlformats.org/officeDocument/2006/relationships/hyperlink" Target="https://pair-code.github.io/understanding-umap/"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how-to-normalize-center-and-standardize-images-with-the-imagedatagenerator-in-keras/" TargetMode="External"/><Relationship Id="rId3" Type="http://schemas.openxmlformats.org/officeDocument/2006/relationships/hyperlink" Target="https://machinelearningmastery.com/how-to-manually-scale-image-pixel-data-for-deep-learning/" TargetMode="External"/><Relationship Id="rId4" Type="http://schemas.openxmlformats.org/officeDocument/2006/relationships/hyperlink" Target="https://stats.stackexchange.com/questions/185853/why-do-we-need-to-normalize-the-images-before-we-put-them-into-cn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76e02b5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76e02b5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https://data-flair.training/blogs/keras-vs-opencv/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f27d309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f27d309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https://medium.com/data-breach/introduction-to-sift-scale-invariant-feature-transform-65d7f3a72d40</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27d309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f27d309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27d309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27d309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https://medium.com/data-breach/introduction-to-orb-oriented-fast-and-rotated-brief-4220e8ec40cf</a:t>
            </a:r>
            <a:endParaRPr/>
          </a:p>
          <a:p>
            <a:pPr indent="0" lvl="0" marL="0" rtl="0" algn="l">
              <a:spcBef>
                <a:spcPts val="0"/>
              </a:spcBef>
              <a:spcAft>
                <a:spcPts val="0"/>
              </a:spcAft>
              <a:buClr>
                <a:schemeClr val="dk1"/>
              </a:buClr>
              <a:buSzPts val="1100"/>
              <a:buFont typeface="Arial"/>
              <a:buNone/>
            </a:pPr>
            <a:r>
              <a:rPr lang="en" u="sng">
                <a:solidFill>
                  <a:srgbClr val="3D4594"/>
                </a:solidFill>
                <a:hlinkClick r:id="rId3">
                  <a:extLst>
                    <a:ext uri="{A12FA001-AC4F-418D-AE19-62706E023703}">
                      <ahyp:hlinkClr val="tx"/>
                    </a:ext>
                  </a:extLst>
                </a:hlinkClick>
              </a:rPr>
              <a:t>https://dsp.stackexchange.com/questions/1305/binary-robust-independent-elementary-features-brief-understanding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f4ad27b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f4ad27b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https://medium.com/data-breach/introduction-to-orb-oriented-fast-and-rotated-brief-4220e8ec40cf</a:t>
            </a:r>
            <a:endParaRPr/>
          </a:p>
          <a:p>
            <a:pPr indent="0" lvl="0" marL="0" rtl="0" algn="l">
              <a:spcBef>
                <a:spcPts val="0"/>
              </a:spcBef>
              <a:spcAft>
                <a:spcPts val="0"/>
              </a:spcAft>
              <a:buClr>
                <a:schemeClr val="dk1"/>
              </a:buClr>
              <a:buSzPts val="1100"/>
              <a:buFont typeface="Arial"/>
              <a:buNone/>
            </a:pPr>
            <a:r>
              <a:rPr lang="en" u="sng">
                <a:solidFill>
                  <a:srgbClr val="3D4594"/>
                </a:solidFill>
                <a:hlinkClick r:id="rId3">
                  <a:extLst>
                    <a:ext uri="{A12FA001-AC4F-418D-AE19-62706E023703}">
                      <ahyp:hlinkClr val="tx"/>
                    </a:ext>
                  </a:extLst>
                </a:hlinkClick>
              </a:rPr>
              <a:t>https://dsp.stackexchange.com/questions/1305/binary-robust-independent-elementary-features-brief-understanding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4ad27b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4ad27b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https://medium.com/data-breach/introduction-to-orb-oriented-fast-and-rotated-brief-4220e8ec40cf</a:t>
            </a:r>
            <a:endParaRPr/>
          </a:p>
          <a:p>
            <a:pPr indent="0" lvl="0" marL="0" rtl="0" algn="l">
              <a:spcBef>
                <a:spcPts val="0"/>
              </a:spcBef>
              <a:spcAft>
                <a:spcPts val="0"/>
              </a:spcAft>
              <a:buNone/>
            </a:pPr>
            <a:r>
              <a:rPr lang="en" u="sng">
                <a:solidFill>
                  <a:schemeClr val="hlink"/>
                </a:solidFill>
                <a:hlinkClick r:id="rId3"/>
              </a:rPr>
              <a:t>https://dsp.stackexchange.com/questions/1305/binary-robust-independent-elementary-features-brief-understanding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897d228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897d228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cde7db0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cde7db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bcb6939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bcb6939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Variance is a measure of dispersion of data points from the mean. Low variance indicates that data points are generally similar and do not vary widely from the mean.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bcb6939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bcb6939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https://www.kaggle.com/hamishdickson/preprocessing-images-with-dimensionality-reduction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https://builtin.com/data-science/step-step-explanation-principal-component-analysis</a:t>
            </a:r>
            <a:endParaRPr/>
          </a:p>
          <a:p>
            <a:pPr indent="0" lvl="0" marL="0" rtl="0" algn="l">
              <a:spcBef>
                <a:spcPts val="0"/>
              </a:spcBef>
              <a:spcAft>
                <a:spcPts val="0"/>
              </a:spcAft>
              <a:buNone/>
            </a:pPr>
            <a:r>
              <a:rPr lang="en"/>
              <a:t>Principal components are new variables that are constructed as linear combinations or mixtures of the initial variables. These combinations are done in such a way that the new variables (i.e., principal components) are uncorrelated and most of the information within the initial variables is squeezed or compressed into the first components. So, the idea is 10-dimensional data gives you 10 principal components, but PCA tries to put maximum possible information in the first component, then maximum remaining information in the second and so on, until having something like shown in the scree plot below.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f3a005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f3a005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Normization : </a:t>
            </a:r>
            <a:r>
              <a:rPr lang="en" u="sng">
                <a:solidFill>
                  <a:schemeClr val="hlink"/>
                </a:solidFill>
                <a:hlinkClick r:id="rId2"/>
              </a:rPr>
              <a:t>https://stats.stackexchange.com/questions/211436/why-normalize-images-by-subtracting-datasets-image-mean-instead-of-the-current</a:t>
            </a:r>
            <a:endParaRPr/>
          </a:p>
          <a:p>
            <a:pPr indent="0" lvl="0" marL="0" rtl="0" algn="l">
              <a:spcBef>
                <a:spcPts val="0"/>
              </a:spcBef>
              <a:spcAft>
                <a:spcPts val="0"/>
              </a:spcAft>
              <a:buNone/>
            </a:pPr>
            <a:r>
              <a:rPr lang="en"/>
              <a:t>Data quality: </a:t>
            </a:r>
            <a:r>
              <a:rPr lang="en" u="sng">
                <a:solidFill>
                  <a:schemeClr val="hlink"/>
                </a:solidFill>
                <a:hlinkClick r:id="rId3"/>
              </a:rPr>
              <a:t>https://neptune.ai/blog/data-exploration-for-image-segmentation-and-object-detection</a:t>
            </a:r>
            <a:endParaRPr/>
          </a:p>
          <a:p>
            <a:pPr indent="0" lvl="0" marL="0" rtl="0" algn="l">
              <a:spcBef>
                <a:spcPts val="0"/>
              </a:spcBef>
              <a:spcAft>
                <a:spcPts val="0"/>
              </a:spcAft>
              <a:buNone/>
            </a:pPr>
            <a:r>
              <a:rPr lang="en"/>
              <a:t>Feature: </a:t>
            </a:r>
            <a:r>
              <a:rPr lang="en" u="sng">
                <a:solidFill>
                  <a:schemeClr val="hlink"/>
                </a:solidFill>
                <a:hlinkClick r:id="rId4"/>
              </a:rPr>
              <a:t>https://towardsdatascience.com/image-feature-extraction-traditional-and-deep-learning-techniques-ccc059195d04</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cab0550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cab0550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https://towardsdatascience.com/t-sne-clearly-explained-d84c537f53a</a:t>
            </a:r>
            <a:endParaRPr/>
          </a:p>
          <a:p>
            <a:pPr indent="0" lvl="0" marL="0" rtl="0" algn="l">
              <a:spcBef>
                <a:spcPts val="0"/>
              </a:spcBef>
              <a:spcAft>
                <a:spcPts val="0"/>
              </a:spcAft>
              <a:buNone/>
            </a:pPr>
            <a:r>
              <a:rPr lang="en" u="sng">
                <a:solidFill>
                  <a:schemeClr val="hlink"/>
                </a:solidFill>
                <a:hlinkClick r:id="rId3"/>
              </a:rPr>
              <a:t>https://pair-code.github.io/understanding-umap/</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bcb69395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bcb6939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https://towardsdatascience.com/t-sne-clearly-explained-d84c537f53a</a:t>
            </a:r>
            <a:endParaRPr/>
          </a:p>
          <a:p>
            <a:pPr indent="0" lvl="0" marL="0" rtl="0" algn="l">
              <a:spcBef>
                <a:spcPts val="0"/>
              </a:spcBef>
              <a:spcAft>
                <a:spcPts val="0"/>
              </a:spcAft>
              <a:buNone/>
            </a:pPr>
            <a:r>
              <a:rPr lang="en" u="sng">
                <a:solidFill>
                  <a:schemeClr val="hlink"/>
                </a:solidFill>
                <a:hlinkClick r:id="rId3"/>
              </a:rPr>
              <a:t>https://pair-code.github.io/understanding-umap/</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cde7db00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cde7db0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6b2ef2d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6b2ef2d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cead8b4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cead8b4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97d228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897d228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f27d309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f27d309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baf3368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baf3368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baf3368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baf3368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baf3368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baf3368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af3368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af3368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https://machinelearningmastery.com/how-to-normalize-center-and-standardize-images-with-the-imagedatagenerator-in-keras/</a:t>
            </a:r>
            <a:endParaRPr/>
          </a:p>
          <a:p>
            <a:pPr indent="0" lvl="0" marL="0" rtl="0" algn="l">
              <a:spcBef>
                <a:spcPts val="0"/>
              </a:spcBef>
              <a:spcAft>
                <a:spcPts val="0"/>
              </a:spcAft>
              <a:buNone/>
            </a:pPr>
            <a:r>
              <a:rPr lang="en" u="sng">
                <a:solidFill>
                  <a:schemeClr val="hlink"/>
                </a:solidFill>
                <a:hlinkClick r:id="rId3"/>
              </a:rPr>
              <a:t>https://machinelearningmastery.com/how-to-manually-scale-image-pixel-data-for-deep-learning/</a:t>
            </a:r>
            <a:endParaRPr/>
          </a:p>
          <a:p>
            <a:pPr indent="0" lvl="0" marL="0" rtl="0" algn="l">
              <a:spcBef>
                <a:spcPts val="0"/>
              </a:spcBef>
              <a:spcAft>
                <a:spcPts val="0"/>
              </a:spcAft>
              <a:buNone/>
            </a:pPr>
            <a:r>
              <a:rPr lang="en" u="sng">
                <a:solidFill>
                  <a:schemeClr val="hlink"/>
                </a:solidFill>
                <a:hlinkClick r:id="rId4"/>
              </a:rPr>
              <a:t>https://stats.stackexchange.com/questions/185853/why-do-we-need-to-normalize-the-images-before-we-put-them-into-cnn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97d228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97d228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Computer Vision</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Exploration &amp; feature engineering</a:t>
            </a:r>
            <a:endParaRPr b="1">
              <a:solidFill>
                <a:srgbClr val="FF9900"/>
              </a:solidFill>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Feature notions</a:t>
            </a:r>
            <a:endParaRPr b="1">
              <a:solidFill>
                <a:srgbClr val="666666"/>
              </a:solidFill>
            </a:endParaRPr>
          </a:p>
        </p:txBody>
      </p:sp>
      <p:sp>
        <p:nvSpPr>
          <p:cNvPr id="212" name="Google Shape;212;p22"/>
          <p:cNvSpPr txBox="1"/>
          <p:nvPr/>
        </p:nvSpPr>
        <p:spPr>
          <a:xfrm>
            <a:off x="819150" y="1948125"/>
            <a:ext cx="40428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Feature = interesting image zones</a:t>
            </a:r>
            <a:endParaRPr/>
          </a:p>
          <a:p>
            <a:pPr indent="-317500" lvl="0" marL="457200" rtl="0" algn="l">
              <a:lnSpc>
                <a:spcPct val="150000"/>
              </a:lnSpc>
              <a:spcBef>
                <a:spcPts val="0"/>
              </a:spcBef>
              <a:spcAft>
                <a:spcPts val="0"/>
              </a:spcAft>
              <a:buSzPts val="1400"/>
              <a:buChar char="➢"/>
            </a:pPr>
            <a:r>
              <a:rPr lang="en"/>
              <a:t>Characteristics</a:t>
            </a:r>
            <a:r>
              <a:rPr lang="en"/>
              <a:t>:</a:t>
            </a:r>
            <a:endParaRPr/>
          </a:p>
          <a:p>
            <a:pPr indent="-317500" lvl="1" marL="914400" rtl="0" algn="l">
              <a:lnSpc>
                <a:spcPct val="150000"/>
              </a:lnSpc>
              <a:spcBef>
                <a:spcPts val="0"/>
              </a:spcBef>
              <a:spcAft>
                <a:spcPts val="0"/>
              </a:spcAft>
              <a:buSzPts val="1400"/>
              <a:buChar char="○"/>
            </a:pPr>
            <a:r>
              <a:rPr lang="en"/>
              <a:t>Repeatable</a:t>
            </a:r>
            <a:endParaRPr/>
          </a:p>
          <a:p>
            <a:pPr indent="-317500" lvl="1" marL="914400" rtl="0" algn="l">
              <a:lnSpc>
                <a:spcPct val="150000"/>
              </a:lnSpc>
              <a:spcBef>
                <a:spcPts val="0"/>
              </a:spcBef>
              <a:spcAft>
                <a:spcPts val="0"/>
              </a:spcAft>
              <a:buSzPts val="1400"/>
              <a:buChar char="○"/>
            </a:pPr>
            <a:r>
              <a:rPr lang="en"/>
              <a:t>Distinct</a:t>
            </a:r>
            <a:endParaRPr/>
          </a:p>
          <a:p>
            <a:pPr indent="-317500" lvl="1" marL="914400" rtl="0" algn="l">
              <a:lnSpc>
                <a:spcPct val="150000"/>
              </a:lnSpc>
              <a:spcBef>
                <a:spcPts val="0"/>
              </a:spcBef>
              <a:spcAft>
                <a:spcPts val="0"/>
              </a:spcAft>
              <a:buSzPts val="1400"/>
              <a:buChar char="○"/>
            </a:pPr>
            <a:r>
              <a:rPr lang="en"/>
              <a:t>Local (minimum neighbors impact)</a:t>
            </a:r>
            <a:endParaRPr/>
          </a:p>
          <a:p>
            <a:pPr indent="-317500" lvl="0" marL="457200" rtl="0" algn="l">
              <a:lnSpc>
                <a:spcPct val="150000"/>
              </a:lnSpc>
              <a:spcBef>
                <a:spcPts val="0"/>
              </a:spcBef>
              <a:spcAft>
                <a:spcPts val="0"/>
              </a:spcAft>
              <a:buSzPts val="1400"/>
              <a:buChar char="➢"/>
            </a:pPr>
            <a:r>
              <a:rPr lang="en"/>
              <a:t>Based on gradient disruption</a:t>
            </a:r>
            <a:endParaRPr/>
          </a:p>
        </p:txBody>
      </p:sp>
      <p:sp>
        <p:nvSpPr>
          <p:cNvPr id="213" name="Google Shape;21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2"/>
          <p:cNvSpPr txBox="1"/>
          <p:nvPr/>
        </p:nvSpPr>
        <p:spPr>
          <a:xfrm>
            <a:off x="5390725" y="1948125"/>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Detectors: HARRIS, FAST</a:t>
            </a:r>
            <a:endParaRPr/>
          </a:p>
          <a:p>
            <a:pPr indent="-317500" lvl="0" marL="457200" rtl="0" algn="l">
              <a:lnSpc>
                <a:spcPct val="150000"/>
              </a:lnSpc>
              <a:spcBef>
                <a:spcPts val="0"/>
              </a:spcBef>
              <a:spcAft>
                <a:spcPts val="0"/>
              </a:spcAft>
              <a:buSzPts val="1400"/>
              <a:buChar char="➢"/>
            </a:pPr>
            <a:r>
              <a:rPr lang="en"/>
              <a:t>Descriptors: BRIEF</a:t>
            </a:r>
            <a:endParaRPr/>
          </a:p>
          <a:p>
            <a:pPr indent="-317500" lvl="0" marL="457200" rtl="0" algn="l">
              <a:lnSpc>
                <a:spcPct val="150000"/>
              </a:lnSpc>
              <a:spcBef>
                <a:spcPts val="0"/>
              </a:spcBef>
              <a:spcAft>
                <a:spcPts val="0"/>
              </a:spcAft>
              <a:buSzPts val="1400"/>
              <a:buChar char="➢"/>
            </a:pPr>
            <a:r>
              <a:rPr lang="en"/>
              <a:t>Both: SIFT, ORB, Conv layer</a:t>
            </a:r>
            <a:endParaRPr/>
          </a:p>
        </p:txBody>
      </p:sp>
      <p:sp>
        <p:nvSpPr>
          <p:cNvPr id="215" name="Google Shape;215;p22"/>
          <p:cNvSpPr/>
          <p:nvPr/>
        </p:nvSpPr>
        <p:spPr>
          <a:xfrm>
            <a:off x="1891800" y="1514634"/>
            <a:ext cx="1897500" cy="357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Characteristics</a:t>
            </a:r>
            <a:endParaRPr b="1" sz="1600">
              <a:solidFill>
                <a:schemeClr val="dk1"/>
              </a:solidFill>
            </a:endParaRPr>
          </a:p>
        </p:txBody>
      </p:sp>
      <p:sp>
        <p:nvSpPr>
          <p:cNvPr id="216" name="Google Shape;216;p22"/>
          <p:cNvSpPr/>
          <p:nvPr/>
        </p:nvSpPr>
        <p:spPr>
          <a:xfrm>
            <a:off x="5941975" y="1514634"/>
            <a:ext cx="1897500" cy="357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Algorithms</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Scale Invariant Feature Transform (SIFT)</a:t>
            </a:r>
            <a:endParaRPr b="1">
              <a:solidFill>
                <a:srgbClr val="666666"/>
              </a:solidFill>
            </a:endParaRPr>
          </a:p>
        </p:txBody>
      </p:sp>
      <p:sp>
        <p:nvSpPr>
          <p:cNvPr id="222" name="Google Shape;222;p23"/>
          <p:cNvSpPr txBox="1"/>
          <p:nvPr/>
        </p:nvSpPr>
        <p:spPr>
          <a:xfrm>
            <a:off x="694300" y="2308675"/>
            <a:ext cx="4042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Scale space</a:t>
            </a:r>
            <a:endParaRPr/>
          </a:p>
        </p:txBody>
      </p:sp>
      <p:sp>
        <p:nvSpPr>
          <p:cNvPr id="223" name="Google Shape;22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23"/>
          <p:cNvPicPr preferRelativeResize="0"/>
          <p:nvPr/>
        </p:nvPicPr>
        <p:blipFill>
          <a:blip r:embed="rId3">
            <a:alphaModFix/>
          </a:blip>
          <a:stretch>
            <a:fillRect/>
          </a:stretch>
        </p:blipFill>
        <p:spPr>
          <a:xfrm>
            <a:off x="5660325" y="1013650"/>
            <a:ext cx="2280062" cy="3648100"/>
          </a:xfrm>
          <a:prstGeom prst="rect">
            <a:avLst/>
          </a:prstGeom>
          <a:noFill/>
          <a:ln>
            <a:noFill/>
          </a:ln>
        </p:spPr>
      </p:pic>
      <p:sp>
        <p:nvSpPr>
          <p:cNvPr id="225" name="Google Shape;225;p23"/>
          <p:cNvSpPr/>
          <p:nvPr/>
        </p:nvSpPr>
        <p:spPr>
          <a:xfrm>
            <a:off x="783325" y="1949613"/>
            <a:ext cx="1840800" cy="357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Feature Detector</a:t>
            </a:r>
            <a:endParaRPr b="1"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Scale Invariant Feature Transform (SIFT)</a:t>
            </a:r>
            <a:endParaRPr b="1">
              <a:solidFill>
                <a:srgbClr val="666666"/>
              </a:solidFill>
            </a:endParaRPr>
          </a:p>
        </p:txBody>
      </p:sp>
      <p:sp>
        <p:nvSpPr>
          <p:cNvPr id="231" name="Google Shape;231;p24"/>
          <p:cNvSpPr txBox="1"/>
          <p:nvPr/>
        </p:nvSpPr>
        <p:spPr>
          <a:xfrm>
            <a:off x="694300" y="1622875"/>
            <a:ext cx="4042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Scale space</a:t>
            </a:r>
            <a:endParaRPr/>
          </a:p>
          <a:p>
            <a:pPr indent="-317500" lvl="0" marL="457200" rtl="0" algn="l">
              <a:lnSpc>
                <a:spcPct val="150000"/>
              </a:lnSpc>
              <a:spcBef>
                <a:spcPts val="0"/>
              </a:spcBef>
              <a:spcAft>
                <a:spcPts val="0"/>
              </a:spcAft>
              <a:buSzPts val="1400"/>
              <a:buChar char="➢"/>
            </a:pPr>
            <a:r>
              <a:rPr lang="en"/>
              <a:t>Keypoints (extremes in Gaussian differences)</a:t>
            </a:r>
            <a:endParaRPr/>
          </a:p>
        </p:txBody>
      </p:sp>
      <p:sp>
        <p:nvSpPr>
          <p:cNvPr id="232" name="Google Shape;232;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4"/>
          <p:cNvSpPr/>
          <p:nvPr/>
        </p:nvSpPr>
        <p:spPr>
          <a:xfrm>
            <a:off x="783325" y="1228084"/>
            <a:ext cx="1897500" cy="357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Detector</a:t>
            </a:r>
            <a:endParaRPr b="1" sz="1600">
              <a:solidFill>
                <a:schemeClr val="dk1"/>
              </a:solidFill>
            </a:endParaRPr>
          </a:p>
        </p:txBody>
      </p:sp>
      <p:sp>
        <p:nvSpPr>
          <p:cNvPr id="234" name="Google Shape;234;p24"/>
          <p:cNvSpPr/>
          <p:nvPr/>
        </p:nvSpPr>
        <p:spPr>
          <a:xfrm>
            <a:off x="783325" y="2753959"/>
            <a:ext cx="1897500" cy="357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Descriptor</a:t>
            </a:r>
            <a:endParaRPr b="1" sz="1600">
              <a:solidFill>
                <a:schemeClr val="dk1"/>
              </a:solidFill>
            </a:endParaRPr>
          </a:p>
        </p:txBody>
      </p:sp>
      <p:sp>
        <p:nvSpPr>
          <p:cNvPr id="235" name="Google Shape;235;p24"/>
          <p:cNvSpPr txBox="1"/>
          <p:nvPr/>
        </p:nvSpPr>
        <p:spPr>
          <a:xfrm>
            <a:off x="694300" y="3162750"/>
            <a:ext cx="40428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Vectors of n dimensions</a:t>
            </a:r>
            <a:endParaRPr/>
          </a:p>
          <a:p>
            <a:pPr indent="-317500" lvl="0" marL="457200" rtl="0" algn="l">
              <a:lnSpc>
                <a:spcPct val="150000"/>
              </a:lnSpc>
              <a:spcBef>
                <a:spcPts val="0"/>
              </a:spcBef>
              <a:spcAft>
                <a:spcPts val="0"/>
              </a:spcAft>
              <a:buSzPts val="1400"/>
              <a:buChar char="➢"/>
            </a:pPr>
            <a:r>
              <a:rPr lang="en"/>
              <a:t>Orientation</a:t>
            </a:r>
            <a:endParaRPr/>
          </a:p>
          <a:p>
            <a:pPr indent="-317500" lvl="0" marL="457200" rtl="0" algn="l">
              <a:lnSpc>
                <a:spcPct val="150000"/>
              </a:lnSpc>
              <a:spcBef>
                <a:spcPts val="0"/>
              </a:spcBef>
              <a:spcAft>
                <a:spcPts val="0"/>
              </a:spcAft>
              <a:buSzPts val="1400"/>
              <a:buChar char="➢"/>
            </a:pPr>
            <a:r>
              <a:rPr lang="en"/>
              <a:t>Brightness normalisation</a:t>
            </a:r>
            <a:endParaRPr/>
          </a:p>
          <a:p>
            <a:pPr indent="-317500" lvl="0" marL="457200" rtl="0" algn="l">
              <a:lnSpc>
                <a:spcPct val="150000"/>
              </a:lnSpc>
              <a:spcBef>
                <a:spcPts val="0"/>
              </a:spcBef>
              <a:spcAft>
                <a:spcPts val="0"/>
              </a:spcAft>
              <a:buSzPts val="1400"/>
              <a:buChar char="➢"/>
            </a:pPr>
            <a:r>
              <a:rPr lang="en"/>
              <a:t>Feature matching</a:t>
            </a:r>
            <a:endParaRPr/>
          </a:p>
        </p:txBody>
      </p:sp>
      <p:pic>
        <p:nvPicPr>
          <p:cNvPr id="236" name="Google Shape;236;p24"/>
          <p:cNvPicPr preferRelativeResize="0"/>
          <p:nvPr/>
        </p:nvPicPr>
        <p:blipFill>
          <a:blip r:embed="rId3">
            <a:alphaModFix/>
          </a:blip>
          <a:stretch>
            <a:fillRect/>
          </a:stretch>
        </p:blipFill>
        <p:spPr>
          <a:xfrm>
            <a:off x="4405975" y="1279950"/>
            <a:ext cx="4102100" cy="29626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Oriented FAST and Rotated BRIEF</a:t>
            </a:r>
            <a:r>
              <a:rPr b="1" lang="en">
                <a:solidFill>
                  <a:srgbClr val="666666"/>
                </a:solidFill>
              </a:rPr>
              <a:t> (ORB)</a:t>
            </a:r>
            <a:endParaRPr b="1">
              <a:solidFill>
                <a:srgbClr val="666666"/>
              </a:solidFill>
            </a:endParaRPr>
          </a:p>
        </p:txBody>
      </p:sp>
      <p:sp>
        <p:nvSpPr>
          <p:cNvPr id="242" name="Google Shape;242;p25"/>
          <p:cNvSpPr txBox="1"/>
          <p:nvPr/>
        </p:nvSpPr>
        <p:spPr>
          <a:xfrm>
            <a:off x="694300" y="2765875"/>
            <a:ext cx="4042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&gt; 8 pixels darker / lighter = feature</a:t>
            </a:r>
            <a:endParaRPr/>
          </a:p>
        </p:txBody>
      </p:sp>
      <p:sp>
        <p:nvSpPr>
          <p:cNvPr id="243" name="Google Shape;243;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5"/>
          <p:cNvSpPr/>
          <p:nvPr/>
        </p:nvSpPr>
        <p:spPr>
          <a:xfrm>
            <a:off x="783325" y="2371084"/>
            <a:ext cx="1897500" cy="357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Detector (FAST)</a:t>
            </a:r>
            <a:endParaRPr b="1" sz="1600">
              <a:solidFill>
                <a:schemeClr val="dk1"/>
              </a:solidFill>
            </a:endParaRPr>
          </a:p>
        </p:txBody>
      </p:sp>
      <p:pic>
        <p:nvPicPr>
          <p:cNvPr id="245" name="Google Shape;245;p25"/>
          <p:cNvPicPr preferRelativeResize="0"/>
          <p:nvPr/>
        </p:nvPicPr>
        <p:blipFill>
          <a:blip r:embed="rId3">
            <a:alphaModFix/>
          </a:blip>
          <a:stretch>
            <a:fillRect/>
          </a:stretch>
        </p:blipFill>
        <p:spPr>
          <a:xfrm>
            <a:off x="4572000" y="1735425"/>
            <a:ext cx="4102100" cy="2000121"/>
          </a:xfrm>
          <a:prstGeom prst="rect">
            <a:avLst/>
          </a:prstGeom>
          <a:noFill/>
          <a:ln>
            <a:noFill/>
          </a:ln>
        </p:spPr>
      </p:pic>
      <p:sp>
        <p:nvSpPr>
          <p:cNvPr id="246" name="Google Shape;246;p25"/>
          <p:cNvSpPr txBox="1"/>
          <p:nvPr/>
        </p:nvSpPr>
        <p:spPr>
          <a:xfrm>
            <a:off x="1040738" y="1090488"/>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1"/>
              </a:buClr>
              <a:buSzPts val="1400"/>
              <a:buChar char="➢"/>
            </a:pPr>
            <a:r>
              <a:rPr lang="en">
                <a:solidFill>
                  <a:schemeClr val="accent1"/>
                </a:solidFill>
              </a:rPr>
              <a:t>Open source</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en">
                <a:solidFill>
                  <a:schemeClr val="accent1"/>
                </a:solidFill>
              </a:rPr>
              <a:t>Fastest</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en">
                <a:solidFill>
                  <a:schemeClr val="accent1"/>
                </a:solidFill>
              </a:rPr>
              <a:t>Most efficient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Oriented FAST and Rotated BRIEF (ORB)</a:t>
            </a:r>
            <a:endParaRPr b="1">
              <a:solidFill>
                <a:srgbClr val="666666"/>
              </a:solidFill>
            </a:endParaRPr>
          </a:p>
        </p:txBody>
      </p:sp>
      <p:sp>
        <p:nvSpPr>
          <p:cNvPr id="252" name="Google Shape;252;p26"/>
          <p:cNvSpPr txBox="1"/>
          <p:nvPr/>
        </p:nvSpPr>
        <p:spPr>
          <a:xfrm>
            <a:off x="694300" y="2689675"/>
            <a:ext cx="40428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&gt; 8 pixels darker / lighter = feature</a:t>
            </a:r>
            <a:endParaRPr/>
          </a:p>
          <a:p>
            <a:pPr indent="-317500" lvl="0" marL="457200" rtl="0" algn="l">
              <a:lnSpc>
                <a:spcPct val="150000"/>
              </a:lnSpc>
              <a:spcBef>
                <a:spcPts val="0"/>
              </a:spcBef>
              <a:spcAft>
                <a:spcPts val="0"/>
              </a:spcAft>
              <a:buSzPts val="1400"/>
              <a:buChar char="➢"/>
            </a:pPr>
            <a:r>
              <a:rPr lang="en"/>
              <a:t>Orientation based on multiscale pyramid</a:t>
            </a:r>
            <a:endParaRPr/>
          </a:p>
        </p:txBody>
      </p:sp>
      <p:sp>
        <p:nvSpPr>
          <p:cNvPr id="253" name="Google Shape;253;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6"/>
          <p:cNvSpPr/>
          <p:nvPr/>
        </p:nvSpPr>
        <p:spPr>
          <a:xfrm>
            <a:off x="783325" y="2294884"/>
            <a:ext cx="1897500" cy="357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Detector (FAST)</a:t>
            </a:r>
            <a:endParaRPr b="1" sz="1600">
              <a:solidFill>
                <a:schemeClr val="dk1"/>
              </a:solidFill>
            </a:endParaRPr>
          </a:p>
        </p:txBody>
      </p:sp>
      <p:pic>
        <p:nvPicPr>
          <p:cNvPr id="255" name="Google Shape;255;p26"/>
          <p:cNvPicPr preferRelativeResize="0"/>
          <p:nvPr/>
        </p:nvPicPr>
        <p:blipFill>
          <a:blip r:embed="rId3">
            <a:alphaModFix/>
          </a:blip>
          <a:stretch>
            <a:fillRect/>
          </a:stretch>
        </p:blipFill>
        <p:spPr>
          <a:xfrm>
            <a:off x="4889500" y="1343000"/>
            <a:ext cx="2737966" cy="3048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6666"/>
                </a:solidFill>
              </a:rPr>
              <a:t>Oriented FAST and Rotated BRIEF (ORB)</a:t>
            </a:r>
            <a:endParaRPr b="1">
              <a:solidFill>
                <a:srgbClr val="666666"/>
              </a:solidFill>
            </a:endParaRPr>
          </a:p>
        </p:txBody>
      </p:sp>
      <p:sp>
        <p:nvSpPr>
          <p:cNvPr id="261" name="Google Shape;261;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27"/>
          <p:cNvSpPr/>
          <p:nvPr/>
        </p:nvSpPr>
        <p:spPr>
          <a:xfrm>
            <a:off x="783325" y="1229950"/>
            <a:ext cx="2506200" cy="357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Descriptor (BRIEF)</a:t>
            </a:r>
            <a:endParaRPr b="1" sz="1600">
              <a:solidFill>
                <a:schemeClr val="dk1"/>
              </a:solidFill>
            </a:endParaRPr>
          </a:p>
        </p:txBody>
      </p:sp>
      <p:sp>
        <p:nvSpPr>
          <p:cNvPr id="263" name="Google Shape;263;p27"/>
          <p:cNvSpPr txBox="1"/>
          <p:nvPr/>
        </p:nvSpPr>
        <p:spPr>
          <a:xfrm>
            <a:off x="694300" y="1638750"/>
            <a:ext cx="40428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Binary vector of 128 to 512 bits</a:t>
            </a:r>
            <a:endParaRPr/>
          </a:p>
          <a:p>
            <a:pPr indent="-317500" lvl="0" marL="457200" rtl="0" algn="l">
              <a:lnSpc>
                <a:spcPct val="150000"/>
              </a:lnSpc>
              <a:spcBef>
                <a:spcPts val="0"/>
              </a:spcBef>
              <a:spcAft>
                <a:spcPts val="0"/>
              </a:spcAft>
              <a:buSzPts val="1400"/>
              <a:buChar char="➢"/>
            </a:pPr>
            <a:r>
              <a:rPr lang="en"/>
              <a:t>Feature matching</a:t>
            </a:r>
            <a:endParaRPr/>
          </a:p>
        </p:txBody>
      </p:sp>
      <p:pic>
        <p:nvPicPr>
          <p:cNvPr id="264" name="Google Shape;264;p27"/>
          <p:cNvPicPr preferRelativeResize="0"/>
          <p:nvPr/>
        </p:nvPicPr>
        <p:blipFill>
          <a:blip r:embed="rId3">
            <a:alphaModFix/>
          </a:blip>
          <a:stretch>
            <a:fillRect/>
          </a:stretch>
        </p:blipFill>
        <p:spPr>
          <a:xfrm>
            <a:off x="1184675" y="2478825"/>
            <a:ext cx="6667500" cy="226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ctrTitle"/>
          </p:nvPr>
        </p:nvSpPr>
        <p:spPr>
          <a:xfrm>
            <a:off x="1888913" y="17466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38761D"/>
                </a:solidFill>
              </a:rPr>
              <a:t>Dimensionality Reduction</a:t>
            </a:r>
            <a:endParaRPr b="1">
              <a:solidFill>
                <a:srgbClr val="38761D"/>
              </a:solidFill>
            </a:endParaRPr>
          </a:p>
        </p:txBody>
      </p:sp>
      <p:sp>
        <p:nvSpPr>
          <p:cNvPr id="270" name="Google Shape;270;p28"/>
          <p:cNvSpPr txBox="1"/>
          <p:nvPr>
            <p:ph idx="1" type="subTitle"/>
          </p:nvPr>
        </p:nvSpPr>
        <p:spPr>
          <a:xfrm>
            <a:off x="1888913" y="3032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Why and how ?</a:t>
            </a:r>
            <a:endParaRPr b="1">
              <a:solidFill>
                <a:srgbClr val="FF9900"/>
              </a:solidFill>
            </a:endParaRPr>
          </a:p>
        </p:txBody>
      </p:sp>
      <p:sp>
        <p:nvSpPr>
          <p:cNvPr id="271" name="Google Shape;271;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Purpose</a:t>
            </a:r>
            <a:endParaRPr b="1">
              <a:solidFill>
                <a:srgbClr val="38761D"/>
              </a:solidFill>
            </a:endParaRPr>
          </a:p>
        </p:txBody>
      </p:sp>
      <p:sp>
        <p:nvSpPr>
          <p:cNvPr id="277" name="Google Shape;277;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29"/>
          <p:cNvSpPr txBox="1"/>
          <p:nvPr/>
        </p:nvSpPr>
        <p:spPr>
          <a:xfrm>
            <a:off x="2702875" y="1266800"/>
            <a:ext cx="3983700" cy="10467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dk2"/>
              </a:buClr>
              <a:buSzPts val="1100"/>
              <a:buChar char="➢"/>
            </a:pPr>
            <a:r>
              <a:rPr lang="en">
                <a:solidFill>
                  <a:schemeClr val="dk2"/>
                </a:solidFill>
              </a:rPr>
              <a:t>1 pixel = 1 variable</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64 x 64 pixels = </a:t>
            </a:r>
            <a:r>
              <a:rPr b="1" lang="en">
                <a:solidFill>
                  <a:srgbClr val="38761D"/>
                </a:solidFill>
              </a:rPr>
              <a:t>4096</a:t>
            </a:r>
            <a:r>
              <a:rPr lang="en">
                <a:solidFill>
                  <a:schemeClr val="dk2"/>
                </a:solidFill>
              </a:rPr>
              <a:t> variables !</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Features detectors = too many variables !</a:t>
            </a:r>
            <a:endParaRPr>
              <a:solidFill>
                <a:schemeClr val="dk2"/>
              </a:solidFill>
            </a:endParaRPr>
          </a:p>
        </p:txBody>
      </p:sp>
      <p:sp>
        <p:nvSpPr>
          <p:cNvPr id="279" name="Google Shape;279;p29"/>
          <p:cNvSpPr/>
          <p:nvPr/>
        </p:nvSpPr>
        <p:spPr>
          <a:xfrm>
            <a:off x="4395463" y="2467100"/>
            <a:ext cx="499800" cy="999600"/>
          </a:xfrm>
          <a:prstGeom prst="down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txBox="1"/>
          <p:nvPr/>
        </p:nvSpPr>
        <p:spPr>
          <a:xfrm>
            <a:off x="2901913" y="3715100"/>
            <a:ext cx="34869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b="1" lang="en">
                <a:solidFill>
                  <a:srgbClr val="38761D"/>
                </a:solidFill>
              </a:rPr>
              <a:t>Can we get rid of some of them ? </a:t>
            </a:r>
            <a:endParaRPr b="1">
              <a:solidFill>
                <a:srgbClr val="38761D"/>
              </a:solidFill>
            </a:endParaRPr>
          </a:p>
        </p:txBody>
      </p:sp>
      <p:sp>
        <p:nvSpPr>
          <p:cNvPr id="281" name="Google Shape;281;p29"/>
          <p:cNvSpPr txBox="1"/>
          <p:nvPr/>
        </p:nvSpPr>
        <p:spPr>
          <a:xfrm>
            <a:off x="279050" y="4443650"/>
            <a:ext cx="81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Code exemple: https://www.kaggle.com/hamishdickson/preprocessing-images-with-dimensionality-reduction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p:nvPr/>
        </p:nvSpPr>
        <p:spPr>
          <a:xfrm>
            <a:off x="4980625" y="905550"/>
            <a:ext cx="3154800" cy="3723600"/>
          </a:xfrm>
          <a:prstGeom prst="roundRect">
            <a:avLst>
              <a:gd fmla="val 16667" name="adj"/>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Variance</a:t>
            </a:r>
            <a:endParaRPr b="1">
              <a:solidFill>
                <a:srgbClr val="38761D"/>
              </a:solidFill>
            </a:endParaRPr>
          </a:p>
        </p:txBody>
      </p:sp>
      <p:sp>
        <p:nvSpPr>
          <p:cNvPr id="288" name="Google Shape;288;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0"/>
          <p:cNvSpPr txBox="1"/>
          <p:nvPr/>
        </p:nvSpPr>
        <p:spPr>
          <a:xfrm>
            <a:off x="514350" y="1266800"/>
            <a:ext cx="4093200" cy="31245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dk2"/>
              </a:buClr>
              <a:buSzPts val="1100"/>
              <a:buChar char="➢"/>
            </a:pPr>
            <a:r>
              <a:rPr lang="en">
                <a:solidFill>
                  <a:schemeClr val="dk2"/>
                </a:solidFill>
              </a:rPr>
              <a:t>How far from the mean</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Low = all points are similar</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High = Very different points</a:t>
            </a:r>
            <a:endParaRPr>
              <a:solidFill>
                <a:schemeClr val="dk2"/>
              </a:solidFill>
            </a:endParaRPr>
          </a:p>
          <a:p>
            <a:pPr indent="0" lvl="0" marL="0" rtl="0" algn="l">
              <a:lnSpc>
                <a:spcPct val="150000"/>
              </a:lnSpc>
              <a:spcBef>
                <a:spcPts val="1200"/>
              </a:spcBef>
              <a:spcAft>
                <a:spcPts val="0"/>
              </a:spcAft>
              <a:buNone/>
            </a:pPr>
            <a:r>
              <a:t/>
            </a:r>
            <a:endParaRPr>
              <a:solidFill>
                <a:schemeClr val="dk2"/>
              </a:solidFill>
            </a:endParaRPr>
          </a:p>
          <a:p>
            <a:pPr indent="0" lvl="0" marL="0" rtl="0" algn="l">
              <a:lnSpc>
                <a:spcPct val="150000"/>
              </a:lnSpc>
              <a:spcBef>
                <a:spcPts val="1200"/>
              </a:spcBef>
              <a:spcAft>
                <a:spcPts val="0"/>
              </a:spcAft>
              <a:buNone/>
            </a:pPr>
            <a:r>
              <a:rPr lang="en">
                <a:solidFill>
                  <a:schemeClr val="dk2"/>
                </a:solidFill>
              </a:rPr>
              <a:t>Assumptions:</a:t>
            </a:r>
            <a:endParaRPr>
              <a:solidFill>
                <a:schemeClr val="dk2"/>
              </a:solidFill>
            </a:endParaRPr>
          </a:p>
          <a:p>
            <a:pPr indent="-317500" lvl="0" marL="457200" rtl="0" algn="l">
              <a:lnSpc>
                <a:spcPct val="150000"/>
              </a:lnSpc>
              <a:spcBef>
                <a:spcPts val="1200"/>
              </a:spcBef>
              <a:spcAft>
                <a:spcPts val="0"/>
              </a:spcAft>
              <a:buClr>
                <a:schemeClr val="dk2"/>
              </a:buClr>
              <a:buSzPts val="1400"/>
              <a:buChar char="➢"/>
            </a:pPr>
            <a:r>
              <a:rPr lang="en">
                <a:solidFill>
                  <a:schemeClr val="dk2"/>
                </a:solidFill>
              </a:rPr>
              <a:t>Background and object = high variance</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lang="en">
                <a:solidFill>
                  <a:schemeClr val="dk2"/>
                </a:solidFill>
              </a:rPr>
              <a:t>I can delete some pixels and keep high variance</a:t>
            </a:r>
            <a:endParaRPr>
              <a:solidFill>
                <a:schemeClr val="dk2"/>
              </a:solidFill>
            </a:endParaRPr>
          </a:p>
        </p:txBody>
      </p:sp>
      <p:sp>
        <p:nvSpPr>
          <p:cNvPr id="290" name="Google Shape;290;p30"/>
          <p:cNvSpPr txBox="1"/>
          <p:nvPr/>
        </p:nvSpPr>
        <p:spPr>
          <a:xfrm>
            <a:off x="5089300" y="1446580"/>
            <a:ext cx="3000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Vector(10): 2, 3, 3, 3, 4, </a:t>
            </a:r>
            <a:r>
              <a:rPr b="1" lang="en">
                <a:solidFill>
                  <a:srgbClr val="FF0000"/>
                </a:solidFill>
              </a:rPr>
              <a:t>4</a:t>
            </a:r>
            <a:r>
              <a:rPr lang="en"/>
              <a:t>, 4, 5, 5, </a:t>
            </a:r>
            <a:r>
              <a:rPr b="1" lang="en">
                <a:solidFill>
                  <a:srgbClr val="FF0000"/>
                </a:solidFill>
              </a:rPr>
              <a:t>6</a:t>
            </a:r>
            <a:endParaRPr b="1">
              <a:solidFill>
                <a:srgbClr val="FF0000"/>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Variance = s</a:t>
            </a:r>
            <a:r>
              <a:rPr baseline="30000" lang="en" sz="1100"/>
              <a:t>2</a:t>
            </a:r>
            <a:r>
              <a:rPr lang="en" sz="1100"/>
              <a:t> = 1.4333333</a:t>
            </a:r>
            <a:endParaRPr sz="1100"/>
          </a:p>
          <a:p>
            <a:pPr indent="0" lvl="0" marL="0" rtl="0" algn="l">
              <a:spcBef>
                <a:spcPts val="0"/>
              </a:spcBef>
              <a:spcAft>
                <a:spcPts val="0"/>
              </a:spcAft>
              <a:buNone/>
            </a:pPr>
            <a:r>
              <a:rPr lang="en" sz="1100"/>
              <a:t>Mean = 3.9</a:t>
            </a:r>
            <a:endParaRPr/>
          </a:p>
        </p:txBody>
      </p:sp>
      <p:sp>
        <p:nvSpPr>
          <p:cNvPr id="291" name="Google Shape;291;p30"/>
          <p:cNvSpPr txBox="1"/>
          <p:nvPr/>
        </p:nvSpPr>
        <p:spPr>
          <a:xfrm>
            <a:off x="5089300" y="2524190"/>
            <a:ext cx="3000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Vector(9): 2, 3, 3, 3, 4, 4, 5, 5, 6</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Variance = s</a:t>
            </a:r>
            <a:r>
              <a:rPr baseline="30000" lang="en" sz="1100"/>
              <a:t>2</a:t>
            </a:r>
            <a:r>
              <a:rPr lang="en" sz="1100"/>
              <a:t> = 1.6111111</a:t>
            </a:r>
            <a:endParaRPr sz="1100"/>
          </a:p>
          <a:p>
            <a:pPr indent="0" lvl="0" marL="0" rtl="0" algn="l">
              <a:spcBef>
                <a:spcPts val="0"/>
              </a:spcBef>
              <a:spcAft>
                <a:spcPts val="0"/>
              </a:spcAft>
              <a:buNone/>
            </a:pPr>
            <a:r>
              <a:rPr lang="en" sz="1100"/>
              <a:t>Mean = 3.9</a:t>
            </a:r>
            <a:endParaRPr/>
          </a:p>
        </p:txBody>
      </p:sp>
      <p:sp>
        <p:nvSpPr>
          <p:cNvPr id="292" name="Google Shape;292;p30"/>
          <p:cNvSpPr txBox="1"/>
          <p:nvPr/>
        </p:nvSpPr>
        <p:spPr>
          <a:xfrm>
            <a:off x="5089300" y="3601800"/>
            <a:ext cx="3000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Vector(9): 2, 3, 3, 3, 4, 4, 4, 5, 5</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Variance = s</a:t>
            </a:r>
            <a:r>
              <a:rPr baseline="30000" lang="en" sz="1100"/>
              <a:t>2</a:t>
            </a:r>
            <a:r>
              <a:rPr lang="en" sz="1100"/>
              <a:t> = 1</a:t>
            </a:r>
            <a:endParaRPr sz="1100"/>
          </a:p>
          <a:p>
            <a:pPr indent="0" lvl="0" marL="0" rtl="0" algn="l">
              <a:spcBef>
                <a:spcPts val="0"/>
              </a:spcBef>
              <a:spcAft>
                <a:spcPts val="0"/>
              </a:spcAft>
              <a:buNone/>
            </a:pPr>
            <a:r>
              <a:rPr lang="en" sz="1100"/>
              <a:t>Mean = 3.7</a:t>
            </a:r>
            <a:endParaRPr/>
          </a:p>
        </p:txBody>
      </p:sp>
      <p:sp>
        <p:nvSpPr>
          <p:cNvPr id="293" name="Google Shape;293;p30"/>
          <p:cNvSpPr/>
          <p:nvPr/>
        </p:nvSpPr>
        <p:spPr>
          <a:xfrm>
            <a:off x="5555875" y="714269"/>
            <a:ext cx="2004300" cy="3936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Example</a:t>
            </a:r>
            <a:endParaRPr b="1">
              <a:solidFill>
                <a:schemeClr val="dk1"/>
              </a:solidFill>
            </a:endParaRPr>
          </a:p>
        </p:txBody>
      </p:sp>
      <p:grpSp>
        <p:nvGrpSpPr>
          <p:cNvPr id="294" name="Google Shape;294;p30"/>
          <p:cNvGrpSpPr/>
          <p:nvPr/>
        </p:nvGrpSpPr>
        <p:grpSpPr>
          <a:xfrm>
            <a:off x="7099550" y="3024600"/>
            <a:ext cx="717300" cy="492600"/>
            <a:chOff x="8874425" y="3321600"/>
            <a:chExt cx="717300" cy="492600"/>
          </a:xfrm>
        </p:grpSpPr>
        <p:sp>
          <p:nvSpPr>
            <p:cNvPr id="295" name="Google Shape;295;p30"/>
            <p:cNvSpPr/>
            <p:nvPr/>
          </p:nvSpPr>
          <p:spPr>
            <a:xfrm>
              <a:off x="8906975" y="3321600"/>
              <a:ext cx="652200" cy="4926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6" name="Google Shape;296;p30"/>
            <p:cNvSpPr txBox="1"/>
            <p:nvPr/>
          </p:nvSpPr>
          <p:spPr>
            <a:xfrm>
              <a:off x="8874425" y="3383250"/>
              <a:ext cx="71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rPr>
                <a:t>14.3%</a:t>
              </a:r>
              <a:endParaRPr sz="1200">
                <a:solidFill>
                  <a:schemeClr val="dk1"/>
                </a:solidFill>
              </a:endParaRPr>
            </a:p>
          </p:txBody>
        </p:sp>
      </p:grpSp>
      <p:grpSp>
        <p:nvGrpSpPr>
          <p:cNvPr id="297" name="Google Shape;297;p30"/>
          <p:cNvGrpSpPr/>
          <p:nvPr/>
        </p:nvGrpSpPr>
        <p:grpSpPr>
          <a:xfrm>
            <a:off x="7099550" y="4017300"/>
            <a:ext cx="717300" cy="492600"/>
            <a:chOff x="8957688" y="3321600"/>
            <a:chExt cx="717300" cy="492600"/>
          </a:xfrm>
        </p:grpSpPr>
        <p:sp>
          <p:nvSpPr>
            <p:cNvPr id="298" name="Google Shape;298;p30"/>
            <p:cNvSpPr/>
            <p:nvPr/>
          </p:nvSpPr>
          <p:spPr>
            <a:xfrm>
              <a:off x="8990238" y="3321600"/>
              <a:ext cx="652200" cy="4926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9" name="Google Shape;299;p30"/>
            <p:cNvSpPr txBox="1"/>
            <p:nvPr/>
          </p:nvSpPr>
          <p:spPr>
            <a:xfrm>
              <a:off x="8957688" y="3383250"/>
              <a:ext cx="71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rPr>
                <a:t>28</a:t>
              </a:r>
              <a:r>
                <a:rPr lang="en" sz="1200">
                  <a:solidFill>
                    <a:schemeClr val="dk1"/>
                  </a:solidFill>
                </a:rPr>
                <a:t>.6%</a:t>
              </a:r>
              <a:endParaRPr sz="1200">
                <a:solidFill>
                  <a:schemeClr val="dk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Principal Component Analysis</a:t>
            </a:r>
            <a:endParaRPr b="1">
              <a:solidFill>
                <a:srgbClr val="38761D"/>
              </a:solidFill>
            </a:endParaRPr>
          </a:p>
        </p:txBody>
      </p:sp>
      <p:sp>
        <p:nvSpPr>
          <p:cNvPr id="305" name="Google Shape;305;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1"/>
          <p:cNvSpPr txBox="1"/>
          <p:nvPr/>
        </p:nvSpPr>
        <p:spPr>
          <a:xfrm>
            <a:off x="514350" y="1038200"/>
            <a:ext cx="8230500" cy="7233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dk2"/>
              </a:buClr>
              <a:buSzPts val="1100"/>
              <a:buChar char="➢"/>
            </a:pPr>
            <a:r>
              <a:rPr lang="en">
                <a:solidFill>
                  <a:schemeClr val="dk2"/>
                </a:solidFill>
              </a:rPr>
              <a:t>R</a:t>
            </a:r>
            <a:r>
              <a:rPr lang="en">
                <a:solidFill>
                  <a:schemeClr val="dk2"/>
                </a:solidFill>
              </a:rPr>
              <a:t>educe the number of variables of a data set, while preserving as much information as possible</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Requires </a:t>
            </a:r>
            <a:r>
              <a:rPr b="1" lang="en">
                <a:solidFill>
                  <a:schemeClr val="dk2"/>
                </a:solidFill>
              </a:rPr>
              <a:t>dataset pixel standardization</a:t>
            </a:r>
            <a:endParaRPr b="1">
              <a:solidFill>
                <a:schemeClr val="dk2"/>
              </a:solidFill>
            </a:endParaRPr>
          </a:p>
        </p:txBody>
      </p:sp>
      <p:pic>
        <p:nvPicPr>
          <p:cNvPr id="307" name="Google Shape;307;p31"/>
          <p:cNvPicPr preferRelativeResize="0"/>
          <p:nvPr/>
        </p:nvPicPr>
        <p:blipFill>
          <a:blip r:embed="rId3">
            <a:alphaModFix/>
          </a:blip>
          <a:stretch>
            <a:fillRect/>
          </a:stretch>
        </p:blipFill>
        <p:spPr>
          <a:xfrm>
            <a:off x="4332400" y="1848975"/>
            <a:ext cx="4238841" cy="2924800"/>
          </a:xfrm>
          <a:prstGeom prst="rect">
            <a:avLst/>
          </a:prstGeom>
          <a:noFill/>
          <a:ln>
            <a:noFill/>
          </a:ln>
        </p:spPr>
      </p:pic>
      <p:pic>
        <p:nvPicPr>
          <p:cNvPr id="308" name="Google Shape;308;p31"/>
          <p:cNvPicPr preferRelativeResize="0"/>
          <p:nvPr/>
        </p:nvPicPr>
        <p:blipFill>
          <a:blip r:embed="rId4">
            <a:alphaModFix/>
          </a:blip>
          <a:stretch>
            <a:fillRect/>
          </a:stretch>
        </p:blipFill>
        <p:spPr>
          <a:xfrm>
            <a:off x="1007250" y="2166050"/>
            <a:ext cx="2462825" cy="246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Plan</a:t>
            </a:r>
            <a:endParaRPr b="1"/>
          </a:p>
        </p:txBody>
      </p:sp>
      <p:sp>
        <p:nvSpPr>
          <p:cNvPr id="136" name="Google Shape;136;p14"/>
          <p:cNvSpPr txBox="1"/>
          <p:nvPr>
            <p:ph idx="1" type="body"/>
          </p:nvPr>
        </p:nvSpPr>
        <p:spPr>
          <a:xfrm>
            <a:off x="5690025" y="639450"/>
            <a:ext cx="3704700" cy="39042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Clr>
                <a:schemeClr val="lt1"/>
              </a:buClr>
              <a:buSzPts val="1300"/>
              <a:buFont typeface="Arial"/>
              <a:buChar char="➢"/>
            </a:pPr>
            <a:r>
              <a:rPr b="1" lang="en">
                <a:solidFill>
                  <a:schemeClr val="lt1"/>
                </a:solidFill>
                <a:latin typeface="Arial"/>
                <a:ea typeface="Arial"/>
                <a:cs typeface="Arial"/>
                <a:sym typeface="Arial"/>
              </a:rPr>
              <a:t>Data quality</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Visualize</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Aspect ratio and size</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Label composition</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Datasets comparison</a:t>
            </a:r>
            <a:endParaRPr b="1">
              <a:solidFill>
                <a:schemeClr val="lt1"/>
              </a:solidFill>
              <a:latin typeface="Arial"/>
              <a:ea typeface="Arial"/>
              <a:cs typeface="Arial"/>
              <a:sym typeface="Arial"/>
            </a:endParaRPr>
          </a:p>
          <a:p>
            <a:pPr indent="-298450" lvl="1" marL="914400" rtl="0" algn="l">
              <a:lnSpc>
                <a:spcPct val="200000"/>
              </a:lnSpc>
              <a:spcBef>
                <a:spcPts val="0"/>
              </a:spcBef>
              <a:spcAft>
                <a:spcPts val="0"/>
              </a:spcAft>
              <a:buClr>
                <a:schemeClr val="lt1"/>
              </a:buClr>
              <a:buSzPts val="1100"/>
              <a:buFont typeface="Arial"/>
              <a:buChar char="○"/>
            </a:pPr>
            <a:r>
              <a:rPr b="1" lang="en">
                <a:solidFill>
                  <a:schemeClr val="lt1"/>
                </a:solidFill>
                <a:latin typeface="Arial"/>
                <a:ea typeface="Arial"/>
                <a:cs typeface="Arial"/>
                <a:sym typeface="Arial"/>
              </a:rPr>
              <a:t>Normalization &amp; transformation</a:t>
            </a:r>
            <a:endParaRPr b="1">
              <a:solidFill>
                <a:schemeClr val="lt1"/>
              </a:solidFill>
              <a:latin typeface="Arial"/>
              <a:ea typeface="Arial"/>
              <a:cs typeface="Arial"/>
              <a:sym typeface="Arial"/>
            </a:endParaRPr>
          </a:p>
          <a:p>
            <a:pPr indent="-311150" lvl="0" marL="457200" rtl="0" algn="l">
              <a:lnSpc>
                <a:spcPct val="200000"/>
              </a:lnSpc>
              <a:spcBef>
                <a:spcPts val="0"/>
              </a:spcBef>
              <a:spcAft>
                <a:spcPts val="0"/>
              </a:spcAft>
              <a:buClr>
                <a:srgbClr val="666666"/>
              </a:buClr>
              <a:buSzPts val="1300"/>
              <a:buFont typeface="Arial"/>
              <a:buChar char="➢"/>
            </a:pPr>
            <a:r>
              <a:rPr b="1" lang="en" sz="1100">
                <a:solidFill>
                  <a:srgbClr val="666666"/>
                </a:solidFill>
                <a:latin typeface="Arial"/>
                <a:ea typeface="Arial"/>
                <a:cs typeface="Arial"/>
                <a:sym typeface="Arial"/>
              </a:rPr>
              <a:t>Feature engineering</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666666"/>
              </a:buClr>
              <a:buSzPts val="1100"/>
              <a:buFont typeface="Arial"/>
              <a:buChar char="○"/>
            </a:pPr>
            <a:r>
              <a:rPr b="1" lang="en">
                <a:solidFill>
                  <a:srgbClr val="666666"/>
                </a:solidFill>
                <a:latin typeface="Arial"/>
                <a:ea typeface="Arial"/>
                <a:cs typeface="Arial"/>
                <a:sym typeface="Arial"/>
              </a:rPr>
              <a:t>SIFT</a:t>
            </a:r>
            <a:endParaRPr b="1">
              <a:solidFill>
                <a:srgbClr val="666666"/>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sz="1100">
                <a:solidFill>
                  <a:srgbClr val="666666"/>
                </a:solidFill>
                <a:latin typeface="Arial"/>
                <a:ea typeface="Arial"/>
                <a:cs typeface="Arial"/>
                <a:sym typeface="Arial"/>
              </a:rPr>
              <a:t>ORB</a:t>
            </a:r>
            <a:endParaRPr b="1">
              <a:solidFill>
                <a:srgbClr val="666666"/>
              </a:solidFill>
              <a:latin typeface="Arial"/>
              <a:ea typeface="Arial"/>
              <a:cs typeface="Arial"/>
              <a:sym typeface="Arial"/>
            </a:endParaRPr>
          </a:p>
          <a:p>
            <a:pPr indent="-311150" lvl="0" marL="457200" rtl="0" algn="l">
              <a:lnSpc>
                <a:spcPct val="200000"/>
              </a:lnSpc>
              <a:spcBef>
                <a:spcPts val="0"/>
              </a:spcBef>
              <a:spcAft>
                <a:spcPts val="0"/>
              </a:spcAft>
              <a:buClr>
                <a:srgbClr val="38761D"/>
              </a:buClr>
              <a:buSzPts val="1300"/>
              <a:buFont typeface="Arial"/>
              <a:buChar char="➢"/>
            </a:pPr>
            <a:r>
              <a:rPr b="1" lang="en">
                <a:solidFill>
                  <a:srgbClr val="38761D"/>
                </a:solidFill>
                <a:latin typeface="Arial"/>
                <a:ea typeface="Arial"/>
                <a:cs typeface="Arial"/>
                <a:sym typeface="Arial"/>
              </a:rPr>
              <a:t>Dimensionality reduction</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PCA</a:t>
            </a:r>
            <a:endParaRPr b="1">
              <a:solidFill>
                <a:srgbClr val="38761D"/>
              </a:solidFill>
              <a:latin typeface="Arial"/>
              <a:ea typeface="Arial"/>
              <a:cs typeface="Arial"/>
              <a:sym typeface="Arial"/>
            </a:endParaRPr>
          </a:p>
          <a:p>
            <a:pPr indent="-298450" lvl="1" marL="914400" rtl="0" algn="l">
              <a:lnSpc>
                <a:spcPct val="200000"/>
              </a:lnSpc>
              <a:spcBef>
                <a:spcPts val="0"/>
              </a:spcBef>
              <a:spcAft>
                <a:spcPts val="0"/>
              </a:spcAft>
              <a:buClr>
                <a:srgbClr val="38761D"/>
              </a:buClr>
              <a:buSzPts val="1100"/>
              <a:buFont typeface="Arial"/>
              <a:buChar char="○"/>
            </a:pPr>
            <a:r>
              <a:rPr b="1" lang="en">
                <a:solidFill>
                  <a:srgbClr val="38761D"/>
                </a:solidFill>
                <a:latin typeface="Arial"/>
                <a:ea typeface="Arial"/>
                <a:cs typeface="Arial"/>
                <a:sym typeface="Arial"/>
              </a:rPr>
              <a:t>t-SNE</a:t>
            </a:r>
            <a:endParaRPr b="1">
              <a:solidFill>
                <a:schemeClr val="accent2"/>
              </a:solidFill>
              <a:latin typeface="Arial"/>
              <a:ea typeface="Arial"/>
              <a:cs typeface="Arial"/>
              <a:sym typeface="Arial"/>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4"/>
          <p:cNvPicPr preferRelativeResize="0"/>
          <p:nvPr/>
        </p:nvPicPr>
        <p:blipFill>
          <a:blip r:embed="rId3">
            <a:alphaModFix/>
          </a:blip>
          <a:stretch>
            <a:fillRect/>
          </a:stretch>
        </p:blipFill>
        <p:spPr>
          <a:xfrm>
            <a:off x="517700" y="1502138"/>
            <a:ext cx="5024100" cy="20807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t-SNE</a:t>
            </a:r>
            <a:endParaRPr b="1">
              <a:solidFill>
                <a:srgbClr val="38761D"/>
              </a:solidFill>
            </a:endParaRPr>
          </a:p>
        </p:txBody>
      </p:sp>
      <p:sp>
        <p:nvSpPr>
          <p:cNvPr id="314" name="Google Shape;314;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32"/>
          <p:cNvSpPr txBox="1"/>
          <p:nvPr/>
        </p:nvSpPr>
        <p:spPr>
          <a:xfrm>
            <a:off x="549100" y="1257825"/>
            <a:ext cx="797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Steps</a:t>
            </a:r>
            <a:r>
              <a:rPr b="1" lang="en"/>
              <a:t>:</a:t>
            </a:r>
            <a:r>
              <a:rPr lang="en"/>
              <a:t> </a:t>
            </a:r>
            <a:endParaRPr/>
          </a:p>
          <a:p>
            <a:pPr indent="-317500" lvl="0" marL="457200" rtl="0" algn="l">
              <a:spcBef>
                <a:spcPts val="0"/>
              </a:spcBef>
              <a:spcAft>
                <a:spcPts val="0"/>
              </a:spcAft>
              <a:buSzPts val="1400"/>
              <a:buChar char="➢"/>
            </a:pPr>
            <a:r>
              <a:rPr lang="en"/>
              <a:t>Probability of difference in high dimension</a:t>
            </a:r>
            <a:endParaRPr/>
          </a:p>
          <a:p>
            <a:pPr indent="-317500" lvl="0" marL="457200" rtl="0" algn="l">
              <a:spcBef>
                <a:spcPts val="0"/>
              </a:spcBef>
              <a:spcAft>
                <a:spcPts val="0"/>
              </a:spcAft>
              <a:buSzPts val="1400"/>
              <a:buChar char="➢"/>
            </a:pPr>
            <a:r>
              <a:rPr lang="en"/>
              <a:t>Probability of difference in low dimension</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FF0000"/>
              </a:buClr>
              <a:buSzPts val="1400"/>
              <a:buChar char="➢"/>
            </a:pPr>
            <a:r>
              <a:rPr lang="en">
                <a:solidFill>
                  <a:srgbClr val="FF0000"/>
                </a:solidFill>
              </a:rPr>
              <a:t>Hyperparameters</a:t>
            </a:r>
            <a:endParaRPr>
              <a:solidFill>
                <a:srgbClr val="FF0000"/>
              </a:solidFill>
            </a:endParaRPr>
          </a:p>
          <a:p>
            <a:pPr indent="-317500" lvl="0" marL="457200" rtl="0" algn="l">
              <a:spcBef>
                <a:spcPts val="0"/>
              </a:spcBef>
              <a:spcAft>
                <a:spcPts val="0"/>
              </a:spcAft>
              <a:buClr>
                <a:srgbClr val="FF0000"/>
              </a:buClr>
              <a:buSzPts val="1400"/>
              <a:buChar char="➢"/>
            </a:pPr>
            <a:r>
              <a:rPr lang="en">
                <a:solidFill>
                  <a:srgbClr val="FF0000"/>
                </a:solidFill>
              </a:rPr>
              <a:t>Computationally expensive</a:t>
            </a:r>
            <a:endParaRPr>
              <a:solidFill>
                <a:srgbClr val="FF0000"/>
              </a:solidFill>
            </a:endParaRPr>
          </a:p>
        </p:txBody>
      </p:sp>
      <p:pic>
        <p:nvPicPr>
          <p:cNvPr id="316" name="Google Shape;316;p32"/>
          <p:cNvPicPr preferRelativeResize="0"/>
          <p:nvPr/>
        </p:nvPicPr>
        <p:blipFill>
          <a:blip r:embed="rId3">
            <a:alphaModFix/>
          </a:blip>
          <a:stretch>
            <a:fillRect/>
          </a:stretch>
        </p:blipFill>
        <p:spPr>
          <a:xfrm>
            <a:off x="4723325" y="634450"/>
            <a:ext cx="3909226" cy="3909226"/>
          </a:xfrm>
          <a:prstGeom prst="rect">
            <a:avLst/>
          </a:prstGeom>
          <a:noFill/>
          <a:ln>
            <a:noFill/>
          </a:ln>
        </p:spPr>
      </p:pic>
      <p:sp>
        <p:nvSpPr>
          <p:cNvPr id="317" name="Google Shape;317;p32"/>
          <p:cNvSpPr txBox="1"/>
          <p:nvPr/>
        </p:nvSpPr>
        <p:spPr>
          <a:xfrm>
            <a:off x="549100" y="3968575"/>
            <a:ext cx="797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UMAP</a:t>
            </a:r>
            <a:r>
              <a:rPr b="1" lang="en"/>
              <a:t>:</a:t>
            </a:r>
            <a:r>
              <a:rPr lang="en"/>
              <a:t> </a:t>
            </a:r>
            <a:endParaRPr/>
          </a:p>
          <a:p>
            <a:pPr indent="-317500" lvl="0" marL="457200" rtl="0" algn="l">
              <a:spcBef>
                <a:spcPts val="0"/>
              </a:spcBef>
              <a:spcAft>
                <a:spcPts val="0"/>
              </a:spcAft>
              <a:buSzPts val="1400"/>
              <a:buChar char="➢"/>
            </a:pPr>
            <a:r>
              <a:rPr lang="en"/>
              <a:t>Slightly better projection than t-SNE</a:t>
            </a:r>
            <a:endParaRPr/>
          </a:p>
          <a:p>
            <a:pPr indent="-317500" lvl="0" marL="457200" rtl="0" algn="l">
              <a:spcBef>
                <a:spcPts val="0"/>
              </a:spcBef>
              <a:spcAft>
                <a:spcPts val="0"/>
              </a:spcAft>
              <a:buSzPts val="1400"/>
              <a:buChar char="➢"/>
            </a:pPr>
            <a:r>
              <a:rPr lang="en"/>
              <a:t>Much faster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Use Case</a:t>
            </a:r>
            <a:endParaRPr b="1">
              <a:solidFill>
                <a:srgbClr val="38761D"/>
              </a:solidFill>
            </a:endParaRPr>
          </a:p>
        </p:txBody>
      </p:sp>
      <p:sp>
        <p:nvSpPr>
          <p:cNvPr id="323" name="Google Shape;323;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33"/>
          <p:cNvSpPr/>
          <p:nvPr/>
        </p:nvSpPr>
        <p:spPr>
          <a:xfrm>
            <a:off x="3476250" y="4430450"/>
            <a:ext cx="20043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Visualization</a:t>
            </a:r>
            <a:endParaRPr b="1">
              <a:solidFill>
                <a:schemeClr val="dk1"/>
              </a:solidFill>
            </a:endParaRPr>
          </a:p>
        </p:txBody>
      </p:sp>
      <p:sp>
        <p:nvSpPr>
          <p:cNvPr id="325" name="Google Shape;325;p33"/>
          <p:cNvSpPr/>
          <p:nvPr/>
        </p:nvSpPr>
        <p:spPr>
          <a:xfrm>
            <a:off x="25647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32505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39363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45459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53079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57651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6146150" y="3057025"/>
            <a:ext cx="2943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33"/>
          <p:cNvCxnSpPr>
            <a:stCxn id="324" idx="0"/>
            <a:endCxn id="325" idx="2"/>
          </p:cNvCxnSpPr>
          <p:nvPr/>
        </p:nvCxnSpPr>
        <p:spPr>
          <a:xfrm flipH="1" rot="5400000">
            <a:off x="3048600" y="3000650"/>
            <a:ext cx="1093200" cy="17664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3" name="Google Shape;333;p33"/>
          <p:cNvCxnSpPr>
            <a:stCxn id="324" idx="0"/>
            <a:endCxn id="326" idx="2"/>
          </p:cNvCxnSpPr>
          <p:nvPr/>
        </p:nvCxnSpPr>
        <p:spPr>
          <a:xfrm flipH="1" rot="5400000">
            <a:off x="3391500" y="3343550"/>
            <a:ext cx="1093200" cy="10806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4" name="Google Shape;334;p33"/>
          <p:cNvCxnSpPr>
            <a:stCxn id="324" idx="0"/>
            <a:endCxn id="327" idx="2"/>
          </p:cNvCxnSpPr>
          <p:nvPr/>
        </p:nvCxnSpPr>
        <p:spPr>
          <a:xfrm flipH="1" rot="5400000">
            <a:off x="3734400" y="3686450"/>
            <a:ext cx="1093200" cy="3948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5" name="Google Shape;335;p33"/>
          <p:cNvCxnSpPr>
            <a:stCxn id="324" idx="0"/>
            <a:endCxn id="328" idx="2"/>
          </p:cNvCxnSpPr>
          <p:nvPr/>
        </p:nvCxnSpPr>
        <p:spPr>
          <a:xfrm rot="-5400000">
            <a:off x="4039200" y="3776450"/>
            <a:ext cx="1093200" cy="2148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6" name="Google Shape;336;p33"/>
          <p:cNvCxnSpPr>
            <a:stCxn id="324" idx="0"/>
            <a:endCxn id="329" idx="2"/>
          </p:cNvCxnSpPr>
          <p:nvPr/>
        </p:nvCxnSpPr>
        <p:spPr>
          <a:xfrm rot="-5400000">
            <a:off x="4420200" y="3395450"/>
            <a:ext cx="1093200" cy="9768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7" name="Google Shape;337;p33"/>
          <p:cNvCxnSpPr>
            <a:stCxn id="324" idx="0"/>
            <a:endCxn id="330" idx="2"/>
          </p:cNvCxnSpPr>
          <p:nvPr/>
        </p:nvCxnSpPr>
        <p:spPr>
          <a:xfrm rot="-5400000">
            <a:off x="4648800" y="3166850"/>
            <a:ext cx="1093200" cy="1434000"/>
          </a:xfrm>
          <a:prstGeom prst="bentConnector3">
            <a:avLst>
              <a:gd fmla="val 50001" name="adj1"/>
            </a:avLst>
          </a:prstGeom>
          <a:noFill/>
          <a:ln cap="flat" cmpd="sng" w="28575">
            <a:solidFill>
              <a:srgbClr val="FF9900"/>
            </a:solidFill>
            <a:prstDash val="solid"/>
            <a:round/>
            <a:headEnd len="med" w="med" type="none"/>
            <a:tailEnd len="med" w="med" type="triangle"/>
          </a:ln>
        </p:spPr>
      </p:cxnSp>
      <p:cxnSp>
        <p:nvCxnSpPr>
          <p:cNvPr id="338" name="Google Shape;338;p33"/>
          <p:cNvCxnSpPr>
            <a:stCxn id="324" idx="0"/>
            <a:endCxn id="331" idx="2"/>
          </p:cNvCxnSpPr>
          <p:nvPr/>
        </p:nvCxnSpPr>
        <p:spPr>
          <a:xfrm rot="-5400000">
            <a:off x="4839300" y="2976350"/>
            <a:ext cx="1093200" cy="1815000"/>
          </a:xfrm>
          <a:prstGeom prst="bentConnector3">
            <a:avLst>
              <a:gd fmla="val 50001" name="adj1"/>
            </a:avLst>
          </a:prstGeom>
          <a:noFill/>
          <a:ln cap="flat" cmpd="sng" w="28575">
            <a:solidFill>
              <a:srgbClr val="FF9900"/>
            </a:solidFill>
            <a:prstDash val="solid"/>
            <a:round/>
            <a:headEnd len="med" w="med" type="none"/>
            <a:tailEnd len="med" w="med" type="triangle"/>
          </a:ln>
        </p:spPr>
      </p:cxnSp>
      <p:pic>
        <p:nvPicPr>
          <p:cNvPr id="339" name="Google Shape;339;p33"/>
          <p:cNvPicPr preferRelativeResize="0"/>
          <p:nvPr/>
        </p:nvPicPr>
        <p:blipFill>
          <a:blip r:embed="rId3">
            <a:alphaModFix/>
          </a:blip>
          <a:stretch>
            <a:fillRect/>
          </a:stretch>
        </p:blipFill>
        <p:spPr>
          <a:xfrm>
            <a:off x="1144650" y="829175"/>
            <a:ext cx="6667500" cy="2543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FF0000"/>
                </a:solidFill>
              </a:rPr>
              <a:t>Exercices</a:t>
            </a:r>
            <a:endParaRPr b="1">
              <a:solidFill>
                <a:srgbClr val="FF0000"/>
              </a:solidFill>
            </a:endParaRPr>
          </a:p>
        </p:txBody>
      </p:sp>
      <p:sp>
        <p:nvSpPr>
          <p:cNvPr id="345" name="Google Shape;345;p3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Real cases</a:t>
            </a:r>
            <a:endParaRPr b="1">
              <a:solidFill>
                <a:srgbClr val="FF9900"/>
              </a:solidFill>
            </a:endParaRPr>
          </a:p>
        </p:txBody>
      </p:sp>
      <p:sp>
        <p:nvSpPr>
          <p:cNvPr id="346" name="Google Shape;346;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Quizz Kahoot !</a:t>
            </a:r>
            <a:endParaRPr b="1">
              <a:solidFill>
                <a:srgbClr val="F1C232"/>
              </a:solidFill>
            </a:endParaRPr>
          </a:p>
        </p:txBody>
      </p:sp>
      <p:sp>
        <p:nvSpPr>
          <p:cNvPr id="352" name="Google Shape;352;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35"/>
          <p:cNvSpPr txBox="1"/>
          <p:nvPr/>
        </p:nvSpPr>
        <p:spPr>
          <a:xfrm>
            <a:off x="5390725" y="2247757"/>
            <a:ext cx="30000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Link: </a:t>
            </a:r>
            <a:r>
              <a:rPr lang="en"/>
              <a:t>https://kahoot.it/</a:t>
            </a:r>
            <a:endParaRPr/>
          </a:p>
          <a:p>
            <a:pPr indent="-317500" lvl="0" marL="457200" rtl="0" algn="l">
              <a:lnSpc>
                <a:spcPct val="150000"/>
              </a:lnSpc>
              <a:spcBef>
                <a:spcPts val="0"/>
              </a:spcBef>
              <a:spcAft>
                <a:spcPts val="0"/>
              </a:spcAft>
              <a:buSzPts val="1400"/>
              <a:buChar char="➢"/>
            </a:pPr>
            <a:r>
              <a:rPr lang="en"/>
              <a:t>Pin: </a:t>
            </a:r>
            <a:r>
              <a:rPr b="1" lang="en" sz="1050">
                <a:solidFill>
                  <a:srgbClr val="333333"/>
                </a:solidFill>
                <a:highlight>
                  <a:srgbClr val="FFFFFF"/>
                </a:highlight>
                <a:latin typeface="Montserrat"/>
                <a:ea typeface="Montserrat"/>
                <a:cs typeface="Montserrat"/>
                <a:sym typeface="Montserrat"/>
              </a:rPr>
              <a:t>08400066</a:t>
            </a:r>
            <a:endParaRPr/>
          </a:p>
        </p:txBody>
      </p:sp>
      <p:pic>
        <p:nvPicPr>
          <p:cNvPr id="354" name="Google Shape;354;p35"/>
          <p:cNvPicPr preferRelativeResize="0"/>
          <p:nvPr/>
        </p:nvPicPr>
        <p:blipFill rotWithShape="1">
          <a:blip r:embed="rId3">
            <a:alphaModFix/>
          </a:blip>
          <a:srcRect b="4947" l="0" r="0" t="9156"/>
          <a:stretch/>
        </p:blipFill>
        <p:spPr>
          <a:xfrm>
            <a:off x="686350" y="1683125"/>
            <a:ext cx="4344826" cy="2099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36"/>
          <p:cNvSpPr txBox="1"/>
          <p:nvPr/>
        </p:nvSpPr>
        <p:spPr>
          <a:xfrm>
            <a:off x="514350" y="1216375"/>
            <a:ext cx="47589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2"/>
              </a:buClr>
              <a:buSzPts val="1400"/>
              <a:buChar char="➢"/>
            </a:pPr>
            <a:r>
              <a:rPr b="1" lang="en">
                <a:solidFill>
                  <a:schemeClr val="accent2"/>
                </a:solidFill>
              </a:rPr>
              <a:t>Select a dataset or an app idea</a:t>
            </a:r>
            <a:endParaRPr b="1">
              <a:solidFill>
                <a:schemeClr val="accent2"/>
              </a:solidFill>
            </a:endParaRPr>
          </a:p>
          <a:p>
            <a:pPr indent="-317500" lvl="0" marL="457200" rtl="0" algn="l">
              <a:lnSpc>
                <a:spcPct val="150000"/>
              </a:lnSpc>
              <a:spcBef>
                <a:spcPts val="0"/>
              </a:spcBef>
              <a:spcAft>
                <a:spcPts val="0"/>
              </a:spcAft>
              <a:buClr>
                <a:schemeClr val="lt1"/>
              </a:buClr>
              <a:buSzPts val="1400"/>
              <a:buChar char="➢"/>
            </a:pPr>
            <a:r>
              <a:rPr b="1" lang="en">
                <a:solidFill>
                  <a:schemeClr val="lt1"/>
                </a:solidFill>
              </a:rPr>
              <a:t>Create your team !</a:t>
            </a:r>
            <a:endParaRPr b="1">
              <a:solidFill>
                <a:schemeClr val="lt1"/>
              </a:solidFill>
            </a:endParaRPr>
          </a:p>
          <a:p>
            <a:pPr indent="-317500" lvl="0" marL="457200" rtl="0" algn="l">
              <a:lnSpc>
                <a:spcPct val="150000"/>
              </a:lnSpc>
              <a:spcBef>
                <a:spcPts val="0"/>
              </a:spcBef>
              <a:spcAft>
                <a:spcPts val="0"/>
              </a:spcAft>
              <a:buClr>
                <a:srgbClr val="38761D"/>
              </a:buClr>
              <a:buSzPts val="1400"/>
              <a:buChar char="➢"/>
            </a:pPr>
            <a:r>
              <a:rPr b="1" lang="en">
                <a:solidFill>
                  <a:srgbClr val="38761D"/>
                </a:solidFill>
              </a:rPr>
              <a:t>Define your strategy</a:t>
            </a:r>
            <a:endParaRPr b="1">
              <a:solidFill>
                <a:srgbClr val="38761D"/>
              </a:solidFill>
            </a:endParaRPr>
          </a:p>
          <a:p>
            <a:pPr indent="-317500" lvl="0" marL="457200" rtl="0" algn="l">
              <a:lnSpc>
                <a:spcPct val="150000"/>
              </a:lnSpc>
              <a:spcBef>
                <a:spcPts val="0"/>
              </a:spcBef>
              <a:spcAft>
                <a:spcPts val="0"/>
              </a:spcAft>
              <a:buClr>
                <a:schemeClr val="dk2"/>
              </a:buClr>
              <a:buSzPts val="1400"/>
              <a:buChar char="➢"/>
            </a:pPr>
            <a:r>
              <a:rPr b="1" lang="en">
                <a:solidFill>
                  <a:schemeClr val="dk2"/>
                </a:solidFill>
              </a:rPr>
              <a:t>Prototype and test</a:t>
            </a:r>
            <a:endParaRPr b="1">
              <a:solidFill>
                <a:schemeClr val="dk2"/>
              </a:solidFill>
            </a:endParaRPr>
          </a:p>
        </p:txBody>
      </p:sp>
      <p:pic>
        <p:nvPicPr>
          <p:cNvPr id="361" name="Google Shape;361;p36"/>
          <p:cNvPicPr preferRelativeResize="0"/>
          <p:nvPr/>
        </p:nvPicPr>
        <p:blipFill>
          <a:blip r:embed="rId3">
            <a:alphaModFix/>
          </a:blip>
          <a:stretch>
            <a:fillRect/>
          </a:stretch>
        </p:blipFill>
        <p:spPr>
          <a:xfrm>
            <a:off x="5588350" y="561075"/>
            <a:ext cx="3026175" cy="3026175"/>
          </a:xfrm>
          <a:prstGeom prst="rect">
            <a:avLst/>
          </a:prstGeom>
          <a:noFill/>
          <a:ln>
            <a:noFill/>
          </a:ln>
        </p:spPr>
      </p:pic>
      <p:pic>
        <p:nvPicPr>
          <p:cNvPr id="362" name="Google Shape;362;p36"/>
          <p:cNvPicPr preferRelativeResize="0"/>
          <p:nvPr/>
        </p:nvPicPr>
        <p:blipFill rotWithShape="1">
          <a:blip r:embed="rId4">
            <a:alphaModFix/>
          </a:blip>
          <a:srcRect b="16745" l="0" r="0" t="13800"/>
          <a:stretch/>
        </p:blipFill>
        <p:spPr>
          <a:xfrm>
            <a:off x="550175" y="3060500"/>
            <a:ext cx="3121000" cy="1445750"/>
          </a:xfrm>
          <a:prstGeom prst="rect">
            <a:avLst/>
          </a:prstGeom>
          <a:noFill/>
          <a:ln>
            <a:noFill/>
          </a:ln>
        </p:spPr>
      </p:pic>
      <p:pic>
        <p:nvPicPr>
          <p:cNvPr id="363" name="Google Shape;363;p36"/>
          <p:cNvPicPr preferRelativeResize="0"/>
          <p:nvPr/>
        </p:nvPicPr>
        <p:blipFill>
          <a:blip r:embed="rId5">
            <a:alphaModFix/>
          </a:blip>
          <a:stretch>
            <a:fillRect/>
          </a:stretch>
        </p:blipFill>
        <p:spPr>
          <a:xfrm>
            <a:off x="4267688" y="3380225"/>
            <a:ext cx="3438525" cy="1333500"/>
          </a:xfrm>
          <a:prstGeom prst="rect">
            <a:avLst/>
          </a:prstGeom>
          <a:noFill/>
          <a:ln>
            <a:noFill/>
          </a:ln>
        </p:spPr>
      </p:pic>
      <p:pic>
        <p:nvPicPr>
          <p:cNvPr id="364" name="Google Shape;364;p36"/>
          <p:cNvPicPr preferRelativeResize="0"/>
          <p:nvPr/>
        </p:nvPicPr>
        <p:blipFill rotWithShape="1">
          <a:blip r:embed="rId6">
            <a:alphaModFix/>
          </a:blip>
          <a:srcRect b="40330" l="4898" r="4563" t="26101"/>
          <a:stretch/>
        </p:blipFill>
        <p:spPr>
          <a:xfrm>
            <a:off x="2978513" y="2260825"/>
            <a:ext cx="3186975" cy="621838"/>
          </a:xfrm>
          <a:prstGeom prst="rect">
            <a:avLst/>
          </a:prstGeom>
          <a:noFill/>
          <a:ln>
            <a:noFill/>
          </a:ln>
        </p:spPr>
      </p:pic>
      <p:sp>
        <p:nvSpPr>
          <p:cNvPr id="365" name="Google Shape;365;p3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Ai design</a:t>
            </a:r>
            <a:r>
              <a:rPr b="1" lang="en">
                <a:solidFill>
                  <a:srgbClr val="F1C232"/>
                </a:solidFill>
              </a:rPr>
              <a:t>: dataset / concept </a:t>
            </a:r>
            <a:endParaRPr b="1">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Data quality</a:t>
            </a:r>
            <a:endParaRPr b="1"/>
          </a:p>
        </p:txBody>
      </p:sp>
      <p:sp>
        <p:nvSpPr>
          <p:cNvPr id="144" name="Google Shape;144;p15"/>
          <p:cNvSpPr txBox="1"/>
          <p:nvPr>
            <p:ph idx="1" type="subTitle"/>
          </p:nvPr>
        </p:nvSpPr>
        <p:spPr>
          <a:xfrm>
            <a:off x="1858700" y="3336949"/>
            <a:ext cx="5361300" cy="602100"/>
          </a:xfrm>
          <a:prstGeom prst="rect">
            <a:avLst/>
          </a:prstGeom>
        </p:spPr>
        <p:txBody>
          <a:bodyPr anchorCtr="0" anchor="t" bIns="91425" lIns="91425" spcFirstLastPara="1" rIns="91425" wrap="square" tIns="91425">
            <a:normAutofit lnSpcReduction="20000"/>
          </a:bodyPr>
          <a:lstStyle/>
          <a:p>
            <a:pPr indent="-330200" lvl="0" marL="1828800" rtl="0" algn="l">
              <a:spcBef>
                <a:spcPts val="0"/>
              </a:spcBef>
              <a:spcAft>
                <a:spcPts val="0"/>
              </a:spcAft>
              <a:buClr>
                <a:srgbClr val="FF9900"/>
              </a:buClr>
              <a:buSzPts val="1600"/>
              <a:buChar char="●"/>
            </a:pPr>
            <a:r>
              <a:rPr b="1" lang="en">
                <a:solidFill>
                  <a:srgbClr val="FF9900"/>
                </a:solidFill>
              </a:rPr>
              <a:t>Can I do my job with it ?</a:t>
            </a:r>
            <a:endParaRPr b="1">
              <a:solidFill>
                <a:srgbClr val="FF9900"/>
              </a:solidFill>
            </a:endParaRPr>
          </a:p>
          <a:p>
            <a:pPr indent="-330200" lvl="0" marL="1828800" rtl="0" algn="l">
              <a:spcBef>
                <a:spcPts val="0"/>
              </a:spcBef>
              <a:spcAft>
                <a:spcPts val="0"/>
              </a:spcAft>
              <a:buClr>
                <a:srgbClr val="FF9900"/>
              </a:buClr>
              <a:buSzPts val="1600"/>
              <a:buChar char="●"/>
            </a:pPr>
            <a:r>
              <a:rPr b="1" lang="en">
                <a:solidFill>
                  <a:srgbClr val="FF9900"/>
                </a:solidFill>
              </a:rPr>
              <a:t>Can I get around with it ?</a:t>
            </a:r>
            <a:endParaRPr b="1">
              <a:solidFill>
                <a:srgbClr val="FF9900"/>
              </a:solidFill>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Visualize</a:t>
            </a:r>
            <a:endParaRPr b="1"/>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16"/>
          <p:cNvPicPr preferRelativeResize="0"/>
          <p:nvPr/>
        </p:nvPicPr>
        <p:blipFill>
          <a:blip r:embed="rId3">
            <a:alphaModFix/>
          </a:blip>
          <a:stretch>
            <a:fillRect/>
          </a:stretch>
        </p:blipFill>
        <p:spPr>
          <a:xfrm>
            <a:off x="6781150" y="726325"/>
            <a:ext cx="1659600" cy="1053450"/>
          </a:xfrm>
          <a:prstGeom prst="rect">
            <a:avLst/>
          </a:prstGeom>
          <a:noFill/>
          <a:ln>
            <a:noFill/>
          </a:ln>
        </p:spPr>
      </p:pic>
      <p:pic>
        <p:nvPicPr>
          <p:cNvPr id="153" name="Google Shape;153;p16"/>
          <p:cNvPicPr preferRelativeResize="0"/>
          <p:nvPr/>
        </p:nvPicPr>
        <p:blipFill>
          <a:blip r:embed="rId4">
            <a:alphaModFix/>
          </a:blip>
          <a:stretch>
            <a:fillRect/>
          </a:stretch>
        </p:blipFill>
        <p:spPr>
          <a:xfrm>
            <a:off x="1255325" y="2010275"/>
            <a:ext cx="7476574" cy="2730050"/>
          </a:xfrm>
          <a:prstGeom prst="rect">
            <a:avLst/>
          </a:prstGeom>
          <a:noFill/>
          <a:ln>
            <a:noFill/>
          </a:ln>
        </p:spPr>
      </p:pic>
      <p:sp>
        <p:nvSpPr>
          <p:cNvPr id="154" name="Google Shape;154;p16"/>
          <p:cNvSpPr txBox="1"/>
          <p:nvPr/>
        </p:nvSpPr>
        <p:spPr>
          <a:xfrm>
            <a:off x="4290875" y="561500"/>
            <a:ext cx="34992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CC0000"/>
              </a:buClr>
              <a:buSzPts val="1400"/>
              <a:buChar char="➢"/>
            </a:pPr>
            <a:r>
              <a:rPr lang="en">
                <a:solidFill>
                  <a:srgbClr val="CC0000"/>
                </a:solidFill>
              </a:rPr>
              <a:t>Missing labels (mixed datasets)</a:t>
            </a:r>
            <a:endParaRPr>
              <a:solidFill>
                <a:srgbClr val="CC0000"/>
              </a:solidFill>
            </a:endParaRPr>
          </a:p>
          <a:p>
            <a:pPr indent="-317500" lvl="0" marL="457200" rtl="0" algn="l">
              <a:lnSpc>
                <a:spcPct val="150000"/>
              </a:lnSpc>
              <a:spcBef>
                <a:spcPts val="0"/>
              </a:spcBef>
              <a:spcAft>
                <a:spcPts val="0"/>
              </a:spcAft>
              <a:buClr>
                <a:srgbClr val="CC0000"/>
              </a:buClr>
              <a:buSzPts val="1400"/>
              <a:buChar char="➢"/>
            </a:pPr>
            <a:r>
              <a:rPr lang="en">
                <a:solidFill>
                  <a:srgbClr val="CC0000"/>
                </a:solidFill>
              </a:rPr>
              <a:t>Wrong labeling</a:t>
            </a:r>
            <a:endParaRPr>
              <a:solidFill>
                <a:srgbClr val="CC0000"/>
              </a:solidFill>
            </a:endParaRPr>
          </a:p>
          <a:p>
            <a:pPr indent="-317500" lvl="0" marL="457200" rtl="0" algn="l">
              <a:lnSpc>
                <a:spcPct val="150000"/>
              </a:lnSpc>
              <a:spcBef>
                <a:spcPts val="0"/>
              </a:spcBef>
              <a:spcAft>
                <a:spcPts val="0"/>
              </a:spcAft>
              <a:buClr>
                <a:srgbClr val="CC0000"/>
              </a:buClr>
              <a:buSzPts val="1400"/>
              <a:buChar char="➢"/>
            </a:pPr>
            <a:r>
              <a:rPr lang="en">
                <a:solidFill>
                  <a:srgbClr val="CC0000"/>
                </a:solidFill>
              </a:rPr>
              <a:t>Outliers</a:t>
            </a:r>
            <a:endParaRPr>
              <a:solidFill>
                <a:srgbClr val="CC0000"/>
              </a:solidFill>
            </a:endParaRPr>
          </a:p>
        </p:txBody>
      </p:sp>
      <p:sp>
        <p:nvSpPr>
          <p:cNvPr id="155" name="Google Shape;155;p16"/>
          <p:cNvSpPr txBox="1"/>
          <p:nvPr/>
        </p:nvSpPr>
        <p:spPr>
          <a:xfrm>
            <a:off x="241925" y="1212275"/>
            <a:ext cx="2683500" cy="16932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Visual inspection</a:t>
            </a:r>
            <a:endParaRPr/>
          </a:p>
          <a:p>
            <a:pPr indent="-317500" lvl="1" marL="914400" rtl="0" algn="l">
              <a:lnSpc>
                <a:spcPct val="150000"/>
              </a:lnSpc>
              <a:spcBef>
                <a:spcPts val="0"/>
              </a:spcBef>
              <a:spcAft>
                <a:spcPts val="0"/>
              </a:spcAft>
              <a:buSzPts val="1400"/>
              <a:buChar char="○"/>
            </a:pPr>
            <a:r>
              <a:rPr lang="en"/>
              <a:t>Matplotlib / openCV</a:t>
            </a:r>
            <a:endParaRPr/>
          </a:p>
          <a:p>
            <a:pPr indent="-317500" lvl="1" marL="914400" rtl="0" algn="l">
              <a:lnSpc>
                <a:spcPct val="150000"/>
              </a:lnSpc>
              <a:spcBef>
                <a:spcPts val="0"/>
              </a:spcBef>
              <a:spcAft>
                <a:spcPts val="0"/>
              </a:spcAft>
              <a:buSzPts val="1400"/>
              <a:buChar char="○"/>
            </a:pPr>
            <a:r>
              <a:rPr lang="en"/>
              <a:t>HTML renderer</a:t>
            </a:r>
            <a:endParaRPr/>
          </a:p>
          <a:p>
            <a:pPr indent="-317500" lvl="0" marL="457200" rtl="0" algn="l">
              <a:lnSpc>
                <a:spcPct val="150000"/>
              </a:lnSpc>
              <a:spcBef>
                <a:spcPts val="0"/>
              </a:spcBef>
              <a:spcAft>
                <a:spcPts val="0"/>
              </a:spcAft>
              <a:buSzPts val="1400"/>
              <a:buChar char="➢"/>
            </a:pPr>
            <a:r>
              <a:rPr lang="en"/>
              <a:t>Test each image path</a:t>
            </a:r>
            <a:endParaRPr/>
          </a:p>
          <a:p>
            <a:pPr indent="-317500" lvl="0" marL="457200" rtl="0" algn="l">
              <a:lnSpc>
                <a:spcPct val="150000"/>
              </a:lnSpc>
              <a:spcBef>
                <a:spcPts val="0"/>
              </a:spcBef>
              <a:spcAft>
                <a:spcPts val="0"/>
              </a:spcAft>
              <a:buSzPts val="1400"/>
              <a:buChar char="➢"/>
            </a:pPr>
            <a:r>
              <a:rPr lang="en"/>
              <a:t>Images / label</a:t>
            </a:r>
            <a:endParaRPr>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Aspect ratio and size</a:t>
            </a:r>
            <a:endParaRPr b="1"/>
          </a:p>
        </p:txBody>
      </p:sp>
      <p:sp>
        <p:nvSpPr>
          <p:cNvPr id="161" name="Google Shape;161;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17"/>
          <p:cNvSpPr txBox="1"/>
          <p:nvPr/>
        </p:nvSpPr>
        <p:spPr>
          <a:xfrm>
            <a:off x="574625" y="1226325"/>
            <a:ext cx="37980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Size or definition: W X H (1600 X 900)</a:t>
            </a:r>
            <a:endParaRPr/>
          </a:p>
          <a:p>
            <a:pPr indent="-317500" lvl="0" marL="457200" rtl="0" algn="l">
              <a:lnSpc>
                <a:spcPct val="150000"/>
              </a:lnSpc>
              <a:spcBef>
                <a:spcPts val="0"/>
              </a:spcBef>
              <a:spcAft>
                <a:spcPts val="0"/>
              </a:spcAft>
              <a:buSzPts val="1400"/>
              <a:buChar char="➢"/>
            </a:pPr>
            <a:r>
              <a:rPr lang="en"/>
              <a:t>Aspect ratio: W / H (16 / 9)</a:t>
            </a:r>
            <a:endParaRPr/>
          </a:p>
          <a:p>
            <a:pPr indent="-317500" lvl="0" marL="457200" rtl="0" algn="l">
              <a:lnSpc>
                <a:spcPct val="150000"/>
              </a:lnSpc>
              <a:spcBef>
                <a:spcPts val="0"/>
              </a:spcBef>
              <a:spcAft>
                <a:spcPts val="0"/>
              </a:spcAft>
              <a:buSzPts val="1400"/>
              <a:buChar char="➢"/>
            </a:pPr>
            <a:r>
              <a:rPr lang="en"/>
              <a:t>Distribution (total and per label)</a:t>
            </a:r>
            <a:endParaRPr/>
          </a:p>
          <a:p>
            <a:pPr indent="-317500" lvl="1" marL="914400" rtl="0" algn="l">
              <a:lnSpc>
                <a:spcPct val="150000"/>
              </a:lnSpc>
              <a:spcBef>
                <a:spcPts val="0"/>
              </a:spcBef>
              <a:spcAft>
                <a:spcPts val="0"/>
              </a:spcAft>
              <a:buSzPts val="1400"/>
              <a:buChar char="○"/>
            </a:pPr>
            <a:r>
              <a:rPr lang="en"/>
              <a:t>Unimodal: resizing or not</a:t>
            </a:r>
            <a:endParaRPr/>
          </a:p>
          <a:p>
            <a:pPr indent="-317500" lvl="1" marL="914400" rtl="0" algn="l">
              <a:lnSpc>
                <a:spcPct val="150000"/>
              </a:lnSpc>
              <a:spcBef>
                <a:spcPts val="0"/>
              </a:spcBef>
              <a:spcAft>
                <a:spcPts val="0"/>
              </a:spcAft>
              <a:buSzPts val="1400"/>
              <a:buChar char="○"/>
            </a:pPr>
            <a:r>
              <a:rPr lang="en"/>
              <a:t>Bimodal: resizing</a:t>
            </a:r>
            <a:endParaRPr/>
          </a:p>
          <a:p>
            <a:pPr indent="-317500" lvl="1" marL="914400" rtl="0" algn="l">
              <a:lnSpc>
                <a:spcPct val="150000"/>
              </a:lnSpc>
              <a:spcBef>
                <a:spcPts val="0"/>
              </a:spcBef>
              <a:spcAft>
                <a:spcPts val="0"/>
              </a:spcAft>
              <a:buSzPts val="1400"/>
              <a:buChar char="○"/>
            </a:pPr>
            <a:r>
              <a:rPr lang="en"/>
              <a:t>Multimodal: batch training or else</a:t>
            </a:r>
            <a:endParaRPr/>
          </a:p>
          <a:p>
            <a:pPr indent="-317500" lvl="0" marL="457200" rtl="0" algn="l">
              <a:lnSpc>
                <a:spcPct val="150000"/>
              </a:lnSpc>
              <a:spcBef>
                <a:spcPts val="0"/>
              </a:spcBef>
              <a:spcAft>
                <a:spcPts val="0"/>
              </a:spcAft>
              <a:buSzPts val="1400"/>
              <a:buChar char="➢"/>
            </a:pPr>
            <a:r>
              <a:rPr lang="en"/>
              <a:t>Anchor box size per label</a:t>
            </a:r>
            <a:endParaRPr/>
          </a:p>
        </p:txBody>
      </p:sp>
      <p:pic>
        <p:nvPicPr>
          <p:cNvPr id="163" name="Google Shape;163;p17"/>
          <p:cNvPicPr preferRelativeResize="0"/>
          <p:nvPr/>
        </p:nvPicPr>
        <p:blipFill>
          <a:blip r:embed="rId3">
            <a:alphaModFix/>
          </a:blip>
          <a:stretch>
            <a:fillRect/>
          </a:stretch>
        </p:blipFill>
        <p:spPr>
          <a:xfrm>
            <a:off x="4372625" y="1128025"/>
            <a:ext cx="4478225" cy="2239112"/>
          </a:xfrm>
          <a:prstGeom prst="rect">
            <a:avLst/>
          </a:prstGeom>
          <a:noFill/>
          <a:ln>
            <a:noFill/>
          </a:ln>
        </p:spPr>
      </p:pic>
      <p:sp>
        <p:nvSpPr>
          <p:cNvPr id="164" name="Google Shape;164;p17"/>
          <p:cNvSpPr txBox="1"/>
          <p:nvPr/>
        </p:nvSpPr>
        <p:spPr>
          <a:xfrm>
            <a:off x="4293625" y="3855313"/>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CC0000"/>
              </a:buClr>
              <a:buSzPts val="1400"/>
              <a:buChar char="➢"/>
            </a:pPr>
            <a:r>
              <a:rPr lang="en">
                <a:solidFill>
                  <a:srgbClr val="CC0000"/>
                </a:solidFill>
              </a:rPr>
              <a:t>Destructive resizing</a:t>
            </a:r>
            <a:endParaRPr>
              <a:solidFill>
                <a:srgbClr val="CC0000"/>
              </a:solidFill>
            </a:endParaRPr>
          </a:p>
          <a:p>
            <a:pPr indent="-317500" lvl="0" marL="457200" rtl="0" algn="l">
              <a:lnSpc>
                <a:spcPct val="150000"/>
              </a:lnSpc>
              <a:spcBef>
                <a:spcPts val="0"/>
              </a:spcBef>
              <a:spcAft>
                <a:spcPts val="0"/>
              </a:spcAft>
              <a:buClr>
                <a:srgbClr val="CC0000"/>
              </a:buClr>
              <a:buSzPts val="1400"/>
              <a:buChar char="➢"/>
            </a:pPr>
            <a:r>
              <a:rPr lang="en">
                <a:solidFill>
                  <a:srgbClr val="CC0000"/>
                </a:solidFill>
              </a:rPr>
              <a:t>Padding method</a:t>
            </a:r>
            <a:endParaRPr>
              <a:solidFill>
                <a:srgbClr val="CC0000"/>
              </a:solidFill>
            </a:endParaRPr>
          </a:p>
          <a:p>
            <a:pPr indent="-317500" lvl="0" marL="457200" rtl="0" algn="l">
              <a:lnSpc>
                <a:spcPct val="150000"/>
              </a:lnSpc>
              <a:spcBef>
                <a:spcPts val="0"/>
              </a:spcBef>
              <a:spcAft>
                <a:spcPts val="0"/>
              </a:spcAft>
              <a:buClr>
                <a:srgbClr val="CC0000"/>
              </a:buClr>
              <a:buSzPts val="1400"/>
              <a:buChar char="➢"/>
            </a:pPr>
            <a:r>
              <a:rPr lang="en">
                <a:solidFill>
                  <a:srgbClr val="CC0000"/>
                </a:solidFill>
              </a:rPr>
              <a:t>Visual inspection</a:t>
            </a:r>
            <a:endParaRPr>
              <a:solidFill>
                <a:srgbClr val="CC0000"/>
              </a:solidFill>
            </a:endParaRPr>
          </a:p>
        </p:txBody>
      </p:sp>
      <p:pic>
        <p:nvPicPr>
          <p:cNvPr id="165" name="Google Shape;165;p17"/>
          <p:cNvPicPr preferRelativeResize="0"/>
          <p:nvPr/>
        </p:nvPicPr>
        <p:blipFill>
          <a:blip r:embed="rId4">
            <a:alphaModFix/>
          </a:blip>
          <a:stretch>
            <a:fillRect/>
          </a:stretch>
        </p:blipFill>
        <p:spPr>
          <a:xfrm>
            <a:off x="2752450" y="3795750"/>
            <a:ext cx="1659600" cy="105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Label composition</a:t>
            </a:r>
            <a:endParaRPr b="1"/>
          </a:p>
        </p:txBody>
      </p:sp>
      <p:sp>
        <p:nvSpPr>
          <p:cNvPr id="171" name="Google Shape;171;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a:blip r:embed="rId3">
            <a:alphaModFix/>
          </a:blip>
          <a:stretch>
            <a:fillRect/>
          </a:stretch>
        </p:blipFill>
        <p:spPr>
          <a:xfrm>
            <a:off x="3354825" y="1104325"/>
            <a:ext cx="5271400" cy="2825350"/>
          </a:xfrm>
          <a:prstGeom prst="rect">
            <a:avLst/>
          </a:prstGeom>
          <a:noFill/>
          <a:ln>
            <a:noFill/>
          </a:ln>
        </p:spPr>
      </p:pic>
      <p:sp>
        <p:nvSpPr>
          <p:cNvPr id="173" name="Google Shape;173;p18"/>
          <p:cNvSpPr txBox="1"/>
          <p:nvPr/>
        </p:nvSpPr>
        <p:spPr>
          <a:xfrm>
            <a:off x="574625" y="1988325"/>
            <a:ext cx="27801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Oversample</a:t>
            </a:r>
            <a:endParaRPr/>
          </a:p>
          <a:p>
            <a:pPr indent="-317500" lvl="0" marL="457200" rtl="0" algn="l">
              <a:lnSpc>
                <a:spcPct val="150000"/>
              </a:lnSpc>
              <a:spcBef>
                <a:spcPts val="0"/>
              </a:spcBef>
              <a:spcAft>
                <a:spcPts val="0"/>
              </a:spcAft>
              <a:buSzPts val="1400"/>
              <a:buChar char="➢"/>
            </a:pPr>
            <a:r>
              <a:rPr lang="en"/>
              <a:t>Downsample</a:t>
            </a:r>
            <a:endParaRPr/>
          </a:p>
          <a:p>
            <a:pPr indent="-317500" lvl="0" marL="457200" rtl="0" algn="l">
              <a:lnSpc>
                <a:spcPct val="150000"/>
              </a:lnSpc>
              <a:spcBef>
                <a:spcPts val="0"/>
              </a:spcBef>
              <a:spcAft>
                <a:spcPts val="0"/>
              </a:spcAft>
              <a:buSzPts val="1400"/>
              <a:buChar char="➢"/>
            </a:pPr>
            <a:r>
              <a:rPr lang="en"/>
              <a:t>Update dataset</a:t>
            </a:r>
            <a:endParaRPr/>
          </a:p>
          <a:p>
            <a:pPr indent="-317500" lvl="0" marL="457200" rtl="0" algn="l">
              <a:lnSpc>
                <a:spcPct val="150000"/>
              </a:lnSpc>
              <a:spcBef>
                <a:spcPts val="0"/>
              </a:spcBef>
              <a:spcAft>
                <a:spcPts val="0"/>
              </a:spcAft>
              <a:buSzPts val="1400"/>
              <a:buChar char="➢"/>
            </a:pPr>
            <a:r>
              <a:rPr lang="en"/>
              <a:t>Balance model weights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Datasets comparison</a:t>
            </a:r>
            <a:endParaRPr b="1"/>
          </a:p>
        </p:txBody>
      </p:sp>
      <p:sp>
        <p:nvSpPr>
          <p:cNvPr id="179" name="Google Shape;179;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19"/>
          <p:cNvSpPr txBox="1"/>
          <p:nvPr/>
        </p:nvSpPr>
        <p:spPr>
          <a:xfrm>
            <a:off x="2251025" y="997725"/>
            <a:ext cx="44148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What’s your target model (</a:t>
            </a:r>
            <a:r>
              <a:rPr lang="en"/>
              <a:t>architecture</a:t>
            </a:r>
            <a:r>
              <a:rPr lang="en"/>
              <a:t>) ?</a:t>
            </a:r>
            <a:endParaRPr/>
          </a:p>
          <a:p>
            <a:pPr indent="-317500" lvl="0" marL="457200" rtl="0" algn="l">
              <a:lnSpc>
                <a:spcPct val="150000"/>
              </a:lnSpc>
              <a:spcBef>
                <a:spcPts val="0"/>
              </a:spcBef>
              <a:spcAft>
                <a:spcPts val="0"/>
              </a:spcAft>
              <a:buSzPts val="1400"/>
              <a:buChar char="➢"/>
            </a:pPr>
            <a:r>
              <a:rPr lang="en"/>
              <a:t>Best performance obtained on which dataset ?</a:t>
            </a:r>
            <a:endParaRPr/>
          </a:p>
        </p:txBody>
      </p:sp>
      <p:sp>
        <p:nvSpPr>
          <p:cNvPr id="181" name="Google Shape;181;p19"/>
          <p:cNvSpPr/>
          <p:nvPr/>
        </p:nvSpPr>
        <p:spPr>
          <a:xfrm>
            <a:off x="1782500" y="2751300"/>
            <a:ext cx="2004300" cy="3936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Your dataset</a:t>
            </a:r>
            <a:endParaRPr b="1">
              <a:solidFill>
                <a:schemeClr val="dk1"/>
              </a:solidFill>
            </a:endParaRPr>
          </a:p>
        </p:txBody>
      </p:sp>
      <p:sp>
        <p:nvSpPr>
          <p:cNvPr id="182" name="Google Shape;182;p19"/>
          <p:cNvSpPr/>
          <p:nvPr/>
        </p:nvSpPr>
        <p:spPr>
          <a:xfrm>
            <a:off x="5179375" y="2751300"/>
            <a:ext cx="20043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Standard</a:t>
            </a:r>
            <a:r>
              <a:rPr b="1" lang="en">
                <a:solidFill>
                  <a:schemeClr val="dk1"/>
                </a:solidFill>
              </a:rPr>
              <a:t> dataset</a:t>
            </a:r>
            <a:endParaRPr b="1">
              <a:solidFill>
                <a:schemeClr val="dk1"/>
              </a:solidFill>
            </a:endParaRPr>
          </a:p>
        </p:txBody>
      </p:sp>
      <p:sp>
        <p:nvSpPr>
          <p:cNvPr id="183" name="Google Shape;183;p19"/>
          <p:cNvSpPr txBox="1"/>
          <p:nvPr/>
        </p:nvSpPr>
        <p:spPr>
          <a:xfrm>
            <a:off x="3456275" y="3696425"/>
            <a:ext cx="20043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Image sizes</a:t>
            </a:r>
            <a:endParaRPr/>
          </a:p>
          <a:p>
            <a:pPr indent="-317500" lvl="0" marL="457200" rtl="0" algn="l">
              <a:lnSpc>
                <a:spcPct val="150000"/>
              </a:lnSpc>
              <a:spcBef>
                <a:spcPts val="0"/>
              </a:spcBef>
              <a:spcAft>
                <a:spcPts val="0"/>
              </a:spcAft>
              <a:buSzPts val="1400"/>
              <a:buChar char="➢"/>
            </a:pPr>
            <a:r>
              <a:rPr lang="en"/>
              <a:t>Aspect ratios</a:t>
            </a:r>
            <a:endParaRPr/>
          </a:p>
          <a:p>
            <a:pPr indent="-317500" lvl="0" marL="457200" rtl="0" algn="l">
              <a:lnSpc>
                <a:spcPct val="150000"/>
              </a:lnSpc>
              <a:spcBef>
                <a:spcPts val="0"/>
              </a:spcBef>
              <a:spcAft>
                <a:spcPts val="0"/>
              </a:spcAft>
              <a:buSzPts val="1400"/>
              <a:buChar char="➢"/>
            </a:pPr>
            <a:r>
              <a:rPr lang="en"/>
              <a:t>Anchor box sizes</a:t>
            </a:r>
            <a:endParaRPr/>
          </a:p>
        </p:txBody>
      </p:sp>
      <p:cxnSp>
        <p:nvCxnSpPr>
          <p:cNvPr id="184" name="Google Shape;184;p19"/>
          <p:cNvCxnSpPr>
            <a:stCxn id="180" idx="2"/>
            <a:endCxn id="181" idx="0"/>
          </p:cNvCxnSpPr>
          <p:nvPr/>
        </p:nvCxnSpPr>
        <p:spPr>
          <a:xfrm rot="5400000">
            <a:off x="3106475" y="1399275"/>
            <a:ext cx="1030200" cy="1673700"/>
          </a:xfrm>
          <a:prstGeom prst="bentConnector3">
            <a:avLst>
              <a:gd fmla="val 50004" name="adj1"/>
            </a:avLst>
          </a:prstGeom>
          <a:noFill/>
          <a:ln cap="flat" cmpd="sng" w="28575">
            <a:solidFill>
              <a:srgbClr val="4A86E8"/>
            </a:solidFill>
            <a:prstDash val="solid"/>
            <a:round/>
            <a:headEnd len="med" w="med" type="none"/>
            <a:tailEnd len="med" w="med" type="stealth"/>
          </a:ln>
        </p:spPr>
      </p:cxnSp>
      <p:cxnSp>
        <p:nvCxnSpPr>
          <p:cNvPr id="185" name="Google Shape;185;p19"/>
          <p:cNvCxnSpPr>
            <a:stCxn id="180" idx="2"/>
            <a:endCxn id="182" idx="0"/>
          </p:cNvCxnSpPr>
          <p:nvPr/>
        </p:nvCxnSpPr>
        <p:spPr>
          <a:xfrm flipH="1" rot="-5400000">
            <a:off x="4804925" y="1374525"/>
            <a:ext cx="1030200" cy="1723200"/>
          </a:xfrm>
          <a:prstGeom prst="bentConnector3">
            <a:avLst>
              <a:gd fmla="val 50004" name="adj1"/>
            </a:avLst>
          </a:prstGeom>
          <a:noFill/>
          <a:ln cap="flat" cmpd="sng" w="28575">
            <a:solidFill>
              <a:srgbClr val="FF9900"/>
            </a:solidFill>
            <a:prstDash val="solid"/>
            <a:round/>
            <a:headEnd len="med" w="med" type="none"/>
            <a:tailEnd len="med" w="med" type="stealth"/>
          </a:ln>
        </p:spPr>
      </p:cxnSp>
      <p:cxnSp>
        <p:nvCxnSpPr>
          <p:cNvPr id="186" name="Google Shape;186;p19"/>
          <p:cNvCxnSpPr>
            <a:stCxn id="181" idx="2"/>
            <a:endCxn id="183" idx="1"/>
          </p:cNvCxnSpPr>
          <p:nvPr/>
        </p:nvCxnSpPr>
        <p:spPr>
          <a:xfrm flipH="1" rot="-5400000">
            <a:off x="2583050" y="3346500"/>
            <a:ext cx="1074900" cy="671700"/>
          </a:xfrm>
          <a:prstGeom prst="bentConnector2">
            <a:avLst/>
          </a:prstGeom>
          <a:noFill/>
          <a:ln cap="flat" cmpd="sng" w="28575">
            <a:solidFill>
              <a:srgbClr val="4A86E8"/>
            </a:solidFill>
            <a:prstDash val="solid"/>
            <a:round/>
            <a:headEnd len="med" w="med" type="none"/>
            <a:tailEnd len="med" w="med" type="stealth"/>
          </a:ln>
        </p:spPr>
      </p:cxnSp>
      <p:cxnSp>
        <p:nvCxnSpPr>
          <p:cNvPr id="187" name="Google Shape;187;p19"/>
          <p:cNvCxnSpPr>
            <a:stCxn id="182" idx="2"/>
            <a:endCxn id="183" idx="3"/>
          </p:cNvCxnSpPr>
          <p:nvPr/>
        </p:nvCxnSpPr>
        <p:spPr>
          <a:xfrm rot="5400000">
            <a:off x="5283625" y="3321900"/>
            <a:ext cx="1074900" cy="720900"/>
          </a:xfrm>
          <a:prstGeom prst="bentConnector2">
            <a:avLst/>
          </a:prstGeom>
          <a:noFill/>
          <a:ln cap="flat" cmpd="sng" w="28575">
            <a:solidFill>
              <a:srgbClr val="FF9900"/>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nvSpPr>
        <p:spPr>
          <a:xfrm>
            <a:off x="4540850" y="1369275"/>
            <a:ext cx="4079400" cy="2170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50000"/>
              </a:lnSpc>
              <a:spcBef>
                <a:spcPts val="1200"/>
              </a:spcBef>
              <a:spcAft>
                <a:spcPts val="0"/>
              </a:spcAft>
              <a:buNone/>
            </a:pPr>
            <a:r>
              <a:t/>
            </a:r>
            <a:endParaRPr b="1">
              <a:solidFill>
                <a:schemeClr val="dk2"/>
              </a:solidFill>
            </a:endParaRPr>
          </a:p>
          <a:p>
            <a:pPr indent="-298450" lvl="0" marL="457200" rtl="0" algn="l">
              <a:lnSpc>
                <a:spcPct val="150000"/>
              </a:lnSpc>
              <a:spcBef>
                <a:spcPts val="1200"/>
              </a:spcBef>
              <a:spcAft>
                <a:spcPts val="0"/>
              </a:spcAft>
              <a:buClr>
                <a:schemeClr val="dk2"/>
              </a:buClr>
              <a:buSzPts val="1100"/>
              <a:buChar char="➢"/>
            </a:pPr>
            <a:r>
              <a:rPr b="1" lang="en">
                <a:solidFill>
                  <a:schemeClr val="dk2"/>
                </a:solidFill>
              </a:rPr>
              <a:t>Histogram equalization</a:t>
            </a:r>
            <a:r>
              <a:rPr lang="en">
                <a:solidFill>
                  <a:schemeClr val="dk2"/>
                </a:solidFill>
              </a:rPr>
              <a:t>: improve feature appearance by increased contrast</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b="1" lang="en">
                <a:solidFill>
                  <a:schemeClr val="dk2"/>
                </a:solidFill>
              </a:rPr>
              <a:t>Crop / zoom / rotations</a:t>
            </a:r>
            <a:r>
              <a:rPr lang="en">
                <a:solidFill>
                  <a:schemeClr val="dk2"/>
                </a:solidFill>
              </a:rPr>
              <a:t>: generate more or less possibilities</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b="1" lang="en">
                <a:solidFill>
                  <a:schemeClr val="dk2"/>
                </a:solidFill>
              </a:rPr>
              <a:t>Denoising:</a:t>
            </a:r>
            <a:r>
              <a:rPr lang="en">
                <a:solidFill>
                  <a:schemeClr val="dk2"/>
                </a:solidFill>
              </a:rPr>
              <a:t> improve feature detection</a:t>
            </a:r>
            <a:endParaRPr>
              <a:solidFill>
                <a:schemeClr val="dk2"/>
              </a:solidFill>
            </a:endParaRPr>
          </a:p>
        </p:txBody>
      </p:sp>
      <p:sp>
        <p:nvSpPr>
          <p:cNvPr id="193" name="Google Shape;193;p20"/>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Normalisation &amp; </a:t>
            </a:r>
            <a:r>
              <a:rPr b="1" lang="en"/>
              <a:t>transformation</a:t>
            </a:r>
            <a:endParaRPr b="1"/>
          </a:p>
        </p:txBody>
      </p:sp>
      <p:sp>
        <p:nvSpPr>
          <p:cNvPr id="194" name="Google Shape;19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0"/>
          <p:cNvSpPr txBox="1"/>
          <p:nvPr/>
        </p:nvSpPr>
        <p:spPr>
          <a:xfrm>
            <a:off x="514350" y="1266800"/>
            <a:ext cx="3486900" cy="31401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50000"/>
              </a:lnSpc>
              <a:spcBef>
                <a:spcPts val="1200"/>
              </a:spcBef>
              <a:spcAft>
                <a:spcPts val="0"/>
              </a:spcAft>
              <a:buNone/>
            </a:pPr>
            <a:r>
              <a:t/>
            </a:r>
            <a:endParaRPr b="1">
              <a:solidFill>
                <a:schemeClr val="dk2"/>
              </a:solidFill>
            </a:endParaRPr>
          </a:p>
          <a:p>
            <a:pPr indent="-317500" lvl="0" marL="457200" rtl="0" algn="l">
              <a:lnSpc>
                <a:spcPct val="150000"/>
              </a:lnSpc>
              <a:spcBef>
                <a:spcPts val="1200"/>
              </a:spcBef>
              <a:spcAft>
                <a:spcPts val="0"/>
              </a:spcAft>
              <a:buClr>
                <a:schemeClr val="dk2"/>
              </a:buClr>
              <a:buSzPts val="1400"/>
              <a:buChar char="➢"/>
            </a:pPr>
            <a:r>
              <a:rPr b="1" lang="en">
                <a:solidFill>
                  <a:schemeClr val="dk2"/>
                </a:solidFill>
              </a:rPr>
              <a:t>Pixel Normalization</a:t>
            </a:r>
            <a:r>
              <a:rPr lang="en">
                <a:solidFill>
                  <a:schemeClr val="dk2"/>
                </a:solidFill>
              </a:rPr>
              <a:t>: pixel values range 0-1.</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b="1" lang="en">
                <a:solidFill>
                  <a:schemeClr val="dk2"/>
                </a:solidFill>
              </a:rPr>
              <a:t>Pixel Centering</a:t>
            </a:r>
            <a:r>
              <a:rPr lang="en">
                <a:solidFill>
                  <a:schemeClr val="dk2"/>
                </a:solidFill>
              </a:rPr>
              <a:t>: pixel values have a zero mean.</a:t>
            </a:r>
            <a:endParaRPr>
              <a:solidFill>
                <a:schemeClr val="dk2"/>
              </a:solidFill>
            </a:endParaRPr>
          </a:p>
          <a:p>
            <a:pPr indent="-317500" lvl="0" marL="457200" rtl="0" algn="l">
              <a:lnSpc>
                <a:spcPct val="150000"/>
              </a:lnSpc>
              <a:spcBef>
                <a:spcPts val="0"/>
              </a:spcBef>
              <a:spcAft>
                <a:spcPts val="0"/>
              </a:spcAft>
              <a:buClr>
                <a:schemeClr val="dk2"/>
              </a:buClr>
              <a:buSzPts val="1400"/>
              <a:buChar char="➢"/>
            </a:pPr>
            <a:r>
              <a:rPr b="1" lang="en">
                <a:solidFill>
                  <a:schemeClr val="dk2"/>
                </a:solidFill>
              </a:rPr>
              <a:t>Pixel Standardization</a:t>
            </a:r>
            <a:r>
              <a:rPr lang="en">
                <a:solidFill>
                  <a:schemeClr val="dk2"/>
                </a:solidFill>
              </a:rPr>
              <a:t>: pixel values have a zero mean and unit variance (gaussian distrib).</a:t>
            </a:r>
            <a:endParaRPr>
              <a:solidFill>
                <a:schemeClr val="dk2"/>
              </a:solidFill>
            </a:endParaRPr>
          </a:p>
          <a:p>
            <a:pPr indent="-298450" lvl="0" marL="457200" rtl="0" algn="l">
              <a:lnSpc>
                <a:spcPct val="150000"/>
              </a:lnSpc>
              <a:spcBef>
                <a:spcPts val="0"/>
              </a:spcBef>
              <a:spcAft>
                <a:spcPts val="0"/>
              </a:spcAft>
              <a:buClr>
                <a:schemeClr val="dk2"/>
              </a:buClr>
              <a:buSzPts val="1100"/>
              <a:buChar char="➢"/>
            </a:pPr>
            <a:r>
              <a:rPr lang="en">
                <a:solidFill>
                  <a:schemeClr val="dk2"/>
                </a:solidFill>
              </a:rPr>
              <a:t>Per image / batch / </a:t>
            </a:r>
            <a:r>
              <a:rPr b="1" lang="en">
                <a:solidFill>
                  <a:schemeClr val="dk2"/>
                </a:solidFill>
              </a:rPr>
              <a:t>dataset</a:t>
            </a:r>
            <a:endParaRPr b="1">
              <a:solidFill>
                <a:schemeClr val="dk2"/>
              </a:solidFill>
            </a:endParaRPr>
          </a:p>
        </p:txBody>
      </p:sp>
      <p:sp>
        <p:nvSpPr>
          <p:cNvPr id="196" name="Google Shape;196;p20"/>
          <p:cNvSpPr txBox="1"/>
          <p:nvPr/>
        </p:nvSpPr>
        <p:spPr>
          <a:xfrm>
            <a:off x="6324388" y="3758563"/>
            <a:ext cx="30000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CC0000"/>
              </a:buClr>
              <a:buSzPts val="1400"/>
              <a:buChar char="➢"/>
            </a:pPr>
            <a:r>
              <a:rPr lang="en">
                <a:solidFill>
                  <a:srgbClr val="CC0000"/>
                </a:solidFill>
              </a:rPr>
              <a:t>This is all theory</a:t>
            </a:r>
            <a:endParaRPr>
              <a:solidFill>
                <a:srgbClr val="CC0000"/>
              </a:solidFill>
            </a:endParaRPr>
          </a:p>
          <a:p>
            <a:pPr indent="-317500" lvl="0" marL="457200" rtl="0" algn="l">
              <a:lnSpc>
                <a:spcPct val="150000"/>
              </a:lnSpc>
              <a:spcBef>
                <a:spcPts val="0"/>
              </a:spcBef>
              <a:spcAft>
                <a:spcPts val="0"/>
              </a:spcAft>
              <a:buClr>
                <a:srgbClr val="CC0000"/>
              </a:buClr>
              <a:buSzPts val="1400"/>
              <a:buChar char="➢"/>
            </a:pPr>
            <a:r>
              <a:rPr lang="en">
                <a:solidFill>
                  <a:srgbClr val="CC0000"/>
                </a:solidFill>
              </a:rPr>
              <a:t>Look for proofs</a:t>
            </a:r>
            <a:endParaRPr>
              <a:solidFill>
                <a:srgbClr val="CC0000"/>
              </a:solidFill>
            </a:endParaRPr>
          </a:p>
        </p:txBody>
      </p:sp>
      <p:sp>
        <p:nvSpPr>
          <p:cNvPr id="197" name="Google Shape;197;p20"/>
          <p:cNvSpPr/>
          <p:nvPr/>
        </p:nvSpPr>
        <p:spPr>
          <a:xfrm>
            <a:off x="1255650" y="1004038"/>
            <a:ext cx="2004300" cy="6543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Increase training speed</a:t>
            </a:r>
            <a:endParaRPr b="1">
              <a:solidFill>
                <a:schemeClr val="dk1"/>
              </a:solidFill>
            </a:endParaRPr>
          </a:p>
        </p:txBody>
      </p:sp>
      <p:sp>
        <p:nvSpPr>
          <p:cNvPr id="198" name="Google Shape;198;p20"/>
          <p:cNvSpPr/>
          <p:nvPr/>
        </p:nvSpPr>
        <p:spPr>
          <a:xfrm>
            <a:off x="5578400" y="1004038"/>
            <a:ext cx="2004300" cy="654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Increase </a:t>
            </a:r>
            <a:r>
              <a:rPr b="1" lang="en">
                <a:solidFill>
                  <a:schemeClr val="dk1"/>
                </a:solidFill>
              </a:rPr>
              <a:t>efficiency</a:t>
            </a:r>
            <a:r>
              <a:rPr b="1" lang="en">
                <a:solidFill>
                  <a:schemeClr val="dk1"/>
                </a:solidFill>
              </a:rPr>
              <a:t> and robustness</a:t>
            </a:r>
            <a:endParaRPr b="1">
              <a:solidFill>
                <a:schemeClr val="dk1"/>
              </a:solidFill>
            </a:endParaRPr>
          </a:p>
        </p:txBody>
      </p:sp>
      <p:pic>
        <p:nvPicPr>
          <p:cNvPr id="199" name="Google Shape;199;p20"/>
          <p:cNvPicPr preferRelativeResize="0"/>
          <p:nvPr/>
        </p:nvPicPr>
        <p:blipFill>
          <a:blip r:embed="rId3">
            <a:alphaModFix/>
          </a:blip>
          <a:stretch>
            <a:fillRect/>
          </a:stretch>
        </p:blipFill>
        <p:spPr>
          <a:xfrm>
            <a:off x="4770600" y="3593500"/>
            <a:ext cx="1659600" cy="105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666666"/>
                </a:solidFill>
              </a:rPr>
              <a:t>Feature Engineering</a:t>
            </a:r>
            <a:endParaRPr b="1">
              <a:solidFill>
                <a:srgbClr val="666666"/>
              </a:solidFill>
            </a:endParaRPr>
          </a:p>
        </p:txBody>
      </p:sp>
      <p:sp>
        <p:nvSpPr>
          <p:cNvPr id="205" name="Google Shape;205;p2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9900"/>
                </a:solidFill>
              </a:rPr>
              <a:t>Algorithms</a:t>
            </a:r>
            <a:endParaRPr b="1">
              <a:solidFill>
                <a:srgbClr val="FF9900"/>
              </a:solidFill>
            </a:endParaRPr>
          </a:p>
        </p:txBody>
      </p:sp>
      <p:sp>
        <p:nvSpPr>
          <p:cNvPr id="206" name="Google Shape;20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FFDC6CB8474E8480A3B19E5AA8E7" ma:contentTypeVersion="9" ma:contentTypeDescription="Create a new document." ma:contentTypeScope="" ma:versionID="bd186393e95493ccb2805c758d59e32d">
  <xsd:schema xmlns:xsd="http://www.w3.org/2001/XMLSchema" xmlns:xs="http://www.w3.org/2001/XMLSchema" xmlns:p="http://schemas.microsoft.com/office/2006/metadata/properties" xmlns:ns2="7f687033-cac8-4a25-b03b-934964ae6b44" xmlns:ns3="a58dac28-951a-40a8-9b33-3d412fefaad2" targetNamespace="http://schemas.microsoft.com/office/2006/metadata/properties" ma:root="true" ma:fieldsID="6c3666e970cf3361b7ea996a41073b7a" ns2:_="" ns3:_="">
    <xsd:import namespace="7f687033-cac8-4a25-b03b-934964ae6b44"/>
    <xsd:import namespace="a58dac28-951a-40a8-9b33-3d412fefaa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687033-cac8-4a25-b03b-934964ae6b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4a43d38-6610-4186-890e-37907fc4e3f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8dac28-951a-40a8-9b33-3d412fefaad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9677807-4448-4532-a351-8c40bd06f096}" ma:internalName="TaxCatchAll" ma:showField="CatchAllData" ma:web="a58dac28-951a-40a8-9b33-3d412fefaa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58dac28-951a-40a8-9b33-3d412fefaad2" xsi:nil="true"/>
    <lcf76f155ced4ddcb4097134ff3c332f xmlns="7f687033-cac8-4a25-b03b-934964ae6b4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7DF766-F5CB-424F-AECB-4C106F6EFBE6}"/>
</file>

<file path=customXml/itemProps2.xml><?xml version="1.0" encoding="utf-8"?>
<ds:datastoreItem xmlns:ds="http://schemas.openxmlformats.org/officeDocument/2006/customXml" ds:itemID="{1B59E15D-64FE-4D75-AF3E-AB606E572F1B}"/>
</file>

<file path=customXml/itemProps3.xml><?xml version="1.0" encoding="utf-8"?>
<ds:datastoreItem xmlns:ds="http://schemas.openxmlformats.org/officeDocument/2006/customXml" ds:itemID="{C7D9A3DA-0B19-499E-8F11-23BB9214A59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0x010100486FFFDC6CB8474E8480A3B19E5AA8E7</vt:lpwstr>
  </property>
</Properties>
</file>