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3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Nunito-italic.fntdata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customXml" Target="../customXml/item2.xml"/><Relationship Id="rId23" Type="http://schemas.openxmlformats.org/officeDocument/2006/relationships/slide" Target="slides/slide18.xml"/><Relationship Id="rId28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Nunito-regular.fntdata"/><Relationship Id="rId30" Type="http://schemas.openxmlformats.org/officeDocument/2006/relationships/font" Target="fonts/Nunito-bold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simple-introduction-to-convolutional-neural-networks-cdf8d3077bac" TargetMode="External"/><Relationship Id="rId3" Type="http://schemas.openxmlformats.org/officeDocument/2006/relationships/hyperlink" Target="https://towardsdatascience.com/convolutional-neural-networks-explained-9cc5188c4939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1ebe9c1d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1ebe9c1d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1ebe9c1d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1ebe9c1d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1ebe9c1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1ebe9c1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1ebe9c1d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1ebe9c1d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1ebe9c1d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1ebe9c1d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ebe9c1d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ebe9c1d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ebe9c1d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1ebe9c1d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897d228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897d228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f27d3094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f27d3094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1ebe9c1d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1ebe9c1d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6f3a0055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6f3a0055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cde7db00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cde7db00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cead8b40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cead8b40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897d228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897d228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11d6871b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11d6871b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d6871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11d6871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3D4594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https://towardsdatascience.com/simple-introduction-to-convolutional-neural-networks-cdf8d3077bac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3D459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https://towardsdatascience.com/convolutional-neural-networks-explained-9cc5188c4939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1d6871b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11d6871b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11d6871b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11d6871b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Les valeurs maximales sont repérées de manière moins exacte dans les </a:t>
            </a:r>
            <a:r>
              <a:rPr i="1" lang="en">
                <a:solidFill>
                  <a:schemeClr val="dk1"/>
                </a:solidFill>
              </a:rPr>
              <a:t>feature maps</a:t>
            </a:r>
            <a:r>
              <a:rPr lang="en">
                <a:solidFill>
                  <a:schemeClr val="dk1"/>
                </a:solidFill>
              </a:rPr>
              <a:t> obtenues après </a:t>
            </a:r>
            <a:r>
              <a:rPr i="1" lang="en">
                <a:solidFill>
                  <a:schemeClr val="dk1"/>
                </a:solidFill>
              </a:rPr>
              <a:t>pooling</a:t>
            </a:r>
            <a:r>
              <a:rPr lang="en">
                <a:solidFill>
                  <a:schemeClr val="dk1"/>
                </a:solidFill>
              </a:rPr>
              <a:t> que dans celles reçues en entrée – c'est en fait un grand avantage ! En effet, lorsqu'on veut reconnaître un chien par exemple, ses oreilles n'ont pas besoin d'être localisées le plus précisément possible : savoir qu'elles se situent à peu près à côté de la tête suffit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11d6871b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11d6871b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11d6871b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11d6871b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 Vision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Modelisation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CNN: VGG16</a:t>
            </a:r>
            <a:endParaRPr b="1"/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925" y="992625"/>
            <a:ext cx="61722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CNN: VGG16</a:t>
            </a:r>
            <a:endParaRPr b="1"/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625" y="1006650"/>
            <a:ext cx="4585227" cy="3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ctrTitle"/>
          </p:nvPr>
        </p:nvSpPr>
        <p:spPr>
          <a:xfrm>
            <a:off x="1888913" y="17466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Transfer learning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13" name="Google Shape;213;p24"/>
          <p:cNvSpPr txBox="1"/>
          <p:nvPr>
            <p:ph idx="1" type="subTitle"/>
          </p:nvPr>
        </p:nvSpPr>
        <p:spPr>
          <a:xfrm>
            <a:off x="1888913" y="3032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Time to be lazy and... smart ! :)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Transfer learning: purpose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614875" y="1060375"/>
            <a:ext cx="3794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Weights</a:t>
            </a:r>
            <a:r>
              <a:rPr b="1" lang="en" u="sng"/>
              <a:t>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Convolution layer: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 : filter size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: number of filters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weights = F x F x K + K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Fully-connected: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 : width of input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 : height of input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 : number of filters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: number of neurons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Weights = W x H x K x N + N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4884225" y="2416825"/>
            <a:ext cx="2880000" cy="919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VGG16 = 138 357 544 weights !!!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Transfer learning: strategies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4647650" y="1028800"/>
            <a:ext cx="37788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Strategies</a:t>
            </a:r>
            <a:r>
              <a:rPr b="1" lang="en" sz="1200" u="sng"/>
              <a:t>: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Fine-tuning total</a:t>
            </a:r>
            <a:r>
              <a:rPr lang="en" sz="1200"/>
              <a:t>: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all weights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Large dataset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Feature extraction: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Fix all weights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Beside the ones of the classifier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Small / </a:t>
            </a:r>
            <a:r>
              <a:rPr lang="en" sz="1200"/>
              <a:t>similar</a:t>
            </a:r>
            <a:r>
              <a:rPr lang="en" sz="1200"/>
              <a:t> dataset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Fine-tuning partial: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Fix some of the weights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Most likely in the first layers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Small / different dataset</a:t>
            </a:r>
            <a:endParaRPr sz="1200"/>
          </a:p>
        </p:txBody>
      </p:sp>
      <p:sp>
        <p:nvSpPr>
          <p:cNvPr id="230" name="Google Shape;230;p26"/>
          <p:cNvSpPr/>
          <p:nvPr/>
        </p:nvSpPr>
        <p:spPr>
          <a:xfrm>
            <a:off x="650850" y="2082400"/>
            <a:ext cx="3252300" cy="1566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</a:rPr>
              <a:t>The idea: </a:t>
            </a:r>
            <a:endParaRPr b="1" sz="1600" u="sng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Keep the </a:t>
            </a:r>
            <a:r>
              <a:rPr b="1" lang="en" sz="1600">
                <a:solidFill>
                  <a:schemeClr val="dk1"/>
                </a:solidFill>
              </a:rPr>
              <a:t>architecture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Replace the classifier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Transfer learning: exemple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375" y="985600"/>
            <a:ext cx="5289013" cy="3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Transfer learning: exemple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875" y="936575"/>
            <a:ext cx="5926048" cy="3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Performance evaluation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50" name="Google Shape;250;p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The </a:t>
            </a:r>
            <a:r>
              <a:rPr b="1" lang="en">
                <a:solidFill>
                  <a:srgbClr val="FF9900"/>
                </a:solidFill>
              </a:rPr>
              <a:t>suspense</a:t>
            </a:r>
            <a:r>
              <a:rPr b="1" lang="en">
                <a:solidFill>
                  <a:srgbClr val="FF9900"/>
                </a:solidFill>
              </a:rPr>
              <a:t> is intense !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Hyperparameters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426600" y="1791875"/>
            <a:ext cx="2400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Loss function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Optimizer: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Momentum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Metrics</a:t>
            </a:r>
            <a:endParaRPr/>
          </a:p>
        </p:txBody>
      </p:sp>
      <p:sp>
        <p:nvSpPr>
          <p:cNvPr id="258" name="Google Shape;258;p30"/>
          <p:cNvSpPr txBox="1"/>
          <p:nvPr/>
        </p:nvSpPr>
        <p:spPr>
          <a:xfrm>
            <a:off x="840900" y="1562675"/>
            <a:ext cx="84000" cy="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500" y="895575"/>
            <a:ext cx="5926048" cy="36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/>
          <p:nvPr/>
        </p:nvSpPr>
        <p:spPr>
          <a:xfrm>
            <a:off x="2697875" y="3812950"/>
            <a:ext cx="6131700" cy="32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Underfitting vs. Overfitting</a:t>
            </a:r>
            <a:endParaRPr b="1">
              <a:solidFill>
                <a:srgbClr val="666666"/>
              </a:solidFill>
            </a:endParaRPr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748" y="939225"/>
            <a:ext cx="5356601" cy="37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840900" y="1562675"/>
            <a:ext cx="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3470475" y="875950"/>
            <a:ext cx="1533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5928350" y="4328875"/>
            <a:ext cx="29766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Epoch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1"/>
          <p:cNvSpPr txBox="1"/>
          <p:nvPr/>
        </p:nvSpPr>
        <p:spPr>
          <a:xfrm>
            <a:off x="490500" y="2103025"/>
            <a:ext cx="3440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my_model.fit(X_train, y_train,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b="1" lang="en" sz="1600"/>
              <a:t>early_stopping_rounds=5</a:t>
            </a:r>
            <a:r>
              <a:rPr lang="en" sz="1600"/>
              <a:t>,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eval_set=[(X_valid, y_valid)],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verbose=False)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</a:t>
            </a:r>
            <a:endParaRPr b="1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5918625" y="868050"/>
            <a:ext cx="37047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➢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Convolution layer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Pooling layer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Fully-connected layer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Font typeface="Arial"/>
              <a:buChar char="➢"/>
            </a:pPr>
            <a:r>
              <a:rPr b="1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Transfert learning</a:t>
            </a:r>
            <a:endParaRPr b="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 b="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Strategies</a:t>
            </a:r>
            <a:endParaRPr b="1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➢"/>
            </a:pPr>
            <a:r>
              <a:rPr b="1"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Performance evaluation</a:t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Hyperparameters</a:t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Char char="○"/>
            </a:pPr>
            <a:r>
              <a:rPr b="1"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Fitting</a:t>
            </a:r>
            <a:endParaRPr b="1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50" y="1190599"/>
            <a:ext cx="5039126" cy="296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Practice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78" name="Google Shape;278;p3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You </a:t>
            </a:r>
            <a:r>
              <a:rPr b="1" lang="en">
                <a:solidFill>
                  <a:srgbClr val="FF9900"/>
                </a:solidFill>
              </a:rPr>
              <a:t>know</a:t>
            </a:r>
            <a:r>
              <a:rPr b="1" lang="en">
                <a:solidFill>
                  <a:srgbClr val="FF9900"/>
                </a:solidFill>
              </a:rPr>
              <a:t> the drill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3"/>
          <p:cNvSpPr txBox="1"/>
          <p:nvPr/>
        </p:nvSpPr>
        <p:spPr>
          <a:xfrm>
            <a:off x="514350" y="1216375"/>
            <a:ext cx="4758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➢"/>
            </a:pPr>
            <a:r>
              <a:rPr b="1" lang="en">
                <a:solidFill>
                  <a:schemeClr val="accent2"/>
                </a:solidFill>
              </a:rPr>
              <a:t>Select a dataset or an app idea</a:t>
            </a:r>
            <a:endParaRPr b="1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➢"/>
            </a:pPr>
            <a:r>
              <a:rPr b="1" lang="en">
                <a:solidFill>
                  <a:schemeClr val="lt1"/>
                </a:solidFill>
              </a:rPr>
              <a:t>Create your team !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➢"/>
            </a:pPr>
            <a:r>
              <a:rPr b="1" lang="en">
                <a:solidFill>
                  <a:srgbClr val="38761D"/>
                </a:solidFill>
              </a:rPr>
              <a:t>Define your strategy</a:t>
            </a:r>
            <a:endParaRPr b="1">
              <a:solidFill>
                <a:srgbClr val="38761D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➢"/>
            </a:pPr>
            <a:r>
              <a:rPr b="1" lang="en">
                <a:solidFill>
                  <a:schemeClr val="dk2"/>
                </a:solidFill>
              </a:rPr>
              <a:t>Prototype and test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350" y="561075"/>
            <a:ext cx="3026175" cy="30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 rotWithShape="1">
          <a:blip r:embed="rId4">
            <a:alphaModFix/>
          </a:blip>
          <a:srcRect b="16745" l="0" r="0" t="13800"/>
          <a:stretch/>
        </p:blipFill>
        <p:spPr>
          <a:xfrm>
            <a:off x="550175" y="3060500"/>
            <a:ext cx="3121000" cy="14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688" y="3380225"/>
            <a:ext cx="34385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 rotWithShape="1">
          <a:blip r:embed="rId6">
            <a:alphaModFix/>
          </a:blip>
          <a:srcRect b="40330" l="4898" r="4563" t="26101"/>
          <a:stretch/>
        </p:blipFill>
        <p:spPr>
          <a:xfrm>
            <a:off x="2978513" y="2260825"/>
            <a:ext cx="3186975" cy="62183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</a:rPr>
              <a:t>Ai design</a:t>
            </a:r>
            <a:r>
              <a:rPr b="1" lang="en">
                <a:solidFill>
                  <a:srgbClr val="F1C232"/>
                </a:solidFill>
              </a:rPr>
              <a:t>: dataset / concept </a:t>
            </a:r>
            <a:endParaRPr b="1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</a:t>
            </a:r>
            <a:endParaRPr b="1"/>
          </a:p>
        </p:txBody>
      </p:sp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1858700" y="3336949"/>
            <a:ext cx="53613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“Learn” the features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</a:t>
            </a:r>
            <a:endParaRPr b="1"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75" y="976325"/>
            <a:ext cx="7221701" cy="35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CNN: convolution layer</a:t>
            </a:r>
            <a:endParaRPr b="1"/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50" y="1739950"/>
            <a:ext cx="4379951" cy="30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125" y="845600"/>
            <a:ext cx="4204046" cy="30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5525350" y="3890525"/>
            <a:ext cx="2617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Activation function</a:t>
            </a:r>
            <a:r>
              <a:rPr b="1" lang="en" u="sng"/>
              <a:t>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ReLU: f(x) = Max(0, x)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CNN: convolution layer</a:t>
            </a:r>
            <a:endParaRPr b="1"/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663925" y="1143275"/>
            <a:ext cx="37419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Image (input):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</a:t>
            </a:r>
            <a:r>
              <a:rPr lang="en"/>
              <a:t> : width (pixels)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 : hight (pixels)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 : number of channels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Hyperparameters</a:t>
            </a:r>
            <a:r>
              <a:rPr b="1" lang="en" u="sng"/>
              <a:t>: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K : number of filters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 : filter size in pixels (F x F x D)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 : sliding step (pixels)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 : 0 padding (pixels)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4572000" y="1143275"/>
            <a:ext cx="3741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Feature maps</a:t>
            </a:r>
            <a:r>
              <a:rPr b="1" lang="en" u="sng"/>
              <a:t> (output):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Wc : (W - F + 2P) / S + 1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Hc : </a:t>
            </a:r>
            <a:r>
              <a:rPr lang="en"/>
              <a:t>(H - F + 2P) / S + 1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Dc : K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Common choice: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 = 3 or 5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 = 1 or 2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 = 1</a:t>
            </a:r>
            <a:endParaRPr b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CNN: pooling layer</a:t>
            </a:r>
            <a:endParaRPr b="1"/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650" y="1251925"/>
            <a:ext cx="6133626" cy="27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546575" y="3832013"/>
            <a:ext cx="789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Advantages</a:t>
            </a:r>
            <a:r>
              <a:rPr b="1" lang="en" u="sng"/>
              <a:t>: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Dimension reduction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Less sensitive to feature position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CNN: pooling layer</a:t>
            </a:r>
            <a:endParaRPr b="1"/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663925" y="1143275"/>
            <a:ext cx="37419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Feature maps</a:t>
            </a:r>
            <a:r>
              <a:rPr b="1" lang="en" u="sng"/>
              <a:t> (input):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 : width (pixels)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 : hight (pixels)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 : previously used number of filters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Hyperparameters: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 : cell size (F x F pixels)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 : pixels between cells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4572000" y="1143275"/>
            <a:ext cx="37419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Feature maps (output):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Wp : (W - F) / S + 1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Hp : (H - F) / S + 1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Dp : D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Common choce: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 = 2 or 3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 =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CNN: fully-connected layer</a:t>
            </a:r>
            <a:endParaRPr b="1"/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9150" y="992650"/>
            <a:ext cx="3401114" cy="364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523775" y="1395850"/>
            <a:ext cx="37947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Options</a:t>
            </a:r>
            <a:r>
              <a:rPr b="1" lang="en" u="sng"/>
              <a:t>:</a:t>
            </a:r>
            <a:endParaRPr b="1" u="sng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Flatten: convert output to 1D vector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Number of neurons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Dropout: rate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Activation: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ReLU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Classifier 2N: logistic regression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Classifier xN: Softmax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FFFDC6CB8474E8480A3B19E5AA8E7" ma:contentTypeVersion="9" ma:contentTypeDescription="Create a new document." ma:contentTypeScope="" ma:versionID="bd186393e95493ccb2805c758d59e32d">
  <xsd:schema xmlns:xsd="http://www.w3.org/2001/XMLSchema" xmlns:xs="http://www.w3.org/2001/XMLSchema" xmlns:p="http://schemas.microsoft.com/office/2006/metadata/properties" xmlns:ns2="7f687033-cac8-4a25-b03b-934964ae6b44" xmlns:ns3="a58dac28-951a-40a8-9b33-3d412fefaad2" targetNamespace="http://schemas.microsoft.com/office/2006/metadata/properties" ma:root="true" ma:fieldsID="6c3666e970cf3361b7ea996a41073b7a" ns2:_="" ns3:_="">
    <xsd:import namespace="7f687033-cac8-4a25-b03b-934964ae6b44"/>
    <xsd:import namespace="a58dac28-951a-40a8-9b33-3d412fefaa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87033-cac8-4a25-b03b-934964ae6b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4a43d38-6610-4186-890e-37907fc4e3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dac28-951a-40a8-9b33-3d412fefaad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9677807-4448-4532-a351-8c40bd06f096}" ma:internalName="TaxCatchAll" ma:showField="CatchAllData" ma:web="a58dac28-951a-40a8-9b33-3d412fefaa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58dac28-951a-40a8-9b33-3d412fefaad2" xsi:nil="true"/>
    <lcf76f155ced4ddcb4097134ff3c332f xmlns="7f687033-cac8-4a25-b03b-934964ae6b4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325BA00-9257-4A79-AF5F-31B66D94F31F}"/>
</file>

<file path=customXml/itemProps2.xml><?xml version="1.0" encoding="utf-8"?>
<ds:datastoreItem xmlns:ds="http://schemas.openxmlformats.org/officeDocument/2006/customXml" ds:itemID="{ECDD2F3A-3313-4308-855B-99E6E5037BA0}"/>
</file>

<file path=customXml/itemProps3.xml><?xml version="1.0" encoding="utf-8"?>
<ds:datastoreItem xmlns:ds="http://schemas.openxmlformats.org/officeDocument/2006/customXml" ds:itemID="{A5EB2DA6-66A5-4E38-8813-FD723406C09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0x010100486FFFDC6CB8474E8480A3B19E5AA8E7</vt:lpwstr>
  </property>
</Properties>
</file>