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font" Target="fonts/Nunito-boldItalic.fntdata"/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1" Type="http://schemas.openxmlformats.org/officeDocument/2006/relationships/slide" Target="slides/slide16.xml"/><Relationship Id="rId3" Type="http://schemas.openxmlformats.org/officeDocument/2006/relationships/presProps" Target="presProps.xml"/><Relationship Id="rId25" Type="http://schemas.openxmlformats.org/officeDocument/2006/relationships/font" Target="fonts/Nunito-italic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0" Type="http://schemas.openxmlformats.org/officeDocument/2006/relationships/slide" Target="slides/slide15.xml"/><Relationship Id="rId2" Type="http://schemas.openxmlformats.org/officeDocument/2006/relationships/viewProps" Target="viewProps.xml"/><Relationship Id="rId16" Type="http://schemas.openxmlformats.org/officeDocument/2006/relationships/slide" Target="slides/slide11.xml"/><Relationship Id="rId29" Type="http://schemas.openxmlformats.org/officeDocument/2006/relationships/customXml" Target="../customXml/item3.xml"/><Relationship Id="rId24" Type="http://schemas.openxmlformats.org/officeDocument/2006/relationships/font" Target="fonts/Nunito-bold.fntdata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3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28" Type="http://schemas.openxmlformats.org/officeDocument/2006/relationships/customXml" Target="../customXml/item2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7" Type="http://schemas.openxmlformats.org/officeDocument/2006/relationships/customXml" Target="../customXml/item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learnopencv.com/introduction-to-video-classification-and-human-activity-recognition/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learnopencv.com/introduction-to-video-classification-and-human-activity-recognition/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learnopencv.com/introduction-to-video-classification-and-human-activity-recognition/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v-tricks.com/object-tracking/quick-guide-mdnet-goturn-rolo/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blog.roboflow.com/boosting-image-detection-performance-with-data-augmentation/" TargetMode="External"/><Relationship Id="rId3" Type="http://schemas.openxmlformats.org/officeDocument/2006/relationships/hyperlink" Target="https://journalofbigdata.springeropen.com/articles/10.1186/s40537-019-0197-0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blog.roboflow.com/boosting-image-detection-performance-with-data-augmentation/" TargetMode="External"/><Relationship Id="rId3" Type="http://schemas.openxmlformats.org/officeDocument/2006/relationships/hyperlink" Target="https://medium.com/@dc.aihub/data-augmentation-for-neural-networks-and-computer-vision-b4f993c34e91" TargetMode="External"/><Relationship Id="rId4" Type="http://schemas.openxmlformats.org/officeDocument/2006/relationships/hyperlink" Target="https://machinelearningmastery.com/what-are-generative-adversarial-networks-gans/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learnopencv.com/introduction-to-video-classification-and-human-activity-recognition/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learnopencv.com/introduction-to-video-classification-and-human-activity-recognition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0aa445c9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e0aa445c9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https://learnopencv.com/introduction-to-video-classification-and-human-activity-recognition/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e0aa445c9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e0aa445c9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https://learnopencv.com/introduction-to-video-classification-and-human-activity-recognition/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e0aa445c9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e0aa445c9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https://learnopencv.com/introduction-to-video-classification-and-human-activity-recognition/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db0bd5dc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ddb0bd5dc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https://cv-tricks.com/object-tracking/quick-guide-mdnet-goturn-rolo/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https://heartbeat.fritz.ai/computer-vision-from-image-to-video-analysis-d1339cf23961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ddb0bd5dc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ddb0bd5dc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https://cv-tricks.com/object-tracking/quick-guide-mdnet-goturn-rolo/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ddb0bd5dc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ddb0bd5dc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https://cv-tricks.com/object-tracking/quick-guide-mdnet-goturn-rolo/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ddb0bd5dc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ddb0bd5dc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https://cv-tricks.com/object-tracking/quick-guide-mdnet-goturn-rolo/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dcde7db00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dcde7db00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6f3a0055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6f3a0055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897d2281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897d2281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f27d3094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f27d3094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https://blog.roboflow.com/boosting-image-detection-performance-with-data-augmentation/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https://journalofbigdata.springeropen.com/articles/10.1186/s40537-019-0197-0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baf3368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baf3368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fa9d5633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fa9d5633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https://blog.roboflow.com/boosting-image-detection-performance-with-data-augmentation/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https://medium.com/@dc.aihub/data-augmentation-for-neural-networks-and-computer-vision-b4f993c34e91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https://machinelearningmastery.com/what-are-generative-adversarial-networks-gans/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897d2281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d897d2281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df27d3094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df27d3094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https://learnopencv.com/introduction-to-video-classification-and-human-activity-recognition/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0aa445c9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e0aa445c9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https://learnopencv.com/introduction-to-video-classification-and-human-activity-recognition/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Computer Vision</a:t>
            </a:r>
            <a:endParaRPr b="1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</a:rPr>
              <a:t>Data augmentation &amp; vidéo analysis</a:t>
            </a:r>
            <a:endParaRPr b="1">
              <a:solidFill>
                <a:srgbClr val="FF9900"/>
              </a:solidFill>
            </a:endParaRPr>
          </a:p>
        </p:txBody>
      </p:sp>
      <p:sp>
        <p:nvSpPr>
          <p:cNvPr id="130" name="Google Shape;130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Action classification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222" name="Google Shape;222;p22"/>
          <p:cNvSpPr txBox="1"/>
          <p:nvPr/>
        </p:nvSpPr>
        <p:spPr>
          <a:xfrm>
            <a:off x="662200" y="1164100"/>
            <a:ext cx="785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What to do in case of temporal difference ?</a:t>
            </a:r>
            <a:endParaRPr b="1"/>
          </a:p>
        </p:txBody>
      </p:sp>
      <p:sp>
        <p:nvSpPr>
          <p:cNvPr id="223" name="Google Shape;223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4" name="Google Shape;2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9300" y="1507350"/>
            <a:ext cx="5741414" cy="327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2"/>
          <p:cNvSpPr/>
          <p:nvPr/>
        </p:nvSpPr>
        <p:spPr>
          <a:xfrm>
            <a:off x="1188129" y="2198659"/>
            <a:ext cx="1897500" cy="3573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Early fusion CNN</a:t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Action classification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231" name="Google Shape;231;p23"/>
          <p:cNvSpPr txBox="1"/>
          <p:nvPr/>
        </p:nvSpPr>
        <p:spPr>
          <a:xfrm>
            <a:off x="662200" y="1164100"/>
            <a:ext cx="785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What to do in case of temporal difference ?</a:t>
            </a:r>
            <a:endParaRPr b="1"/>
          </a:p>
        </p:txBody>
      </p:sp>
      <p:sp>
        <p:nvSpPr>
          <p:cNvPr id="232" name="Google Shape;232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23"/>
          <p:cNvSpPr/>
          <p:nvPr/>
        </p:nvSpPr>
        <p:spPr>
          <a:xfrm>
            <a:off x="1188129" y="2732059"/>
            <a:ext cx="1897500" cy="3573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CNN + LSTM</a:t>
            </a:r>
            <a:endParaRPr b="1" sz="1600">
              <a:solidFill>
                <a:schemeClr val="dk1"/>
              </a:solidFill>
            </a:endParaRPr>
          </a:p>
        </p:txBody>
      </p:sp>
      <p:pic>
        <p:nvPicPr>
          <p:cNvPr id="234" name="Google Shape;2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6054" y="1709700"/>
            <a:ext cx="4838794" cy="2674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Action classification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240" name="Google Shape;240;p24"/>
          <p:cNvSpPr txBox="1"/>
          <p:nvPr/>
        </p:nvSpPr>
        <p:spPr>
          <a:xfrm>
            <a:off x="662200" y="1164100"/>
            <a:ext cx="785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What to do in case of temporal difference ?</a:t>
            </a:r>
            <a:endParaRPr b="1"/>
          </a:p>
        </p:txBody>
      </p:sp>
      <p:sp>
        <p:nvSpPr>
          <p:cNvPr id="241" name="Google Shape;241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2" name="Google Shape;242;p24"/>
          <p:cNvSpPr/>
          <p:nvPr/>
        </p:nvSpPr>
        <p:spPr>
          <a:xfrm>
            <a:off x="2999200" y="2157425"/>
            <a:ext cx="3328500" cy="3573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Pose detector (CNN)</a:t>
            </a:r>
            <a:r>
              <a:rPr b="1" lang="en" sz="1600">
                <a:solidFill>
                  <a:schemeClr val="dk1"/>
                </a:solidFill>
              </a:rPr>
              <a:t> + LSTM</a:t>
            </a:r>
            <a:endParaRPr b="1" sz="1600">
              <a:solidFill>
                <a:schemeClr val="dk1"/>
              </a:solidFill>
            </a:endParaRPr>
          </a:p>
        </p:txBody>
      </p:sp>
      <p:pic>
        <p:nvPicPr>
          <p:cNvPr id="243" name="Google Shape;2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0825" y="2898409"/>
            <a:ext cx="6241554" cy="17493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Object tracking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249" name="Google Shape;249;p2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0" name="Google Shape;250;p25"/>
          <p:cNvSpPr txBox="1"/>
          <p:nvPr/>
        </p:nvSpPr>
        <p:spPr>
          <a:xfrm>
            <a:off x="819150" y="938325"/>
            <a:ext cx="2208000" cy="3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Detection: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 (based)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Without (free)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Number: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Single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Multiple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Tracking: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Online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Offline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Learning: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Online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Offline</a:t>
            </a:r>
            <a:endParaRPr/>
          </a:p>
        </p:txBody>
      </p:sp>
      <p:sp>
        <p:nvSpPr>
          <p:cNvPr id="251" name="Google Shape;251;p25"/>
          <p:cNvSpPr/>
          <p:nvPr/>
        </p:nvSpPr>
        <p:spPr>
          <a:xfrm>
            <a:off x="5080825" y="1217734"/>
            <a:ext cx="1897500" cy="3573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FlowNet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252" name="Google Shape;252;p25"/>
          <p:cNvSpPr/>
          <p:nvPr/>
        </p:nvSpPr>
        <p:spPr>
          <a:xfrm>
            <a:off x="4852225" y="3647800"/>
            <a:ext cx="2417100" cy="8841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b="1" lang="en" sz="1600">
                <a:solidFill>
                  <a:schemeClr val="dk1"/>
                </a:solidFill>
              </a:rPr>
              <a:t>Offline learning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b="1" lang="en" sz="1600">
                <a:solidFill>
                  <a:schemeClr val="dk1"/>
                </a:solidFill>
              </a:rPr>
              <a:t>Single object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b="1" lang="en" sz="1600">
                <a:solidFill>
                  <a:schemeClr val="dk1"/>
                </a:solidFill>
              </a:rPr>
              <a:t>Detection free</a:t>
            </a:r>
            <a:endParaRPr b="1" sz="1600">
              <a:solidFill>
                <a:schemeClr val="dk1"/>
              </a:solidFill>
            </a:endParaRPr>
          </a:p>
        </p:txBody>
      </p:sp>
      <p:pic>
        <p:nvPicPr>
          <p:cNvPr id="253" name="Google Shape;2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6775" y="2117504"/>
            <a:ext cx="5690774" cy="1292619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5"/>
          <p:cNvSpPr txBox="1"/>
          <p:nvPr/>
        </p:nvSpPr>
        <p:spPr>
          <a:xfrm>
            <a:off x="4385825" y="1801050"/>
            <a:ext cx="340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the optical flow from two frames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Object tracking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260" name="Google Shape;260;p2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26"/>
          <p:cNvSpPr txBox="1"/>
          <p:nvPr/>
        </p:nvSpPr>
        <p:spPr>
          <a:xfrm>
            <a:off x="819150" y="938325"/>
            <a:ext cx="2208000" cy="3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Detection: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 (based)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Without (free)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Number: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Single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Multiple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Tracking: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Online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Offline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Learning: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Online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Offline</a:t>
            </a:r>
            <a:endParaRPr/>
          </a:p>
        </p:txBody>
      </p:sp>
      <p:pic>
        <p:nvPicPr>
          <p:cNvPr id="262" name="Google Shape;2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8525" y="1606400"/>
            <a:ext cx="4102100" cy="2010029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6"/>
          <p:cNvSpPr/>
          <p:nvPr/>
        </p:nvSpPr>
        <p:spPr>
          <a:xfrm>
            <a:off x="5080825" y="1217734"/>
            <a:ext cx="1897500" cy="3573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GOTURN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264" name="Google Shape;264;p26"/>
          <p:cNvSpPr/>
          <p:nvPr/>
        </p:nvSpPr>
        <p:spPr>
          <a:xfrm>
            <a:off x="4852225" y="3647800"/>
            <a:ext cx="2417100" cy="8841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b="1" lang="en" sz="1600">
                <a:solidFill>
                  <a:schemeClr val="dk1"/>
                </a:solidFill>
              </a:rPr>
              <a:t>Offline learning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b="1" lang="en" sz="1600">
                <a:solidFill>
                  <a:schemeClr val="dk1"/>
                </a:solidFill>
              </a:rPr>
              <a:t>Multiple object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b="1" lang="en" sz="1600">
                <a:solidFill>
                  <a:schemeClr val="dk1"/>
                </a:solidFill>
              </a:rPr>
              <a:t>Detection free</a:t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Object tracking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270" name="Google Shape;270;p2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1" name="Google Shape;271;p27"/>
          <p:cNvSpPr txBox="1"/>
          <p:nvPr/>
        </p:nvSpPr>
        <p:spPr>
          <a:xfrm>
            <a:off x="819150" y="938325"/>
            <a:ext cx="2208000" cy="3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Detection: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 (based)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Without (free)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Number: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Single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Multiple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Tracking: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Online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Offline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Learning: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Online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Offline</a:t>
            </a:r>
            <a:endParaRPr/>
          </a:p>
        </p:txBody>
      </p:sp>
      <p:sp>
        <p:nvSpPr>
          <p:cNvPr id="272" name="Google Shape;272;p27"/>
          <p:cNvSpPr/>
          <p:nvPr/>
        </p:nvSpPr>
        <p:spPr>
          <a:xfrm>
            <a:off x="5080825" y="1217734"/>
            <a:ext cx="1897500" cy="3573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MDNet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273" name="Google Shape;273;p27"/>
          <p:cNvSpPr/>
          <p:nvPr/>
        </p:nvSpPr>
        <p:spPr>
          <a:xfrm>
            <a:off x="4852225" y="3647800"/>
            <a:ext cx="2417100" cy="8841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b="1" lang="en" sz="1600">
                <a:solidFill>
                  <a:schemeClr val="dk1"/>
                </a:solidFill>
              </a:rPr>
              <a:t>Online learning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b="1" lang="en" sz="1600">
                <a:solidFill>
                  <a:schemeClr val="dk1"/>
                </a:solidFill>
              </a:rPr>
              <a:t>Single object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b="1" lang="en" sz="1600">
                <a:solidFill>
                  <a:schemeClr val="dk1"/>
                </a:solidFill>
              </a:rPr>
              <a:t>Detection free</a:t>
            </a:r>
            <a:endParaRPr b="1" sz="1600">
              <a:solidFill>
                <a:schemeClr val="dk1"/>
              </a:solidFill>
            </a:endParaRPr>
          </a:p>
        </p:txBody>
      </p:sp>
      <p:pic>
        <p:nvPicPr>
          <p:cNvPr id="274" name="Google Shape;2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8700" y="1651234"/>
            <a:ext cx="3891750" cy="1767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Object tracking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280" name="Google Shape;280;p2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28"/>
          <p:cNvSpPr txBox="1"/>
          <p:nvPr/>
        </p:nvSpPr>
        <p:spPr>
          <a:xfrm>
            <a:off x="819150" y="938325"/>
            <a:ext cx="2208000" cy="3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Detection: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 (based)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Without (free)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Number: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Single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Multiple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Tracking: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Online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Offline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Learning: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Online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Offline</a:t>
            </a:r>
            <a:endParaRPr/>
          </a:p>
        </p:txBody>
      </p:sp>
      <p:sp>
        <p:nvSpPr>
          <p:cNvPr id="282" name="Google Shape;282;p28"/>
          <p:cNvSpPr/>
          <p:nvPr/>
        </p:nvSpPr>
        <p:spPr>
          <a:xfrm>
            <a:off x="5175379" y="836734"/>
            <a:ext cx="1897500" cy="3573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ROLO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283" name="Google Shape;283;p28"/>
          <p:cNvSpPr/>
          <p:nvPr/>
        </p:nvSpPr>
        <p:spPr>
          <a:xfrm>
            <a:off x="4915579" y="3876400"/>
            <a:ext cx="2417100" cy="8841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b="1" lang="en" sz="1600">
                <a:solidFill>
                  <a:schemeClr val="dk1"/>
                </a:solidFill>
              </a:rPr>
              <a:t>Online</a:t>
            </a:r>
            <a:r>
              <a:rPr b="1" lang="en" sz="1600">
                <a:solidFill>
                  <a:schemeClr val="dk1"/>
                </a:solidFill>
              </a:rPr>
              <a:t> learning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b="1" lang="en" sz="1600">
                <a:solidFill>
                  <a:schemeClr val="dk1"/>
                </a:solidFill>
              </a:rPr>
              <a:t>Single</a:t>
            </a:r>
            <a:r>
              <a:rPr b="1" lang="en" sz="1600">
                <a:solidFill>
                  <a:schemeClr val="dk1"/>
                </a:solidFill>
              </a:rPr>
              <a:t> object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b="1" lang="en" sz="1600">
                <a:solidFill>
                  <a:schemeClr val="dk1"/>
                </a:solidFill>
              </a:rPr>
              <a:t>Detection based</a:t>
            </a:r>
            <a:endParaRPr b="1" sz="1600">
              <a:solidFill>
                <a:schemeClr val="dk1"/>
              </a:solidFill>
            </a:endParaRPr>
          </a:p>
        </p:txBody>
      </p:sp>
      <p:pic>
        <p:nvPicPr>
          <p:cNvPr id="284" name="Google Shape;2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5980" y="1303252"/>
            <a:ext cx="3896298" cy="249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9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Practice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90" name="Google Shape;290;p29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</a:rPr>
              <a:t>&amp; questions ?</a:t>
            </a:r>
            <a:endParaRPr b="1">
              <a:solidFill>
                <a:srgbClr val="FF9900"/>
              </a:solidFill>
            </a:endParaRPr>
          </a:p>
        </p:txBody>
      </p:sp>
      <p:sp>
        <p:nvSpPr>
          <p:cNvPr id="291" name="Google Shape;291;p2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Plan</a:t>
            </a:r>
            <a:endParaRPr b="1"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5918625" y="868050"/>
            <a:ext cx="37047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➢"/>
            </a:pPr>
            <a:r>
              <a:rPr b="1"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augmentation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</a:pPr>
            <a:r>
              <a:rPr b="1"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</a:pPr>
            <a:r>
              <a:rPr b="1"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Deep learning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</a:pPr>
            <a:r>
              <a:rPr b="1"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GANs</a:t>
            </a:r>
            <a:endParaRPr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Arial"/>
              <a:buChar char="➢"/>
            </a:pPr>
            <a:r>
              <a:rPr b="1" lang="en" sz="11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Video analysis</a:t>
            </a:r>
            <a:endParaRPr b="1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Arial"/>
              <a:buChar char="○"/>
            </a:pPr>
            <a:r>
              <a:rPr b="1" lang="en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Action classification</a:t>
            </a:r>
            <a:endParaRPr b="1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Arial"/>
              <a:buChar char="○"/>
            </a:pPr>
            <a:r>
              <a:rPr b="1" lang="en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Object tracking</a:t>
            </a:r>
            <a:endParaRPr b="1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8" name="Google Shape;13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350400"/>
            <a:ext cx="5385224" cy="2646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augmentation</a:t>
            </a:r>
            <a:endParaRPr b="1"/>
          </a:p>
        </p:txBody>
      </p:sp>
      <p:sp>
        <p:nvSpPr>
          <p:cNvPr id="144" name="Google Shape;144;p15"/>
          <p:cNvSpPr txBox="1"/>
          <p:nvPr>
            <p:ph idx="1" type="subTitle"/>
          </p:nvPr>
        </p:nvSpPr>
        <p:spPr>
          <a:xfrm>
            <a:off x="1858700" y="3336949"/>
            <a:ext cx="5361300" cy="6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</a:rPr>
              <a:t>Reals vs synthetics</a:t>
            </a:r>
            <a:endParaRPr b="1">
              <a:solidFill>
                <a:srgbClr val="FF9900"/>
              </a:solidFill>
            </a:endParaRPr>
          </a:p>
        </p:txBody>
      </p:sp>
      <p:sp>
        <p:nvSpPr>
          <p:cNvPr id="145" name="Google Shape;145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Overview</a:t>
            </a:r>
            <a:endParaRPr b="1"/>
          </a:p>
        </p:txBody>
      </p:sp>
      <p:sp>
        <p:nvSpPr>
          <p:cNvPr id="151" name="Google Shape;151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16"/>
          <p:cNvSpPr txBox="1"/>
          <p:nvPr/>
        </p:nvSpPr>
        <p:spPr>
          <a:xfrm>
            <a:off x="574625" y="1226325"/>
            <a:ext cx="7897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The idea:</a:t>
            </a:r>
            <a:r>
              <a:rPr lang="en"/>
              <a:t> to create a larger (synthetic) dataset that will </a:t>
            </a:r>
            <a:r>
              <a:rPr b="1" lang="en">
                <a:solidFill>
                  <a:srgbClr val="FF0000"/>
                </a:solidFill>
              </a:rPr>
              <a:t>better</a:t>
            </a:r>
            <a:r>
              <a:rPr lang="en"/>
              <a:t> generalize to the situations that the model may encounter in production.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53" name="Google Shape;153;p16"/>
          <p:cNvSpPr txBox="1"/>
          <p:nvPr/>
        </p:nvSpPr>
        <p:spPr>
          <a:xfrm>
            <a:off x="574625" y="2179888"/>
            <a:ext cx="78975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Techniques</a:t>
            </a:r>
            <a:r>
              <a:rPr b="1" lang="en" u="sng"/>
              <a:t>:</a:t>
            </a:r>
            <a:r>
              <a:rPr lang="en"/>
              <a:t> 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Traditional: </a:t>
            </a:r>
            <a:r>
              <a:rPr lang="en"/>
              <a:t>cropping, rotating, flipping, brightness, kernel filters…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Negative data augmentation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Deep learning: GANs</a:t>
            </a:r>
            <a:endParaRPr/>
          </a:p>
        </p:txBody>
      </p:sp>
      <p:sp>
        <p:nvSpPr>
          <p:cNvPr id="154" name="Google Shape;154;p16"/>
          <p:cNvSpPr txBox="1"/>
          <p:nvPr/>
        </p:nvSpPr>
        <p:spPr>
          <a:xfrm>
            <a:off x="5646075" y="3144600"/>
            <a:ext cx="31974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Char char="➢"/>
            </a:pPr>
            <a:r>
              <a:rPr lang="en">
                <a:solidFill>
                  <a:srgbClr val="CC0000"/>
                </a:solidFill>
              </a:rPr>
              <a:t>Cannot create new items.</a:t>
            </a:r>
            <a:endParaRPr>
              <a:solidFill>
                <a:srgbClr val="CC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Char char="➢"/>
            </a:pPr>
            <a:r>
              <a:rPr lang="en">
                <a:solidFill>
                  <a:srgbClr val="CC0000"/>
                </a:solidFill>
              </a:rPr>
              <a:t>Is flipping images interesting for a self driving car project ?</a:t>
            </a:r>
            <a:endParaRPr>
              <a:solidFill>
                <a:srgbClr val="CC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Char char="➢"/>
            </a:pPr>
            <a:r>
              <a:rPr lang="en">
                <a:solidFill>
                  <a:srgbClr val="CC0000"/>
                </a:solidFill>
              </a:rPr>
              <a:t>Don’t put them in testing set !</a:t>
            </a:r>
            <a:endParaRPr>
              <a:solidFill>
                <a:srgbClr val="CC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Char char="➢"/>
            </a:pPr>
            <a:r>
              <a:rPr lang="en">
                <a:solidFill>
                  <a:srgbClr val="CC0000"/>
                </a:solidFill>
              </a:rPr>
              <a:t>Your CV might be off.</a:t>
            </a:r>
            <a:endParaRPr>
              <a:solidFill>
                <a:srgbClr val="CC0000"/>
              </a:solidFill>
            </a:endParaRPr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4900" y="3475175"/>
            <a:ext cx="1659600" cy="105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6"/>
          <p:cNvSpPr txBox="1"/>
          <p:nvPr/>
        </p:nvSpPr>
        <p:spPr>
          <a:xfrm>
            <a:off x="623250" y="3783350"/>
            <a:ext cx="3257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Conclusion</a:t>
            </a:r>
            <a:r>
              <a:rPr b="1" lang="en" u="sng"/>
              <a:t>:</a:t>
            </a:r>
            <a:r>
              <a:rPr lang="en"/>
              <a:t> 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Seems efficient only when dataset is very small.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Deep learning</a:t>
            </a:r>
            <a:endParaRPr b="1"/>
          </a:p>
        </p:txBody>
      </p:sp>
      <p:sp>
        <p:nvSpPr>
          <p:cNvPr id="162" name="Google Shape;162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17"/>
          <p:cNvSpPr/>
          <p:nvPr/>
        </p:nvSpPr>
        <p:spPr>
          <a:xfrm>
            <a:off x="2084550" y="2106750"/>
            <a:ext cx="1918200" cy="1833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CNN A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64" name="Google Shape;164;p17"/>
          <p:cNvSpPr/>
          <p:nvPr/>
        </p:nvSpPr>
        <p:spPr>
          <a:xfrm>
            <a:off x="5282475" y="2106750"/>
            <a:ext cx="1918200" cy="1833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C</a:t>
            </a:r>
            <a:r>
              <a:rPr b="1" lang="en" sz="1600">
                <a:solidFill>
                  <a:schemeClr val="dk1"/>
                </a:solidFill>
              </a:rPr>
              <a:t>NN B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65" name="Google Shape;165;p17"/>
          <p:cNvSpPr txBox="1"/>
          <p:nvPr/>
        </p:nvSpPr>
        <p:spPr>
          <a:xfrm>
            <a:off x="2041500" y="1663675"/>
            <a:ext cx="200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</a:rPr>
              <a:t>Generator</a:t>
            </a:r>
            <a:endParaRPr b="1">
              <a:solidFill>
                <a:srgbClr val="4A86E8"/>
              </a:solidFill>
            </a:endParaRPr>
          </a:p>
        </p:txBody>
      </p:sp>
      <p:sp>
        <p:nvSpPr>
          <p:cNvPr id="166" name="Google Shape;166;p17"/>
          <p:cNvSpPr txBox="1"/>
          <p:nvPr/>
        </p:nvSpPr>
        <p:spPr>
          <a:xfrm>
            <a:off x="5239425" y="1663675"/>
            <a:ext cx="200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</a:rPr>
              <a:t>Classifier</a:t>
            </a:r>
            <a:endParaRPr b="1">
              <a:solidFill>
                <a:srgbClr val="FF9900"/>
              </a:solidFill>
            </a:endParaRPr>
          </a:p>
        </p:txBody>
      </p:sp>
      <p:sp>
        <p:nvSpPr>
          <p:cNvPr id="167" name="Google Shape;167;p17"/>
          <p:cNvSpPr/>
          <p:nvPr/>
        </p:nvSpPr>
        <p:spPr>
          <a:xfrm>
            <a:off x="507200" y="1679096"/>
            <a:ext cx="680100" cy="650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Image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8" name="Google Shape;168;p17"/>
          <p:cNvSpPr/>
          <p:nvPr/>
        </p:nvSpPr>
        <p:spPr>
          <a:xfrm>
            <a:off x="507200" y="2698204"/>
            <a:ext cx="680100" cy="650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Image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9" name="Google Shape;169;p17"/>
          <p:cNvSpPr/>
          <p:nvPr/>
        </p:nvSpPr>
        <p:spPr>
          <a:xfrm>
            <a:off x="507200" y="3717313"/>
            <a:ext cx="680100" cy="650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Image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70" name="Google Shape;170;p17"/>
          <p:cNvCxnSpPr>
            <a:stCxn id="167" idx="3"/>
            <a:endCxn id="163" idx="1"/>
          </p:cNvCxnSpPr>
          <p:nvPr/>
        </p:nvCxnSpPr>
        <p:spPr>
          <a:xfrm>
            <a:off x="1187300" y="2004296"/>
            <a:ext cx="897300" cy="1019100"/>
          </a:xfrm>
          <a:prstGeom prst="bentConnector3">
            <a:avLst>
              <a:gd fmla="val 49997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17"/>
          <p:cNvCxnSpPr>
            <a:stCxn id="168" idx="3"/>
            <a:endCxn id="163" idx="1"/>
          </p:cNvCxnSpPr>
          <p:nvPr/>
        </p:nvCxnSpPr>
        <p:spPr>
          <a:xfrm>
            <a:off x="1187300" y="3023404"/>
            <a:ext cx="897300" cy="600"/>
          </a:xfrm>
          <a:prstGeom prst="bentConnector3">
            <a:avLst>
              <a:gd fmla="val 49997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17"/>
          <p:cNvCxnSpPr>
            <a:stCxn id="169" idx="3"/>
            <a:endCxn id="163" idx="1"/>
          </p:cNvCxnSpPr>
          <p:nvPr/>
        </p:nvCxnSpPr>
        <p:spPr>
          <a:xfrm flipH="1" rot="10800000">
            <a:off x="1187300" y="3023413"/>
            <a:ext cx="897300" cy="1019100"/>
          </a:xfrm>
          <a:prstGeom prst="bentConnector3">
            <a:avLst>
              <a:gd fmla="val 49997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17"/>
          <p:cNvCxnSpPr>
            <a:stCxn id="163" idx="3"/>
            <a:endCxn id="164" idx="1"/>
          </p:cNvCxnSpPr>
          <p:nvPr/>
        </p:nvCxnSpPr>
        <p:spPr>
          <a:xfrm>
            <a:off x="4002750" y="3023400"/>
            <a:ext cx="1279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17"/>
          <p:cNvSpPr/>
          <p:nvPr/>
        </p:nvSpPr>
        <p:spPr>
          <a:xfrm>
            <a:off x="4302563" y="2698200"/>
            <a:ext cx="680100" cy="65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Image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5" name="Google Shape;175;p17"/>
          <p:cNvSpPr/>
          <p:nvPr/>
        </p:nvSpPr>
        <p:spPr>
          <a:xfrm>
            <a:off x="7702550" y="2683350"/>
            <a:ext cx="931500" cy="680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</a:t>
            </a:r>
            <a:endParaRPr/>
          </a:p>
        </p:txBody>
      </p:sp>
      <p:cxnSp>
        <p:nvCxnSpPr>
          <p:cNvPr id="176" name="Google Shape;176;p17"/>
          <p:cNvCxnSpPr>
            <a:stCxn id="164" idx="3"/>
            <a:endCxn id="175" idx="2"/>
          </p:cNvCxnSpPr>
          <p:nvPr/>
        </p:nvCxnSpPr>
        <p:spPr>
          <a:xfrm>
            <a:off x="7200675" y="3023400"/>
            <a:ext cx="501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17"/>
          <p:cNvSpPr txBox="1"/>
          <p:nvPr/>
        </p:nvSpPr>
        <p:spPr>
          <a:xfrm>
            <a:off x="7625000" y="3415150"/>
            <a:ext cx="108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 score</a:t>
            </a:r>
            <a:endParaRPr/>
          </a:p>
        </p:txBody>
      </p:sp>
      <p:cxnSp>
        <p:nvCxnSpPr>
          <p:cNvPr id="178" name="Google Shape;178;p17"/>
          <p:cNvCxnSpPr>
            <a:stCxn id="177" idx="2"/>
            <a:endCxn id="163" idx="2"/>
          </p:cNvCxnSpPr>
          <p:nvPr/>
        </p:nvCxnSpPr>
        <p:spPr>
          <a:xfrm rot="5400000">
            <a:off x="5543600" y="1315450"/>
            <a:ext cx="124800" cy="5124600"/>
          </a:xfrm>
          <a:prstGeom prst="curvedConnector3">
            <a:avLst>
              <a:gd fmla="val 532252" name="adj1"/>
            </a:avLst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17"/>
          <p:cNvSpPr/>
          <p:nvPr/>
        </p:nvSpPr>
        <p:spPr>
          <a:xfrm>
            <a:off x="1231575" y="1054250"/>
            <a:ext cx="931500" cy="680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Label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"/>
          <p:cNvSpPr/>
          <p:nvPr/>
        </p:nvSpPr>
        <p:spPr>
          <a:xfrm>
            <a:off x="3125350" y="3216450"/>
            <a:ext cx="329400" cy="39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8"/>
          <p:cNvSpPr/>
          <p:nvPr/>
        </p:nvSpPr>
        <p:spPr>
          <a:xfrm>
            <a:off x="6017650" y="2422825"/>
            <a:ext cx="329400" cy="39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8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GANs</a:t>
            </a:r>
            <a:endParaRPr b="1"/>
          </a:p>
        </p:txBody>
      </p:sp>
      <p:sp>
        <p:nvSpPr>
          <p:cNvPr id="187" name="Google Shape;187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8" name="Google Shape;1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425" y="1190600"/>
            <a:ext cx="6667500" cy="3457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18"/>
          <p:cNvCxnSpPr>
            <a:stCxn id="185" idx="0"/>
            <a:endCxn id="184" idx="0"/>
          </p:cNvCxnSpPr>
          <p:nvPr/>
        </p:nvCxnSpPr>
        <p:spPr>
          <a:xfrm rot="5400000">
            <a:off x="4339450" y="1373425"/>
            <a:ext cx="793500" cy="2892300"/>
          </a:xfrm>
          <a:prstGeom prst="curvedConnector3">
            <a:avLst>
              <a:gd fmla="val -185230" name="adj1"/>
            </a:avLst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90" name="Google Shape;190;p18"/>
          <p:cNvSpPr txBox="1"/>
          <p:nvPr/>
        </p:nvSpPr>
        <p:spPr>
          <a:xfrm>
            <a:off x="3868825" y="1190600"/>
            <a:ext cx="200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</a:rPr>
              <a:t>Communication</a:t>
            </a:r>
            <a:endParaRPr b="1">
              <a:solidFill>
                <a:srgbClr val="4A86E8"/>
              </a:solidFill>
            </a:endParaRPr>
          </a:p>
        </p:txBody>
      </p:sp>
      <p:sp>
        <p:nvSpPr>
          <p:cNvPr id="191" name="Google Shape;191;p18"/>
          <p:cNvSpPr txBox="1"/>
          <p:nvPr/>
        </p:nvSpPr>
        <p:spPr>
          <a:xfrm>
            <a:off x="2846500" y="4062825"/>
            <a:ext cx="88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CNN</a:t>
            </a:r>
            <a:endParaRPr b="1"/>
          </a:p>
        </p:txBody>
      </p:sp>
      <p:sp>
        <p:nvSpPr>
          <p:cNvPr id="192" name="Google Shape;192;p18"/>
          <p:cNvSpPr txBox="1"/>
          <p:nvPr/>
        </p:nvSpPr>
        <p:spPr>
          <a:xfrm>
            <a:off x="5720725" y="3381475"/>
            <a:ext cx="88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CNN</a:t>
            </a:r>
            <a:endParaRPr b="1"/>
          </a:p>
        </p:txBody>
      </p:sp>
      <p:sp>
        <p:nvSpPr>
          <p:cNvPr id="193" name="Google Shape;193;p18"/>
          <p:cNvSpPr/>
          <p:nvPr/>
        </p:nvSpPr>
        <p:spPr>
          <a:xfrm>
            <a:off x="3868825" y="1702825"/>
            <a:ext cx="3657300" cy="284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Video analysis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199" name="Google Shape;199;p19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</a:rPr>
              <a:t>Classification &amp; Tracking</a:t>
            </a:r>
            <a:endParaRPr b="1">
              <a:solidFill>
                <a:srgbClr val="FF9900"/>
              </a:solidFill>
            </a:endParaRPr>
          </a:p>
        </p:txBody>
      </p:sp>
      <p:sp>
        <p:nvSpPr>
          <p:cNvPr id="200" name="Google Shape;200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Action classification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206" name="Google Shape;206;p20"/>
          <p:cNvSpPr txBox="1"/>
          <p:nvPr/>
        </p:nvSpPr>
        <p:spPr>
          <a:xfrm>
            <a:off x="662200" y="4059700"/>
            <a:ext cx="691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Similar activity / very different context = normal image classification problem</a:t>
            </a:r>
            <a:endParaRPr/>
          </a:p>
        </p:txBody>
      </p:sp>
      <p:sp>
        <p:nvSpPr>
          <p:cNvPr id="207" name="Google Shape;207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8" name="Google Shape;2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800" y="1160750"/>
            <a:ext cx="5418993" cy="249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Action classification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214" name="Google Shape;214;p21"/>
          <p:cNvSpPr txBox="1"/>
          <p:nvPr/>
        </p:nvSpPr>
        <p:spPr>
          <a:xfrm>
            <a:off x="662200" y="4059700"/>
            <a:ext cx="785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Similar activity / no context = normal image classification problem with </a:t>
            </a:r>
            <a:r>
              <a:rPr b="1" lang="en"/>
              <a:t>frame probability</a:t>
            </a:r>
            <a:endParaRPr b="1"/>
          </a:p>
        </p:txBody>
      </p:sp>
      <p:sp>
        <p:nvSpPr>
          <p:cNvPr id="215" name="Google Shape;215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6" name="Google Shape;21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3275" y="1114400"/>
            <a:ext cx="3577444" cy="2564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6FFFDC6CB8474E8480A3B19E5AA8E7" ma:contentTypeVersion="11" ma:contentTypeDescription="Create a new document." ma:contentTypeScope="" ma:versionID="1c0e7136af03b7291dde780a6633c6f5">
  <xsd:schema xmlns:xsd="http://www.w3.org/2001/XMLSchema" xmlns:xs="http://www.w3.org/2001/XMLSchema" xmlns:p="http://schemas.microsoft.com/office/2006/metadata/properties" xmlns:ns2="7f687033-cac8-4a25-b03b-934964ae6b44" xmlns:ns3="a58dac28-951a-40a8-9b33-3d412fefaad2" targetNamespace="http://schemas.microsoft.com/office/2006/metadata/properties" ma:root="true" ma:fieldsID="3dbdda45dd0d4aa91392bd6d861e7259" ns2:_="" ns3:_="">
    <xsd:import namespace="7f687033-cac8-4a25-b03b-934964ae6b44"/>
    <xsd:import namespace="a58dac28-951a-40a8-9b33-3d412fefaa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687033-cac8-4a25-b03b-934964ae6b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94a43d38-6610-4186-890e-37907fc4e3f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8dac28-951a-40a8-9b33-3d412fefaad2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d9677807-4448-4532-a351-8c40bd06f096}" ma:internalName="TaxCatchAll" ma:showField="CatchAllData" ma:web="a58dac28-951a-40a8-9b33-3d412fefaad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58dac28-951a-40a8-9b33-3d412fefaad2" xsi:nil="true"/>
    <lcf76f155ced4ddcb4097134ff3c332f xmlns="7f687033-cac8-4a25-b03b-934964ae6b4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3054652-956F-4C81-AB27-F7255532D654}"/>
</file>

<file path=customXml/itemProps2.xml><?xml version="1.0" encoding="utf-8"?>
<ds:datastoreItem xmlns:ds="http://schemas.openxmlformats.org/officeDocument/2006/customXml" ds:itemID="{51D7D0E4-7F0B-420D-8A3F-8A74BFC6F66E}"/>
</file>

<file path=customXml/itemProps3.xml><?xml version="1.0" encoding="utf-8"?>
<ds:datastoreItem xmlns:ds="http://schemas.openxmlformats.org/officeDocument/2006/customXml" ds:itemID="{CB144EFC-0E57-4F3E-ACFC-674FF00D1047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0x010100486FFFDC6CB8474E8480A3B19E5AA8E7</vt:lpwstr>
  </property>
</Properties>
</file>