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gif" ContentType="image/gif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762A97-B189-4AA2-8175-1704723CBAC7}">
  <a:tblStyle styleId="{6B762A97-B189-4AA2-8175-1704723CBA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font" Target="fonts/Nunito-regular.fntdata"/><Relationship Id="rId8" Type="http://schemas.openxmlformats.org/officeDocument/2006/relationships/slide" Target="slides/slide2.xml"/><Relationship Id="rId21" Type="http://schemas.openxmlformats.org/officeDocument/2006/relationships/font" Target="fonts/Nunito-boldItalic.fntdata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7" Type="http://schemas.openxmlformats.org/officeDocument/2006/relationships/slide" Target="slides/slide1.xml"/><Relationship Id="rId20" Type="http://schemas.openxmlformats.org/officeDocument/2006/relationships/font" Target="fonts/Nunito-italic.fntdata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24" Type="http://schemas.openxmlformats.org/officeDocument/2006/relationships/customXml" Target="../customXml/item3.xml"/><Relationship Id="rId15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4.xml"/><Relationship Id="rId19" Type="http://schemas.openxmlformats.org/officeDocument/2006/relationships/font" Target="fonts/Nunito-bold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1ebe9c1d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1ebe9c1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31d5413a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31d5413a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6f3a0055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6f3a0055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897d2281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897d2281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f27d3094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f27d3094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15f1ba11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15f1ba11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31d5413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31d5413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897d228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897d228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11d6871b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11d6871b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1ebe9c1d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1ebe9c1d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gif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gif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Computer Vision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AI Production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ctrTitle"/>
          </p:nvPr>
        </p:nvSpPr>
        <p:spPr>
          <a:xfrm>
            <a:off x="1888913" y="17466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Summary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37" name="Google Shape;237;p22"/>
          <p:cNvSpPr txBox="1"/>
          <p:nvPr>
            <p:ph idx="1" type="subTitle"/>
          </p:nvPr>
        </p:nvSpPr>
        <p:spPr>
          <a:xfrm>
            <a:off x="1888913" y="3032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...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38" name="Google Shape;238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From simple to more complex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44" name="Google Shape;244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5" name="Google Shape;245;p23"/>
          <p:cNvGraphicFramePr/>
          <p:nvPr/>
        </p:nvGraphicFramePr>
        <p:xfrm>
          <a:off x="3582750" y="1009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{6B762A97-B189-4AA2-8175-1704723CBAC7}</a:tableStyleId>
              </a:tblPr>
              <a:tblGrid>
                <a:gridCol w="1204575"/>
                <a:gridCol w="1008400"/>
                <a:gridCol w="1400750"/>
                <a:gridCol w="1204575"/>
              </a:tblGrid>
              <a:tr h="92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 (%)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cost (€)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Recurring</a:t>
                      </a:r>
                      <a:r>
                        <a:rPr lang="en"/>
                        <a:t> cost (€)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82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Vision API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x salary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API calls * cost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  <a:tr h="92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x salary + training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API calls * cost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(+ Server usage)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</a:tr>
              <a:tr h="82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 made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Time x salary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Server + IT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46" name="Google Shape;246;p23"/>
          <p:cNvSpPr txBox="1"/>
          <p:nvPr/>
        </p:nvSpPr>
        <p:spPr>
          <a:xfrm>
            <a:off x="651625" y="1742825"/>
            <a:ext cx="2842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Specificities</a:t>
            </a:r>
            <a:r>
              <a:rPr b="1" lang="en" u="sng"/>
              <a:t>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(known) </a:t>
            </a:r>
            <a:r>
              <a:rPr lang="en"/>
              <a:t>Technologies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AI design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Deployment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Maintenance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Plan</a:t>
            </a:r>
            <a:endParaRPr b="1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6382850" y="910975"/>
            <a:ext cx="3704700" cy="3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➢"/>
            </a:pPr>
            <a:r>
              <a:rPr b="1"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Production ready</a:t>
            </a:r>
            <a:endParaRPr b="1"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Quick app</a:t>
            </a:r>
            <a:endParaRPr b="1"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➢"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GAFAM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Vision API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AutoML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➢"/>
            </a:pPr>
            <a:r>
              <a:rPr b="1" lang="en" sz="16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1"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75" y="1189112"/>
            <a:ext cx="5753875" cy="28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Production Ready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44" name="Google Shape;144;p1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The forgotten step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500" y="3475175"/>
            <a:ext cx="1659600" cy="10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/>
          <p:nvPr/>
        </p:nvSpPr>
        <p:spPr>
          <a:xfrm>
            <a:off x="7312025" y="1711150"/>
            <a:ext cx="244200" cy="22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Production ready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2242400" y="2431350"/>
            <a:ext cx="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91575" y="1818325"/>
            <a:ext cx="3154800" cy="250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1088125" y="1884650"/>
            <a:ext cx="19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Computation Server</a:t>
            </a:r>
            <a:endParaRPr b="1"/>
          </a:p>
        </p:txBody>
      </p:sp>
      <p:sp>
        <p:nvSpPr>
          <p:cNvPr id="157" name="Google Shape;157;p16"/>
          <p:cNvSpPr/>
          <p:nvPr/>
        </p:nvSpPr>
        <p:spPr>
          <a:xfrm>
            <a:off x="2597425" y="3459225"/>
            <a:ext cx="757800" cy="550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Model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1224075" y="2963025"/>
            <a:ext cx="548700" cy="1174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</a:t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517575" y="2593725"/>
            <a:ext cx="196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Notebook</a:t>
            </a:r>
            <a:endParaRPr b="1" sz="1200"/>
          </a:p>
        </p:txBody>
      </p:sp>
      <p:sp>
        <p:nvSpPr>
          <p:cNvPr id="160" name="Google Shape;160;p16"/>
          <p:cNvSpPr/>
          <p:nvPr/>
        </p:nvSpPr>
        <p:spPr>
          <a:xfrm>
            <a:off x="4123220" y="1286775"/>
            <a:ext cx="1961700" cy="1374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4123225" y="1345000"/>
            <a:ext cx="19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</a:t>
            </a:r>
            <a:r>
              <a:rPr b="1" lang="en"/>
              <a:t> Server</a:t>
            </a:r>
            <a:endParaRPr b="1"/>
          </a:p>
        </p:txBody>
      </p:sp>
      <p:sp>
        <p:nvSpPr>
          <p:cNvPr id="162" name="Google Shape;162;p16"/>
          <p:cNvSpPr/>
          <p:nvPr/>
        </p:nvSpPr>
        <p:spPr>
          <a:xfrm>
            <a:off x="4193075" y="2011038"/>
            <a:ext cx="757800" cy="550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Model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5255750" y="2011038"/>
            <a:ext cx="757800" cy="550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API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3725" y="1288600"/>
            <a:ext cx="1583025" cy="158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6"/>
          <p:cNvCxnSpPr>
            <a:stCxn id="157" idx="3"/>
            <a:endCxn id="162" idx="1"/>
          </p:cNvCxnSpPr>
          <p:nvPr/>
        </p:nvCxnSpPr>
        <p:spPr>
          <a:xfrm flipH="1" rot="10800000">
            <a:off x="3355225" y="2286225"/>
            <a:ext cx="837900" cy="14481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6" name="Google Shape;166;p16"/>
          <p:cNvCxnSpPr>
            <a:stCxn id="163" idx="3"/>
            <a:endCxn id="151" idx="2"/>
          </p:cNvCxnSpPr>
          <p:nvPr/>
        </p:nvCxnSpPr>
        <p:spPr>
          <a:xfrm flipH="1" rot="10800000">
            <a:off x="6013550" y="1825638"/>
            <a:ext cx="1298400" cy="4605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7" name="Google Shape;167;p16"/>
          <p:cNvSpPr txBox="1"/>
          <p:nvPr/>
        </p:nvSpPr>
        <p:spPr>
          <a:xfrm>
            <a:off x="3819075" y="3118325"/>
            <a:ext cx="644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Copy</a:t>
            </a:r>
            <a:endParaRPr b="1"/>
          </a:p>
        </p:txBody>
      </p:sp>
      <p:cxnSp>
        <p:nvCxnSpPr>
          <p:cNvPr id="168" name="Google Shape;168;p16"/>
          <p:cNvCxnSpPr>
            <a:stCxn id="162" idx="3"/>
            <a:endCxn id="163" idx="1"/>
          </p:cNvCxnSpPr>
          <p:nvPr/>
        </p:nvCxnSpPr>
        <p:spPr>
          <a:xfrm>
            <a:off x="4950875" y="2286138"/>
            <a:ext cx="30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69" name="Google Shape;169;p16"/>
          <p:cNvSpPr txBox="1"/>
          <p:nvPr/>
        </p:nvSpPr>
        <p:spPr>
          <a:xfrm>
            <a:off x="6331875" y="3373200"/>
            <a:ext cx="225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Server constraints</a:t>
            </a:r>
            <a:endParaRPr>
              <a:solidFill>
                <a:srgbClr val="CC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API output format</a:t>
            </a:r>
            <a:endParaRPr>
              <a:solidFill>
                <a:srgbClr val="CC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Scalability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Production ready: quick app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840900" y="1562675"/>
            <a:ext cx="84000" cy="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75" y="3103925"/>
            <a:ext cx="2762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 rotWithShape="1">
          <a:blip r:embed="rId4">
            <a:alphaModFix/>
          </a:blip>
          <a:srcRect b="15952" l="0" r="0" t="6605"/>
          <a:stretch/>
        </p:blipFill>
        <p:spPr>
          <a:xfrm>
            <a:off x="4364050" y="1682400"/>
            <a:ext cx="4146000" cy="11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7"/>
          <p:cNvSpPr txBox="1"/>
          <p:nvPr/>
        </p:nvSpPr>
        <p:spPr>
          <a:xfrm>
            <a:off x="614875" y="1060375"/>
            <a:ext cx="37947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Advantages</a:t>
            </a:r>
            <a:r>
              <a:rPr b="1" lang="en" u="sng"/>
              <a:t>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Easy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All python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No front-end experience required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Components (community)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One click deployment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5389450" y="1310350"/>
            <a:ext cx="2095200" cy="252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Code exemple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5646075" y="3144600"/>
            <a:ext cx="3197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Limited app possibilities</a:t>
            </a:r>
            <a:endParaRPr>
              <a:solidFill>
                <a:srgbClr val="CC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Security</a:t>
            </a:r>
            <a:endParaRPr>
              <a:solidFill>
                <a:srgbClr val="CC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New</a:t>
            </a:r>
            <a:endParaRPr>
              <a:solidFill>
                <a:srgbClr val="CC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Hard to customize</a:t>
            </a:r>
            <a:endParaRPr>
              <a:solidFill>
                <a:srgbClr val="CC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Scalability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82" name="Google Shape;1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8700" y="3475175"/>
            <a:ext cx="1659600" cy="10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Production ready: Container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840900" y="1562675"/>
            <a:ext cx="84000" cy="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950" y="2571750"/>
            <a:ext cx="2516551" cy="224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25" y="1029425"/>
            <a:ext cx="4374201" cy="17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8"/>
          <p:cNvSpPr/>
          <p:nvPr/>
        </p:nvSpPr>
        <p:spPr>
          <a:xfrm>
            <a:off x="6702900" y="2718100"/>
            <a:ext cx="2038500" cy="1796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/>
        </p:nvSpPr>
        <p:spPr>
          <a:xfrm>
            <a:off x="6741300" y="3959200"/>
            <a:ext cx="19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Server</a:t>
            </a:r>
            <a:endParaRPr b="1"/>
          </a:p>
        </p:txBody>
      </p:sp>
      <p:sp>
        <p:nvSpPr>
          <p:cNvPr id="194" name="Google Shape;194;p18"/>
          <p:cNvSpPr/>
          <p:nvPr/>
        </p:nvSpPr>
        <p:spPr>
          <a:xfrm>
            <a:off x="7074000" y="2853000"/>
            <a:ext cx="1296300" cy="835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Container: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Model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7600125" y="1148225"/>
            <a:ext cx="1113900" cy="835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7778175" y="1291025"/>
            <a:ext cx="757800" cy="550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APP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6141675" y="767225"/>
            <a:ext cx="1113900" cy="835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6319725" y="910025"/>
            <a:ext cx="757800" cy="550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APP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4926750" y="1735950"/>
            <a:ext cx="1113900" cy="835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5104800" y="1878750"/>
            <a:ext cx="757800" cy="550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APP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01" name="Google Shape;201;p18"/>
          <p:cNvCxnSpPr>
            <a:stCxn id="194" idx="0"/>
            <a:endCxn id="200" idx="3"/>
          </p:cNvCxnSpPr>
          <p:nvPr/>
        </p:nvCxnSpPr>
        <p:spPr>
          <a:xfrm flipH="1" rot="5400000">
            <a:off x="6442950" y="1573800"/>
            <a:ext cx="699000" cy="1859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02" name="Google Shape;202;p18"/>
          <p:cNvCxnSpPr>
            <a:stCxn id="194" idx="0"/>
            <a:endCxn id="198" idx="2"/>
          </p:cNvCxnSpPr>
          <p:nvPr/>
        </p:nvCxnSpPr>
        <p:spPr>
          <a:xfrm flipH="1" rot="5400000">
            <a:off x="6513900" y="1644750"/>
            <a:ext cx="1392900" cy="10236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3" name="Google Shape;203;p18"/>
          <p:cNvCxnSpPr>
            <a:stCxn id="194" idx="0"/>
            <a:endCxn id="196" idx="2"/>
          </p:cNvCxnSpPr>
          <p:nvPr/>
        </p:nvCxnSpPr>
        <p:spPr>
          <a:xfrm rot="-5400000">
            <a:off x="7433700" y="2129550"/>
            <a:ext cx="1011900" cy="4350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04" name="Google Shape;204;p18"/>
          <p:cNvSpPr txBox="1"/>
          <p:nvPr/>
        </p:nvSpPr>
        <p:spPr>
          <a:xfrm>
            <a:off x="4127424" y="3030850"/>
            <a:ext cx="2347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Advantages: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Faster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Lighter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Easier / reproducible deployments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GAFAM</a:t>
            </a:r>
            <a:endParaRPr b="1"/>
          </a:p>
        </p:txBody>
      </p:sp>
      <p:sp>
        <p:nvSpPr>
          <p:cNvPr id="210" name="Google Shape;210;p19"/>
          <p:cNvSpPr txBox="1"/>
          <p:nvPr>
            <p:ph idx="1" type="subTitle"/>
          </p:nvPr>
        </p:nvSpPr>
        <p:spPr>
          <a:xfrm>
            <a:off x="1858700" y="3336949"/>
            <a:ext cx="53613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Think outside the...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11" name="Google Shape;21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Vision API</a:t>
            </a:r>
            <a:endParaRPr b="1"/>
          </a:p>
        </p:txBody>
      </p:sp>
      <p:sp>
        <p:nvSpPr>
          <p:cNvPr id="217" name="Google Shape;217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0"/>
          <p:cNvSpPr txBox="1"/>
          <p:nvPr/>
        </p:nvSpPr>
        <p:spPr>
          <a:xfrm>
            <a:off x="614875" y="1060375"/>
            <a:ext cx="37947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B</a:t>
            </a:r>
            <a:r>
              <a:rPr b="1" lang="en" u="sng"/>
              <a:t>lack box: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Pre-trained models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 / content detection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Emotions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Facial recognition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OCR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Images &amp; Videos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Pay as you go</a:t>
            </a:r>
            <a:endParaRPr/>
          </a:p>
        </p:txBody>
      </p:sp>
      <p:pic>
        <p:nvPicPr>
          <p:cNvPr id="219" name="Google Shape;2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150" y="745710"/>
            <a:ext cx="4409577" cy="1637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775" y="2382900"/>
            <a:ext cx="2925550" cy="24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0875" y="2880050"/>
            <a:ext cx="3004301" cy="16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AutoML</a:t>
            </a:r>
            <a:endParaRPr b="1"/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638000" y="1046900"/>
            <a:ext cx="37947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Semi-black boxes</a:t>
            </a:r>
            <a:r>
              <a:rPr b="1" lang="en" u="sng"/>
              <a:t>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Train your own model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No hyperparameters tuning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UI / drag &amp; drop / API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End to end solution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Scale</a:t>
            </a:r>
            <a:endParaRPr/>
          </a:p>
        </p:txBody>
      </p:sp>
      <p:pic>
        <p:nvPicPr>
          <p:cNvPr id="229" name="Google Shape;2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150" y="745710"/>
            <a:ext cx="4409577" cy="1637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775" y="2382900"/>
            <a:ext cx="2925550" cy="24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0875" y="2880050"/>
            <a:ext cx="3004301" cy="16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6FFFDC6CB8474E8480A3B19E5AA8E7" ma:contentTypeVersion="11" ma:contentTypeDescription="Create a new document." ma:contentTypeScope="" ma:versionID="1c0e7136af03b7291dde780a6633c6f5">
  <xsd:schema xmlns:xsd="http://www.w3.org/2001/XMLSchema" xmlns:xs="http://www.w3.org/2001/XMLSchema" xmlns:p="http://schemas.microsoft.com/office/2006/metadata/properties" xmlns:ns2="7f687033-cac8-4a25-b03b-934964ae6b44" xmlns:ns3="a58dac28-951a-40a8-9b33-3d412fefaad2" targetNamespace="http://schemas.microsoft.com/office/2006/metadata/properties" ma:root="true" ma:fieldsID="3dbdda45dd0d4aa91392bd6d861e7259" ns2:_="" ns3:_="">
    <xsd:import namespace="7f687033-cac8-4a25-b03b-934964ae6b44"/>
    <xsd:import namespace="a58dac28-951a-40a8-9b33-3d412fefaa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687033-cac8-4a25-b03b-934964ae6b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4a43d38-6610-4186-890e-37907fc4e3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dac28-951a-40a8-9b33-3d412fefaad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9677807-4448-4532-a351-8c40bd06f096}" ma:internalName="TaxCatchAll" ma:showField="CatchAllData" ma:web="a58dac28-951a-40a8-9b33-3d412fefaa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58dac28-951a-40a8-9b33-3d412fefaad2" xsi:nil="true"/>
    <lcf76f155ced4ddcb4097134ff3c332f xmlns="7f687033-cac8-4a25-b03b-934964ae6b4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2739C28-E95E-4A4A-9062-14F949512981}"/>
</file>

<file path=customXml/itemProps2.xml><?xml version="1.0" encoding="utf-8"?>
<ds:datastoreItem xmlns:ds="http://schemas.openxmlformats.org/officeDocument/2006/customXml" ds:itemID="{98B14C49-0786-4575-A6BB-86D1849181F1}"/>
</file>

<file path=customXml/itemProps3.xml><?xml version="1.0" encoding="utf-8"?>
<ds:datastoreItem xmlns:ds="http://schemas.openxmlformats.org/officeDocument/2006/customXml" ds:itemID="{E790F711-10A2-446F-A118-1105EB762143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0x010100486FFFDC6CB8474E8480A3B19E5AA8E7</vt:lpwstr>
  </property>
</Properties>
</file>