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1"/>
  </p:notesMasterIdLst>
  <p:handoutMasterIdLst>
    <p:handoutMasterId r:id="rId12"/>
  </p:handoutMasterIdLst>
  <p:sldIdLst>
    <p:sldId id="461" r:id="rId2"/>
    <p:sldId id="462" r:id="rId3"/>
    <p:sldId id="463" r:id="rId4"/>
    <p:sldId id="399" r:id="rId5"/>
    <p:sldId id="465" r:id="rId6"/>
    <p:sldId id="464" r:id="rId7"/>
    <p:sldId id="420" r:id="rId8"/>
    <p:sldId id="444" r:id="rId9"/>
    <p:sldId id="459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AB0810"/>
    <a:srgbClr val="FDBE24"/>
    <a:srgbClr val="FA661C"/>
    <a:srgbClr val="90BDDB"/>
    <a:srgbClr val="335FFA"/>
    <a:srgbClr val="349A97"/>
    <a:srgbClr val="2C92B6"/>
    <a:srgbClr val="48954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65" d="100"/>
          <a:sy n="165" d="100"/>
        </p:scale>
        <p:origin x="664" y="184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4/8/16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2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3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4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4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545" y="1646238"/>
            <a:ext cx="199091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60" y="1643634"/>
            <a:ext cx="2080678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modules_by_category.html" TargetMode="External"/><Relationship Id="rId4" Type="http://schemas.openxmlformats.org/officeDocument/2006/relationships/hyperlink" Target="https://github.com/jedelman8/aci-ansible" TargetMode="External"/><Relationship Id="rId5" Type="http://schemas.openxmlformats.org/officeDocument/2006/relationships/hyperlink" Target="https://github.com/datacenter/nxos-ansible" TargetMode="External"/><Relationship Id="rId6" Type="http://schemas.openxmlformats.org/officeDocument/2006/relationships/hyperlink" Target="https://github.com/joelwking/ansible-ios" TargetMode="External"/><Relationship Id="rId7" Type="http://schemas.openxmlformats.org/officeDocument/2006/relationships/hyperlink" Target="https://github.com/networklore/ansible-cisco-snmp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xos.cisco.com/public/api/ansible/" TargetMode="External"/><Relationship Id="rId4" Type="http://schemas.openxmlformats.org/officeDocument/2006/relationships/hyperlink" Target="https://blogs.cisco.com/cloud/moving-to-the-devops-model-with-cisco-and-ansible" TargetMode="External"/><Relationship Id="rId5" Type="http://schemas.openxmlformats.org/officeDocument/2006/relationships/hyperlink" Target="https://acidev.cisco.com/public/codeshop/ansible-aci/" TargetMode="External"/><Relationship Id="rId6" Type="http://schemas.openxmlformats.org/officeDocument/2006/relationships/hyperlink" Target="http://www.packetgeek.net/2016/02/kicking-the-tires-with-the-new-ansible-network-modules/" TargetMode="External"/><Relationship Id="rId7" Type="http://schemas.openxmlformats.org/officeDocument/2006/relationships/hyperlink" Target="https://pynet.twb-tech.com/" TargetMode="External"/><Relationship Id="rId8" Type="http://schemas.openxmlformats.org/officeDocument/2006/relationships/hyperlink" Target="https://remote-lab.net/opsf-on-ios-with-ansible" TargetMode="External"/><Relationship Id="rId9" Type="http://schemas.openxmlformats.org/officeDocument/2006/relationships/hyperlink" Target="http://jinja.pocoo.org/docs/dev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ansibl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 Jackson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Systems Engineer, Cisco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March 2016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For Cisco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636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49559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What are we trying to accomplish?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836908"/>
            <a:ext cx="8277344" cy="1584075"/>
          </a:xfrm>
        </p:spPr>
        <p:txBody>
          <a:bodyPr/>
          <a:lstStyle/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200" dirty="0" smtClean="0">
                <a:latin typeface="Arial" charset="0"/>
              </a:rPr>
              <a:t>Monitor and manage Cisco devices through a programmatic method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200" dirty="0" smtClean="0">
                <a:latin typeface="Arial" charset="0"/>
              </a:rPr>
              <a:t>Create re-usable actions that can be applied across a different groups or locations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endParaRPr lang="en-US" sz="2300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437766" y="2420983"/>
            <a:ext cx="8345488" cy="4955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Arial" charset="0"/>
              </a:rPr>
              <a:t>What methods are available?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7766" y="2916578"/>
            <a:ext cx="8277344" cy="177512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580" marR="0" lvl="1" indent="-455613" defTabSz="914400" eaLnBrk="1" fontAlgn="auto" latinLnBrk="0" hangingPunct="1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 smtClean="0"/>
              <a:t>Scripting (API/rest, python, </a:t>
            </a:r>
            <a:r>
              <a:rPr lang="en-US" sz="2200" dirty="0" err="1" smtClean="0"/>
              <a:t>perl</a:t>
            </a:r>
            <a:r>
              <a:rPr lang="en-US" sz="2200" dirty="0" smtClean="0"/>
              <a:t>, bash, expect, etc.).</a:t>
            </a:r>
          </a:p>
          <a:p>
            <a:pPr marL="682580" marR="0" lvl="1" indent="-455613" defTabSz="914400" eaLnBrk="1" fontAlgn="auto" latinLnBrk="0" hangingPunct="1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 smtClean="0"/>
              <a:t>Configuration Management Tools (</a:t>
            </a:r>
            <a:r>
              <a:rPr lang="en-US" sz="2200" dirty="0" err="1" smtClean="0"/>
              <a:t>Ansible</a:t>
            </a:r>
            <a:r>
              <a:rPr lang="en-US" sz="2200" dirty="0" smtClean="0"/>
              <a:t>, Puppet, Chef, Salt)</a:t>
            </a:r>
          </a:p>
          <a:p>
            <a:pPr marL="682580" marR="0" lvl="1" indent="-455613" defTabSz="914400" eaLnBrk="1" fontAlgn="auto" latinLnBrk="0" hangingPunct="1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 smtClean="0"/>
              <a:t>Commercial Products (Prime, Solar Winds, etc.)</a:t>
            </a:r>
          </a:p>
        </p:txBody>
      </p:sp>
    </p:spTree>
    <p:extLst>
      <p:ext uri="{BB962C8B-B14F-4D97-AF65-F5344CB8AC3E}">
        <p14:creationId xmlns:p14="http://schemas.microsoft.com/office/powerpoint/2010/main" val="241792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Why </a:t>
            </a:r>
            <a:r>
              <a:rPr lang="en-US" dirty="0" err="1" smtClean="0">
                <a:latin typeface="Arial" charset="0"/>
              </a:rPr>
              <a:t>Ansible</a:t>
            </a:r>
            <a:r>
              <a:rPr lang="en-US" dirty="0" smtClean="0">
                <a:latin typeface="Arial" charset="0"/>
              </a:rPr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Agentless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Requires SSH only (and also API)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Large number of available modules to extend capabilities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Large support community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Alphabetically first.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21990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Parts of </a:t>
            </a:r>
            <a:r>
              <a:rPr lang="en-US" dirty="0" err="1" smtClean="0">
                <a:latin typeface="Arial" charset="0"/>
              </a:rPr>
              <a:t>Ansible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25098"/>
            <a:ext cx="5302773" cy="3168210"/>
          </a:xfrm>
        </p:spPr>
        <p:txBody>
          <a:bodyPr/>
          <a:lstStyle/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Inventory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Connection Type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Playbooks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Plays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Modules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Templates</a:t>
            </a:r>
          </a:p>
          <a:p>
            <a:pPr marL="682580" lvl="1" indent="-455613">
              <a:spcBef>
                <a:spcPts val="1113"/>
              </a:spcBef>
              <a:buFont typeface="Arial" charset="0"/>
              <a:buAutoNum type="arabicPeriod"/>
            </a:pPr>
            <a:r>
              <a:rPr lang="en-US" sz="2300" dirty="0" smtClean="0"/>
              <a:t>Roles</a:t>
            </a:r>
            <a:endParaRPr lang="en-US" sz="2300" dirty="0"/>
          </a:p>
        </p:txBody>
      </p:sp>
      <p:pic>
        <p:nvPicPr>
          <p:cNvPr id="1026" name="Picture 2" descr="ttp://jedelman.com/img/a4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10" y="1125098"/>
            <a:ext cx="4152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12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41314"/>
            <a:ext cx="8345488" cy="459876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091" y="888274"/>
            <a:ext cx="2368732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" charset="0"/>
              </a:rPr>
              <a:t># Inventory File</a:t>
            </a:r>
          </a:p>
          <a:p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[local]</a:t>
            </a:r>
          </a:p>
          <a:p>
            <a:r>
              <a:rPr lang="en-US" sz="800" dirty="0" err="1" smtClean="0">
                <a:latin typeface="Courier" charset="0"/>
              </a:rPr>
              <a:t>localhost</a:t>
            </a:r>
            <a:endParaRPr lang="en-US" sz="800" dirty="0" smtClean="0">
              <a:latin typeface="Courier" charset="0"/>
            </a:endParaRPr>
          </a:p>
          <a:p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</a:t>
            </a:r>
            <a:r>
              <a:rPr lang="en-US" sz="800" dirty="0">
                <a:latin typeface="Courier" charset="0"/>
              </a:rPr>
              <a:t>switches</a:t>
            </a:r>
            <a:r>
              <a:rPr lang="en-US" sz="800" dirty="0" smtClean="0">
                <a:latin typeface="Courier" charset="0"/>
              </a:rPr>
              <a:t>]</a:t>
            </a:r>
          </a:p>
          <a:p>
            <a:r>
              <a:rPr lang="en-US" sz="800" dirty="0" smtClean="0">
                <a:latin typeface="Courier" charset="0"/>
              </a:rPr>
              <a:t>switch </a:t>
            </a:r>
            <a:r>
              <a:rPr lang="en-US" sz="800" dirty="0" err="1" smtClean="0">
                <a:latin typeface="Courier" charset="0"/>
              </a:rPr>
              <a:t>ansible_host</a:t>
            </a:r>
            <a:r>
              <a:rPr lang="en-US" sz="800" dirty="0" smtClean="0">
                <a:latin typeface="Courier" charset="0"/>
              </a:rPr>
              <a:t>=10.255.0.101</a:t>
            </a: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</a:t>
            </a:r>
            <a:r>
              <a:rPr lang="en-US" sz="800" dirty="0" err="1">
                <a:latin typeface="Courier" charset="0"/>
              </a:rPr>
              <a:t>ios</a:t>
            </a:r>
            <a:r>
              <a:rPr lang="en-US" sz="800" dirty="0" smtClean="0">
                <a:latin typeface="Courier" charset="0"/>
              </a:rPr>
              <a:t>]</a:t>
            </a:r>
          </a:p>
          <a:p>
            <a:r>
              <a:rPr lang="en-US" sz="800" dirty="0" err="1" smtClean="0">
                <a:latin typeface="Courier" charset="0"/>
              </a:rPr>
              <a:t>ios</a:t>
            </a:r>
            <a:r>
              <a:rPr lang="en-US" sz="800" dirty="0" smtClean="0">
                <a:latin typeface="Courier" charset="0"/>
              </a:rPr>
              <a:t>-b </a:t>
            </a:r>
            <a:r>
              <a:rPr lang="en-US" sz="800" dirty="0" err="1" smtClean="0">
                <a:latin typeface="Courier" charset="0"/>
              </a:rPr>
              <a:t>ansible_host</a:t>
            </a:r>
            <a:r>
              <a:rPr lang="en-US" sz="800" dirty="0" smtClean="0">
                <a:latin typeface="Courier" charset="0"/>
              </a:rPr>
              <a:t>=10.255.0.98</a:t>
            </a:r>
          </a:p>
          <a:p>
            <a:r>
              <a:rPr lang="en-US" sz="800" dirty="0" err="1" smtClean="0">
                <a:latin typeface="Courier" charset="0"/>
              </a:rPr>
              <a:t>ios</a:t>
            </a:r>
            <a:r>
              <a:rPr lang="en-US" sz="800" dirty="0" smtClean="0">
                <a:latin typeface="Courier" charset="0"/>
              </a:rPr>
              <a:t>-a </a:t>
            </a:r>
            <a:r>
              <a:rPr lang="en-US" sz="800" dirty="0" err="1" smtClean="0">
                <a:latin typeface="Courier" charset="0"/>
              </a:rPr>
              <a:t>ansible_host</a:t>
            </a:r>
            <a:r>
              <a:rPr lang="en-US" sz="800" dirty="0" smtClean="0">
                <a:latin typeface="Courier" charset="0"/>
              </a:rPr>
              <a:t>=10.255.0.99</a:t>
            </a: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</a:t>
            </a:r>
            <a:r>
              <a:rPr lang="en-US" sz="800" dirty="0" err="1">
                <a:latin typeface="Courier" charset="0"/>
              </a:rPr>
              <a:t>nxos</a:t>
            </a:r>
            <a:r>
              <a:rPr lang="en-US" sz="800" dirty="0" smtClean="0">
                <a:latin typeface="Courier" charset="0"/>
              </a:rPr>
              <a:t>]</a:t>
            </a:r>
          </a:p>
          <a:p>
            <a:r>
              <a:rPr lang="en-US" sz="800" dirty="0" err="1" smtClean="0">
                <a:latin typeface="Courier" charset="0"/>
              </a:rPr>
              <a:t>nxos</a:t>
            </a:r>
            <a:r>
              <a:rPr lang="en-US" sz="800" dirty="0" smtClean="0">
                <a:latin typeface="Courier" charset="0"/>
              </a:rPr>
              <a:t> </a:t>
            </a:r>
            <a:r>
              <a:rPr lang="en-US" sz="800" dirty="0" err="1" smtClean="0">
                <a:latin typeface="Courier" charset="0"/>
              </a:rPr>
              <a:t>ansible_host</a:t>
            </a:r>
            <a:r>
              <a:rPr lang="en-US" sz="800" dirty="0" smtClean="0">
                <a:latin typeface="Courier" charset="0"/>
              </a:rPr>
              <a:t>=10.255.0.94</a:t>
            </a: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</a:t>
            </a:r>
            <a:r>
              <a:rPr lang="en-US" sz="800" dirty="0" err="1">
                <a:latin typeface="Courier" charset="0"/>
              </a:rPr>
              <a:t>cisco:children</a:t>
            </a:r>
            <a:r>
              <a:rPr lang="en-US" sz="800" dirty="0" smtClean="0">
                <a:latin typeface="Courier" charset="0"/>
              </a:rPr>
              <a:t>]</a:t>
            </a:r>
          </a:p>
          <a:p>
            <a:r>
              <a:rPr lang="en-US" sz="800" dirty="0" smtClean="0">
                <a:latin typeface="Courier" charset="0"/>
              </a:rPr>
              <a:t>switches</a:t>
            </a:r>
          </a:p>
          <a:p>
            <a:r>
              <a:rPr lang="en-US" sz="800" dirty="0" err="1" smtClean="0">
                <a:latin typeface="Courier" charset="0"/>
              </a:rPr>
              <a:t>ios</a:t>
            </a:r>
            <a:endParaRPr lang="en-US" sz="800" dirty="0" smtClean="0">
              <a:latin typeface="Courier" charset="0"/>
            </a:endParaRPr>
          </a:p>
          <a:p>
            <a:r>
              <a:rPr lang="en-US" sz="800" dirty="0" err="1" smtClean="0">
                <a:latin typeface="Courier" charset="0"/>
              </a:rPr>
              <a:t>nxos</a:t>
            </a:r>
            <a:endParaRPr lang="en-US" sz="800" dirty="0" smtClean="0">
              <a:latin typeface="Courier" charset="0"/>
            </a:endParaRP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</a:t>
            </a:r>
            <a:r>
              <a:rPr lang="en-US" sz="800" dirty="0" err="1" smtClean="0">
                <a:latin typeface="Courier" charset="0"/>
              </a:rPr>
              <a:t>switches:vars</a:t>
            </a:r>
            <a:r>
              <a:rPr lang="en-US" sz="800" dirty="0" smtClean="0">
                <a:latin typeface="Courier" charset="0"/>
              </a:rPr>
              <a:t>]</a:t>
            </a:r>
          </a:p>
          <a:p>
            <a:r>
              <a:rPr lang="en-US" sz="800" dirty="0" err="1" smtClean="0">
                <a:latin typeface="Courier" charset="0"/>
              </a:rPr>
              <a:t>host_type</a:t>
            </a:r>
            <a:r>
              <a:rPr lang="en-US" sz="800" dirty="0" smtClean="0">
                <a:latin typeface="Courier" charset="0"/>
              </a:rPr>
              <a:t>=</a:t>
            </a:r>
            <a:r>
              <a:rPr lang="en-US" sz="800" dirty="0" err="1" smtClean="0">
                <a:latin typeface="Courier" charset="0"/>
              </a:rPr>
              <a:t>ios</a:t>
            </a:r>
            <a:endParaRPr lang="en-US" sz="800" dirty="0" smtClean="0">
              <a:latin typeface="Courier" charset="0"/>
            </a:endParaRP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</a:t>
            </a:r>
            <a:r>
              <a:rPr lang="en-US" sz="800" dirty="0" err="1" smtClean="0">
                <a:latin typeface="Courier" charset="0"/>
              </a:rPr>
              <a:t>ios:vars</a:t>
            </a:r>
            <a:r>
              <a:rPr lang="en-US" sz="800" dirty="0" smtClean="0">
                <a:latin typeface="Courier" charset="0"/>
              </a:rPr>
              <a:t>]</a:t>
            </a:r>
          </a:p>
          <a:p>
            <a:r>
              <a:rPr lang="en-US" sz="800" dirty="0" err="1" smtClean="0">
                <a:latin typeface="Courier" charset="0"/>
              </a:rPr>
              <a:t>host_type</a:t>
            </a:r>
            <a:r>
              <a:rPr lang="en-US" sz="800" dirty="0" smtClean="0">
                <a:latin typeface="Courier" charset="0"/>
              </a:rPr>
              <a:t>=</a:t>
            </a:r>
            <a:r>
              <a:rPr lang="en-US" sz="800" dirty="0" err="1" smtClean="0">
                <a:latin typeface="Courier" charset="0"/>
              </a:rPr>
              <a:t>ios</a:t>
            </a:r>
            <a:endParaRPr lang="en-US" sz="800" dirty="0" smtClean="0">
              <a:latin typeface="Courier" charset="0"/>
            </a:endParaRP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[</a:t>
            </a:r>
            <a:r>
              <a:rPr lang="en-US" sz="800" dirty="0" err="1" smtClean="0">
                <a:latin typeface="Courier" charset="0"/>
              </a:rPr>
              <a:t>nxos:vars</a:t>
            </a:r>
            <a:r>
              <a:rPr lang="en-US" sz="800" dirty="0" smtClean="0">
                <a:latin typeface="Courier" charset="0"/>
              </a:rPr>
              <a:t>]</a:t>
            </a:r>
          </a:p>
          <a:p>
            <a:r>
              <a:rPr lang="en-US" sz="800" dirty="0" err="1" smtClean="0">
                <a:latin typeface="Courier" charset="0"/>
              </a:rPr>
              <a:t>host_type</a:t>
            </a:r>
            <a:r>
              <a:rPr lang="en-US" sz="800" dirty="0" smtClean="0">
                <a:latin typeface="Courier" charset="0"/>
              </a:rPr>
              <a:t>=</a:t>
            </a:r>
            <a:r>
              <a:rPr lang="en-US" sz="800" dirty="0" err="1" smtClean="0">
                <a:latin typeface="Courier" charset="0"/>
              </a:rPr>
              <a:t>nxos</a:t>
            </a:r>
            <a:endParaRPr lang="en-US" sz="800" dirty="0">
              <a:latin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1909" y="903772"/>
            <a:ext cx="6031345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" charset="0"/>
              </a:rPr>
              <a:t>---</a:t>
            </a:r>
          </a:p>
          <a:p>
            <a:r>
              <a:rPr lang="en-US" sz="800" dirty="0" smtClean="0">
                <a:latin typeface="Courier" charset="0"/>
              </a:rPr>
              <a:t># Playbook to get </a:t>
            </a:r>
            <a:r>
              <a:rPr lang="en-US" sz="800" dirty="0">
                <a:latin typeface="Courier" charset="0"/>
              </a:rPr>
              <a:t>current timestamp from </a:t>
            </a:r>
            <a:r>
              <a:rPr lang="en-US" sz="800" dirty="0" err="1" smtClean="0">
                <a:latin typeface="Courier" charset="0"/>
              </a:rPr>
              <a:t>localhost</a:t>
            </a:r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- hosts</a:t>
            </a:r>
            <a:r>
              <a:rPr lang="en-US" sz="800" dirty="0">
                <a:latin typeface="Courier" charset="0"/>
              </a:rPr>
              <a:t>: </a:t>
            </a:r>
            <a:r>
              <a:rPr lang="en-US" sz="800" dirty="0" err="1" smtClean="0">
                <a:latin typeface="Courier" charset="0"/>
              </a:rPr>
              <a:t>localhost</a:t>
            </a:r>
            <a:r>
              <a:rPr lang="en-US" sz="800" dirty="0">
                <a:latin typeface="Courier" charset="0"/>
              </a:rPr>
              <a:t/>
            </a:r>
            <a:br>
              <a:rPr lang="en-US" sz="800" dirty="0">
                <a:latin typeface="Courier" charset="0"/>
              </a:rPr>
            </a:br>
            <a:r>
              <a:rPr lang="en-US" sz="800" dirty="0" smtClean="0">
                <a:latin typeface="Courier" charset="0"/>
              </a:rPr>
              <a:t>  connection</a:t>
            </a:r>
            <a:r>
              <a:rPr lang="en-US" sz="800" dirty="0">
                <a:latin typeface="Courier" charset="0"/>
              </a:rPr>
              <a:t>: </a:t>
            </a:r>
            <a:r>
              <a:rPr lang="en-US" sz="800" dirty="0" smtClean="0">
                <a:latin typeface="Courier" charset="0"/>
              </a:rPr>
              <a:t>local</a:t>
            </a: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# </a:t>
            </a:r>
            <a:r>
              <a:rPr lang="en-US" sz="800" dirty="0">
                <a:latin typeface="Courier" charset="0"/>
              </a:rPr>
              <a:t>walk through plays for a given [group] in hosts </a:t>
            </a:r>
            <a:r>
              <a:rPr lang="en-US" sz="800" dirty="0" smtClean="0">
                <a:latin typeface="Courier" charset="0"/>
              </a:rPr>
              <a:t>file</a:t>
            </a:r>
          </a:p>
          <a:p>
            <a:r>
              <a:rPr lang="en-US" sz="800" dirty="0" smtClean="0">
                <a:latin typeface="Courier" charset="0"/>
              </a:rPr>
              <a:t>- hosts</a:t>
            </a:r>
            <a:r>
              <a:rPr lang="en-US" sz="800" dirty="0">
                <a:latin typeface="Courier" charset="0"/>
              </a:rPr>
              <a:t>: </a:t>
            </a:r>
            <a:r>
              <a:rPr lang="en-US" sz="800" dirty="0" err="1" smtClean="0">
                <a:latin typeface="Courier" charset="0"/>
              </a:rPr>
              <a:t>ios</a:t>
            </a:r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  </a:t>
            </a:r>
            <a:r>
              <a:rPr lang="en-US" sz="800" dirty="0" err="1">
                <a:latin typeface="Courier" charset="0"/>
              </a:rPr>
              <a:t>gather_facts</a:t>
            </a:r>
            <a:r>
              <a:rPr lang="en-US" sz="800" dirty="0">
                <a:latin typeface="Courier" charset="0"/>
              </a:rPr>
              <a:t>: </a:t>
            </a:r>
            <a:r>
              <a:rPr lang="en-US" sz="800" dirty="0" smtClean="0">
                <a:latin typeface="Courier" charset="0"/>
              </a:rPr>
              <a:t>no</a:t>
            </a:r>
          </a:p>
          <a:p>
            <a:r>
              <a:rPr lang="en-US" sz="800" dirty="0" smtClean="0">
                <a:latin typeface="Courier" charset="0"/>
              </a:rPr>
              <a:t>  </a:t>
            </a:r>
            <a:r>
              <a:rPr lang="en-US" sz="800" dirty="0">
                <a:latin typeface="Courier" charset="0"/>
              </a:rPr>
              <a:t>connection: </a:t>
            </a:r>
            <a:r>
              <a:rPr lang="en-US" sz="800" dirty="0" smtClean="0">
                <a:latin typeface="Courier" charset="0"/>
              </a:rPr>
              <a:t>local</a:t>
            </a:r>
          </a:p>
          <a:p>
            <a:r>
              <a:rPr lang="en-US" sz="800" dirty="0" smtClean="0">
                <a:latin typeface="Courier" charset="0"/>
              </a:rPr>
              <a:t>  </a:t>
            </a:r>
            <a:r>
              <a:rPr lang="en-US" sz="800" dirty="0" err="1">
                <a:latin typeface="Courier" charset="0"/>
              </a:rPr>
              <a:t>vars_files</a:t>
            </a:r>
            <a:r>
              <a:rPr lang="en-US" sz="800" dirty="0" smtClean="0">
                <a:latin typeface="Courier" charset="0"/>
              </a:rPr>
              <a:t>:</a:t>
            </a:r>
          </a:p>
          <a:p>
            <a:r>
              <a:rPr lang="en-US" sz="800" dirty="0" smtClean="0">
                <a:latin typeface="Courier" charset="0"/>
              </a:rPr>
              <a:t>    </a:t>
            </a:r>
            <a:r>
              <a:rPr lang="en-US" sz="800" dirty="0">
                <a:latin typeface="Courier" charset="0"/>
              </a:rPr>
              <a:t>- </a:t>
            </a:r>
            <a:r>
              <a:rPr lang="en-US" sz="800" dirty="0" err="1" smtClean="0">
                <a:latin typeface="Courier" charset="0"/>
              </a:rPr>
              <a:t>secrets.yaml</a:t>
            </a:r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    </a:t>
            </a:r>
            <a:r>
              <a:rPr lang="en-US" sz="800" dirty="0">
                <a:latin typeface="Courier" charset="0"/>
              </a:rPr>
              <a:t>- </a:t>
            </a:r>
            <a:r>
              <a:rPr lang="en-US" sz="800" dirty="0" err="1" smtClean="0">
                <a:latin typeface="Courier" charset="0"/>
              </a:rPr>
              <a:t>ios_command_sample_commands.yaml</a:t>
            </a:r>
            <a:endParaRPr lang="en-US" sz="800" dirty="0" smtClean="0">
              <a:latin typeface="Courier" charset="0"/>
            </a:endParaRPr>
          </a:p>
          <a:p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  </a:t>
            </a:r>
            <a:r>
              <a:rPr lang="en-US" sz="800" dirty="0">
                <a:latin typeface="Courier" charset="0"/>
              </a:rPr>
              <a:t>tasks</a:t>
            </a:r>
            <a:r>
              <a:rPr lang="en-US" sz="800" dirty="0" smtClean="0">
                <a:latin typeface="Courier" charset="0"/>
              </a:rPr>
              <a:t>:</a:t>
            </a:r>
          </a:p>
          <a:p>
            <a:r>
              <a:rPr lang="en-US" sz="800" dirty="0" smtClean="0">
                <a:latin typeface="Courier" charset="0"/>
              </a:rPr>
              <a:t>  </a:t>
            </a:r>
            <a:r>
              <a:rPr lang="en-US" sz="800" dirty="0">
                <a:latin typeface="Courier" charset="0"/>
              </a:rPr>
              <a:t>- name: Define Provider and </a:t>
            </a:r>
            <a:r>
              <a:rPr lang="en-US" sz="800" dirty="0" smtClean="0">
                <a:latin typeface="Courier" charset="0"/>
              </a:rPr>
              <a:t>Timestamp</a:t>
            </a:r>
          </a:p>
          <a:p>
            <a:r>
              <a:rPr lang="en-US" sz="800" dirty="0" smtClean="0">
                <a:latin typeface="Courier" charset="0"/>
              </a:rPr>
              <a:t>    </a:t>
            </a:r>
            <a:r>
              <a:rPr lang="en-US" sz="800" dirty="0" err="1">
                <a:latin typeface="Courier" charset="0"/>
              </a:rPr>
              <a:t>set_fact</a:t>
            </a:r>
            <a:r>
              <a:rPr lang="en-US" sz="800" dirty="0" smtClean="0">
                <a:latin typeface="Courier" charset="0"/>
              </a:rPr>
              <a:t>:</a:t>
            </a:r>
          </a:p>
          <a:p>
            <a:r>
              <a:rPr lang="en-US" sz="800" dirty="0" smtClean="0">
                <a:latin typeface="Courier" charset="0"/>
              </a:rPr>
              <a:t>      </a:t>
            </a:r>
            <a:r>
              <a:rPr lang="en-US" sz="800" dirty="0">
                <a:latin typeface="Courier" charset="0"/>
              </a:rPr>
              <a:t>provider</a:t>
            </a:r>
            <a:r>
              <a:rPr lang="en-US" sz="800" dirty="0" smtClean="0">
                <a:latin typeface="Courier" charset="0"/>
              </a:rPr>
              <a:t>:</a:t>
            </a:r>
          </a:p>
          <a:p>
            <a:r>
              <a:rPr lang="en-US" sz="800" dirty="0" smtClean="0">
                <a:latin typeface="Courier" charset="0"/>
              </a:rPr>
              <a:t>        </a:t>
            </a:r>
            <a:r>
              <a:rPr lang="en-US" sz="800" dirty="0">
                <a:latin typeface="Courier" charset="0"/>
              </a:rPr>
              <a:t>host: "{{ </a:t>
            </a:r>
            <a:r>
              <a:rPr lang="en-US" sz="800" dirty="0" err="1">
                <a:latin typeface="Courier" charset="0"/>
              </a:rPr>
              <a:t>hostvars</a:t>
            </a:r>
            <a:r>
              <a:rPr lang="en-US" sz="800" dirty="0">
                <a:latin typeface="Courier" charset="0"/>
              </a:rPr>
              <a:t>[</a:t>
            </a:r>
            <a:r>
              <a:rPr lang="en-US" sz="800" dirty="0" err="1">
                <a:latin typeface="Courier" charset="0"/>
              </a:rPr>
              <a:t>inventory_hostname</a:t>
            </a:r>
            <a:r>
              <a:rPr lang="en-US" sz="800" dirty="0">
                <a:latin typeface="Courier" charset="0"/>
              </a:rPr>
              <a:t>].</a:t>
            </a:r>
            <a:r>
              <a:rPr lang="en-US" sz="800" dirty="0" err="1">
                <a:latin typeface="Courier" charset="0"/>
              </a:rPr>
              <a:t>ansible_host|default</a:t>
            </a:r>
            <a:r>
              <a:rPr lang="en-US" sz="800" dirty="0">
                <a:latin typeface="Courier" charset="0"/>
              </a:rPr>
              <a:t>(</a:t>
            </a:r>
            <a:r>
              <a:rPr lang="en-US" sz="800" dirty="0" err="1">
                <a:latin typeface="Courier" charset="0"/>
              </a:rPr>
              <a:t>inventory_hostname</a:t>
            </a:r>
            <a:r>
              <a:rPr lang="en-US" sz="800" dirty="0">
                <a:latin typeface="Courier" charset="0"/>
              </a:rPr>
              <a:t>) </a:t>
            </a:r>
            <a:r>
              <a:rPr lang="en-US" sz="800" dirty="0" smtClean="0">
                <a:latin typeface="Courier" charset="0"/>
              </a:rPr>
              <a:t>}}”</a:t>
            </a:r>
          </a:p>
          <a:p>
            <a:r>
              <a:rPr lang="en-US" sz="800" dirty="0" smtClean="0">
                <a:latin typeface="Courier" charset="0"/>
              </a:rPr>
              <a:t>        </a:t>
            </a:r>
            <a:r>
              <a:rPr lang="en-US" sz="800" dirty="0">
                <a:latin typeface="Courier" charset="0"/>
              </a:rPr>
              <a:t>username: "{{ </a:t>
            </a:r>
            <a:r>
              <a:rPr lang="en-US" sz="800" dirty="0" err="1">
                <a:latin typeface="Courier" charset="0"/>
              </a:rPr>
              <a:t>creds</a:t>
            </a:r>
            <a:r>
              <a:rPr lang="en-US" sz="800" dirty="0">
                <a:latin typeface="Courier" charset="0"/>
              </a:rPr>
              <a:t>['username'] </a:t>
            </a:r>
            <a:r>
              <a:rPr lang="en-US" sz="800" dirty="0" smtClean="0">
                <a:latin typeface="Courier" charset="0"/>
              </a:rPr>
              <a:t>}}”</a:t>
            </a:r>
          </a:p>
          <a:p>
            <a:r>
              <a:rPr lang="en-US" sz="800" dirty="0" smtClean="0">
                <a:latin typeface="Courier" charset="0"/>
              </a:rPr>
              <a:t>        </a:t>
            </a:r>
            <a:r>
              <a:rPr lang="en-US" sz="800" dirty="0">
                <a:latin typeface="Courier" charset="0"/>
              </a:rPr>
              <a:t>password: "{{ </a:t>
            </a:r>
            <a:r>
              <a:rPr lang="en-US" sz="800" dirty="0" err="1">
                <a:latin typeface="Courier" charset="0"/>
              </a:rPr>
              <a:t>creds</a:t>
            </a:r>
            <a:r>
              <a:rPr lang="en-US" sz="800" dirty="0">
                <a:latin typeface="Courier" charset="0"/>
              </a:rPr>
              <a:t>['password'] </a:t>
            </a:r>
            <a:r>
              <a:rPr lang="en-US" sz="800" dirty="0" smtClean="0">
                <a:latin typeface="Courier" charset="0"/>
              </a:rPr>
              <a:t>}}”</a:t>
            </a:r>
          </a:p>
          <a:p>
            <a:r>
              <a:rPr lang="en-US" sz="800" dirty="0" smtClean="0">
                <a:latin typeface="Courier" charset="0"/>
              </a:rPr>
              <a:t>        </a:t>
            </a:r>
            <a:r>
              <a:rPr lang="en-US" sz="800" dirty="0" err="1">
                <a:latin typeface="Courier" charset="0"/>
              </a:rPr>
              <a:t>auth_pass</a:t>
            </a:r>
            <a:r>
              <a:rPr lang="en-US" sz="800" dirty="0">
                <a:latin typeface="Courier" charset="0"/>
              </a:rPr>
              <a:t>: "{{ </a:t>
            </a:r>
            <a:r>
              <a:rPr lang="en-US" sz="800" dirty="0" err="1">
                <a:latin typeface="Courier" charset="0"/>
              </a:rPr>
              <a:t>creds</a:t>
            </a:r>
            <a:r>
              <a:rPr lang="en-US" sz="800" dirty="0">
                <a:latin typeface="Courier" charset="0"/>
              </a:rPr>
              <a:t>['</a:t>
            </a:r>
            <a:r>
              <a:rPr lang="en-US" sz="800" dirty="0" err="1">
                <a:latin typeface="Courier" charset="0"/>
              </a:rPr>
              <a:t>auth_pass</a:t>
            </a:r>
            <a:r>
              <a:rPr lang="en-US" sz="800" dirty="0">
                <a:latin typeface="Courier" charset="0"/>
              </a:rPr>
              <a:t>'] </a:t>
            </a:r>
            <a:r>
              <a:rPr lang="en-US" sz="800" dirty="0" smtClean="0">
                <a:latin typeface="Courier" charset="0"/>
              </a:rPr>
              <a:t>}}”</a:t>
            </a:r>
          </a:p>
          <a:p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      </a:t>
            </a:r>
            <a:r>
              <a:rPr lang="en-US" sz="800" dirty="0" err="1">
                <a:latin typeface="Courier" charset="0"/>
              </a:rPr>
              <a:t>ts</a:t>
            </a:r>
            <a:r>
              <a:rPr lang="en-US" sz="800" dirty="0">
                <a:latin typeface="Courier" charset="0"/>
              </a:rPr>
              <a:t>: "{{ </a:t>
            </a:r>
            <a:r>
              <a:rPr lang="en-US" sz="800" dirty="0" err="1">
                <a:latin typeface="Courier" charset="0"/>
              </a:rPr>
              <a:t>hostvars</a:t>
            </a:r>
            <a:r>
              <a:rPr lang="en-US" sz="800" dirty="0">
                <a:latin typeface="Courier" charset="0"/>
              </a:rPr>
              <a:t>['</a:t>
            </a:r>
            <a:r>
              <a:rPr lang="en-US" sz="800" dirty="0" err="1">
                <a:latin typeface="Courier" charset="0"/>
              </a:rPr>
              <a:t>localhost</a:t>
            </a:r>
            <a:r>
              <a:rPr lang="en-US" sz="800" dirty="0">
                <a:latin typeface="Courier" charset="0"/>
              </a:rPr>
              <a:t>'].ansible_date_time.iso8601_basic_short </a:t>
            </a:r>
            <a:r>
              <a:rPr lang="en-US" sz="800" dirty="0" smtClean="0">
                <a:latin typeface="Courier" charset="0"/>
              </a:rPr>
              <a:t>}}”</a:t>
            </a:r>
          </a:p>
          <a:p>
            <a:endParaRPr lang="en-US" sz="800" dirty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  </a:t>
            </a:r>
            <a:r>
              <a:rPr lang="en-US" sz="800" dirty="0">
                <a:latin typeface="Courier" charset="0"/>
              </a:rPr>
              <a:t>- name: Run Command From List In </a:t>
            </a:r>
            <a:r>
              <a:rPr lang="en-US" sz="800" dirty="0" smtClean="0">
                <a:latin typeface="Courier" charset="0"/>
              </a:rPr>
              <a:t>Playbook</a:t>
            </a:r>
          </a:p>
          <a:p>
            <a:r>
              <a:rPr lang="en-US" sz="800" dirty="0" smtClean="0">
                <a:latin typeface="Courier" charset="0"/>
              </a:rPr>
              <a:t>    </a:t>
            </a:r>
            <a:r>
              <a:rPr lang="en-US" sz="800" dirty="0" err="1">
                <a:latin typeface="Courier" charset="0"/>
              </a:rPr>
              <a:t>ios_command</a:t>
            </a:r>
            <a:r>
              <a:rPr lang="en-US" sz="800" dirty="0" smtClean="0">
                <a:latin typeface="Courier" charset="0"/>
              </a:rPr>
              <a:t>:</a:t>
            </a:r>
          </a:p>
          <a:p>
            <a:r>
              <a:rPr lang="en-US" sz="800" dirty="0" smtClean="0">
                <a:latin typeface="Courier" charset="0"/>
              </a:rPr>
              <a:t>      </a:t>
            </a:r>
            <a:r>
              <a:rPr lang="en-US" sz="800" dirty="0">
                <a:latin typeface="Courier" charset="0"/>
              </a:rPr>
              <a:t>provider: "{{ provider </a:t>
            </a:r>
            <a:r>
              <a:rPr lang="en-US" sz="800" dirty="0" smtClean="0">
                <a:latin typeface="Courier" charset="0"/>
              </a:rPr>
              <a:t>}}”</a:t>
            </a:r>
          </a:p>
          <a:p>
            <a:r>
              <a:rPr lang="en-US" sz="800" dirty="0" smtClean="0">
                <a:latin typeface="Courier" charset="0"/>
              </a:rPr>
              <a:t>      </a:t>
            </a:r>
            <a:r>
              <a:rPr lang="en-US" sz="800" dirty="0">
                <a:latin typeface="Courier" charset="0"/>
              </a:rPr>
              <a:t>commands</a:t>
            </a:r>
            <a:r>
              <a:rPr lang="en-US" sz="800" dirty="0" smtClean="0">
                <a:latin typeface="Courier" charset="0"/>
              </a:rPr>
              <a:t>:</a:t>
            </a:r>
          </a:p>
          <a:p>
            <a:r>
              <a:rPr lang="en-US" sz="800" dirty="0" smtClean="0">
                <a:latin typeface="Courier" charset="0"/>
              </a:rPr>
              <a:t>        </a:t>
            </a:r>
            <a:r>
              <a:rPr lang="en-US" sz="800" dirty="0">
                <a:latin typeface="Courier" charset="0"/>
              </a:rPr>
              <a:t>- show </a:t>
            </a:r>
            <a:r>
              <a:rPr lang="en-US" sz="800" dirty="0" err="1">
                <a:latin typeface="Courier" charset="0"/>
              </a:rPr>
              <a:t>ip</a:t>
            </a:r>
            <a:r>
              <a:rPr lang="en-US" sz="800" dirty="0">
                <a:latin typeface="Courier" charset="0"/>
              </a:rPr>
              <a:t> interface </a:t>
            </a:r>
            <a:r>
              <a:rPr lang="en-US" sz="800" dirty="0" smtClean="0">
                <a:latin typeface="Courier" charset="0"/>
              </a:rPr>
              <a:t>brief</a:t>
            </a:r>
          </a:p>
          <a:p>
            <a:r>
              <a:rPr lang="en-US" sz="800" dirty="0" smtClean="0">
                <a:latin typeface="Courier" charset="0"/>
              </a:rPr>
              <a:t>    </a:t>
            </a:r>
            <a:r>
              <a:rPr lang="en-US" sz="800" dirty="0">
                <a:latin typeface="Courier" charset="0"/>
              </a:rPr>
              <a:t>register: output </a:t>
            </a:r>
            <a:endParaRPr lang="en-US" sz="800" dirty="0" smtClean="0">
              <a:latin typeface="Courier" charset="0"/>
            </a:endParaRPr>
          </a:p>
          <a:p>
            <a:r>
              <a:rPr lang="en-US" sz="800" dirty="0" smtClean="0">
                <a:latin typeface="Courier" charset="0"/>
              </a:rPr>
              <a:t>  </a:t>
            </a:r>
            <a:r>
              <a:rPr lang="en-US" sz="800" dirty="0">
                <a:latin typeface="Courier" charset="0"/>
              </a:rPr>
              <a:t>- debug: </a:t>
            </a:r>
            <a:r>
              <a:rPr lang="en-US" sz="800" dirty="0" err="1">
                <a:latin typeface="Courier" charset="0"/>
              </a:rPr>
              <a:t>var</a:t>
            </a:r>
            <a:r>
              <a:rPr lang="en-US" sz="800" dirty="0">
                <a:latin typeface="Courier" charset="0"/>
              </a:rPr>
              <a:t>=output</a:t>
            </a:r>
          </a:p>
        </p:txBody>
      </p:sp>
    </p:spTree>
    <p:extLst>
      <p:ext uri="{BB962C8B-B14F-4D97-AF65-F5344CB8AC3E}">
        <p14:creationId xmlns:p14="http://schemas.microsoft.com/office/powerpoint/2010/main" val="829915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 err="1" smtClean="0">
                <a:latin typeface="Arial" charset="0"/>
              </a:rPr>
              <a:t>Ansible</a:t>
            </a:r>
            <a:r>
              <a:rPr lang="en-US" dirty="0" smtClean="0">
                <a:latin typeface="Arial" charset="0"/>
              </a:rPr>
              <a:t> 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2655368" cy="3168210"/>
          </a:xfrm>
        </p:spPr>
        <p:txBody>
          <a:bodyPr/>
          <a:lstStyle/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smtClean="0">
                <a:latin typeface="Arial" charset="0"/>
              </a:rPr>
              <a:t>IOS</a:t>
            </a: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ios_command</a:t>
            </a:r>
            <a:endParaRPr lang="en-US" sz="1200" dirty="0" smtClean="0">
              <a:latin typeface="Arial" charset="0"/>
            </a:endParaRP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ios_config</a:t>
            </a:r>
            <a:endParaRPr lang="en-US" sz="1200" dirty="0" smtClean="0">
              <a:latin typeface="Arial" charset="0"/>
            </a:endParaRP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ios_template</a:t>
            </a:r>
            <a:endParaRPr lang="en-US" sz="1200" dirty="0" smtClean="0">
              <a:latin typeface="Arial" charset="0"/>
            </a:endParaRPr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smtClean="0">
                <a:latin typeface="Arial" charset="0"/>
              </a:rPr>
              <a:t>IOS-XR</a:t>
            </a: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iosxr_command</a:t>
            </a:r>
            <a:endParaRPr lang="en-US" sz="1200" dirty="0" smtClean="0">
              <a:latin typeface="Arial" charset="0"/>
            </a:endParaRP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iosxr_config</a:t>
            </a:r>
            <a:endParaRPr lang="en-US" sz="1200" dirty="0" smtClean="0">
              <a:latin typeface="Arial" charset="0"/>
            </a:endParaRP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iosxr_template</a:t>
            </a:r>
            <a:endParaRPr lang="en-US" sz="1200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37020" y="923649"/>
            <a:ext cx="8302625" cy="29900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Version 2.0 includes better networking support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855326" y="1347788"/>
            <a:ext cx="2655368" cy="289732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smtClean="0">
                <a:latin typeface="Arial" charset="0"/>
              </a:rPr>
              <a:t>NXOS</a:t>
            </a: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nxos_command</a:t>
            </a:r>
            <a:endParaRPr lang="en-US" sz="1200" dirty="0" smtClean="0">
              <a:latin typeface="Arial" charset="0"/>
            </a:endParaRP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nxos_config</a:t>
            </a:r>
            <a:endParaRPr lang="en-US" sz="1200" dirty="0" smtClean="0">
              <a:latin typeface="Arial" charset="0"/>
            </a:endParaRP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nxos_api</a:t>
            </a:r>
            <a:endParaRPr lang="en-US" sz="1200" dirty="0" smtClean="0">
              <a:latin typeface="Arial" charset="0"/>
            </a:endParaRPr>
          </a:p>
          <a:p>
            <a:pPr marL="922243" lvl="2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err="1" smtClean="0">
                <a:latin typeface="Arial" charset="0"/>
              </a:rPr>
              <a:t>nxos_template</a:t>
            </a:r>
            <a:endParaRPr lang="en-US" sz="1200" dirty="0" smtClean="0">
              <a:latin typeface="Arial" charset="0"/>
            </a:endParaRPr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smtClean="0">
                <a:latin typeface="Arial" charset="0"/>
              </a:rPr>
              <a:t>command</a:t>
            </a:r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smtClean="0">
                <a:latin typeface="Arial" charset="0"/>
              </a:rPr>
              <a:t>copy</a:t>
            </a:r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smtClean="0">
                <a:latin typeface="Arial" charset="0"/>
              </a:rPr>
              <a:t>file</a:t>
            </a:r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</a:pPr>
            <a:r>
              <a:rPr lang="en-US" sz="1200" dirty="0" smtClean="0">
                <a:latin typeface="Arial" charset="0"/>
              </a:rPr>
              <a:t>template</a:t>
            </a:r>
            <a:endParaRPr lang="en-US" sz="12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6838" y="4370255"/>
            <a:ext cx="8302625" cy="29900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docs.ansible.com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ansible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modules_by_category.html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510694" y="1347788"/>
            <a:ext cx="2655368" cy="289732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580" marR="0" lvl="1" indent="-455613" defTabSz="914400" eaLnBrk="1" fontAlgn="auto" latinLnBrk="0" hangingPunct="1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3</a:t>
            </a:r>
            <a:r>
              <a:rPr lang="en-US" sz="1200" baseline="30000" dirty="0" smtClean="0">
                <a:latin typeface="Arial" charset="0"/>
              </a:rPr>
              <a:t>rd</a:t>
            </a:r>
            <a:r>
              <a:rPr lang="en-US" sz="1200" dirty="0" smtClean="0">
                <a:latin typeface="Arial" charset="0"/>
              </a:rPr>
              <a:t> Party modules:</a:t>
            </a:r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github.com/jedelman8/aci-ansible</a:t>
            </a:r>
            <a:endParaRPr lang="en-US" sz="1200" dirty="0" smtClean="0"/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github.com/datacenter/nxos-ansible</a:t>
            </a:r>
            <a:endParaRPr lang="en-US" sz="1200" dirty="0" smtClean="0"/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github.com/joelwking/ansible-ios</a:t>
            </a:r>
            <a:endParaRPr lang="en-US" sz="1200" dirty="0" smtClean="0"/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github.com/networklore/ansible-cisco-snmp</a:t>
            </a:r>
            <a:endParaRPr lang="en-US" sz="1200" dirty="0" smtClean="0"/>
          </a:p>
          <a:p>
            <a:pPr marL="682580" lvl="1" indent="-455613" defTabSz="914400" fontAlgn="auto">
              <a:lnSpc>
                <a:spcPct val="100000"/>
              </a:lnSpc>
              <a:spcBef>
                <a:spcPts val="1113"/>
              </a:spcBef>
              <a:spcAft>
                <a:spcPts val="0"/>
              </a:spcAft>
              <a:buClrTx/>
              <a:buSzTx/>
              <a:buNone/>
            </a:pPr>
            <a:r>
              <a:rPr lang="en-US" sz="1200" dirty="0" smtClean="0"/>
              <a:t>etc...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4693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To The Demo...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6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748938"/>
            <a:ext cx="8345488" cy="3767060"/>
          </a:xfrm>
        </p:spPr>
        <p:txBody>
          <a:bodyPr/>
          <a:lstStyle/>
          <a:p>
            <a:r>
              <a:rPr lang="en-US" sz="1200" dirty="0" smtClean="0">
                <a:hlinkClick r:id="rId2"/>
              </a:rPr>
              <a:t>https://docs.ansible.com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https://opennxos.cisco.com/public/api/ansible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blogs.cisco.com/cloud/moving-to-the-devops-model-with-cisco-and-ansible</a:t>
            </a:r>
            <a:endParaRPr lang="en-US" sz="1200" dirty="0" smtClean="0"/>
          </a:p>
          <a:p>
            <a:r>
              <a:rPr lang="en-US" sz="1200" dirty="0">
                <a:hlinkClick r:id="rId5"/>
              </a:rPr>
              <a:t>https://acidev.cisco.com/public/codeshop/ansible-aci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6"/>
              </a:rPr>
              <a:t>http://www.packetgeek.net/2016/02/kicking-the-tires-with-the-new-ansible-network-modules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7"/>
              </a:rPr>
              <a:t>https://pynet.twb-tech.com</a:t>
            </a:r>
            <a:r>
              <a:rPr lang="en-US" sz="1200" dirty="0" smtClean="0">
                <a:hlinkClick r:id="rId7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8"/>
              </a:rPr>
              <a:t>https://</a:t>
            </a:r>
            <a:r>
              <a:rPr lang="en-US" sz="1200" dirty="0" smtClean="0">
                <a:hlinkClick r:id="rId8"/>
              </a:rPr>
              <a:t>remote-lab.net/opsf-on-ios-with-ansible</a:t>
            </a:r>
            <a:endParaRPr lang="en-US" sz="1200" dirty="0" smtClean="0"/>
          </a:p>
          <a:p>
            <a:r>
              <a:rPr lang="en-US" sz="1200" dirty="0">
                <a:hlinkClick r:id="rId9"/>
              </a:rPr>
              <a:t>http://jinja.pocoo.org/docs/dev</a:t>
            </a:r>
            <a:r>
              <a:rPr lang="en-US" sz="1200" smtClean="0">
                <a:hlinkClick r:id="rId9"/>
              </a:rPr>
              <a:t>/#</a:t>
            </a:r>
            <a:endParaRPr lang="en-US" sz="1200" smtClean="0"/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41314"/>
            <a:ext cx="8345488" cy="407624"/>
          </a:xfrm>
        </p:spPr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7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06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372</TotalTime>
  <Words>264</Words>
  <Application>Microsoft Macintosh PowerPoint</Application>
  <PresentationFormat>On-screen Show (16:9)</PresentationFormat>
  <Paragraphs>126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</vt:lpstr>
      <vt:lpstr>ＭＳ Ｐゴシック</vt:lpstr>
      <vt:lpstr>Blue theme 2015 16x9</vt:lpstr>
      <vt:lpstr>Ansible For Cisco Devices</vt:lpstr>
      <vt:lpstr>What are we trying to accomplish?</vt:lpstr>
      <vt:lpstr>Why Ansible?</vt:lpstr>
      <vt:lpstr>Parts of Ansible</vt:lpstr>
      <vt:lpstr>Examples</vt:lpstr>
      <vt:lpstr>Ansible Modules</vt:lpstr>
      <vt:lpstr>On To The Demo...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latest and greatest</dc:title>
  <dc:creator>Ed Jackson</dc:creator>
  <cp:lastModifiedBy>Ed Jackson</cp:lastModifiedBy>
  <cp:revision>13</cp:revision>
  <dcterms:created xsi:type="dcterms:W3CDTF">2016-03-29T13:45:18Z</dcterms:created>
  <dcterms:modified xsi:type="dcterms:W3CDTF">2016-04-08T16:55:29Z</dcterms:modified>
</cp:coreProperties>
</file>