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1" r:id="rId2"/>
    <p:sldId id="263" r:id="rId3"/>
    <p:sldId id="256" r:id="rId4"/>
    <p:sldId id="259" r:id="rId5"/>
    <p:sldId id="260" r:id="rId6"/>
    <p:sldId id="257"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393F06-48A7-F049-870F-511F7A8F02BB}">
          <p14:sldIdLst>
            <p14:sldId id="261"/>
            <p14:sldId id="263"/>
            <p14:sldId id="256"/>
            <p14:sldId id="259"/>
            <p14:sldId id="260"/>
            <p14:sldId id="257"/>
            <p14:sldId id="25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4E4D"/>
    <a:srgbClr val="5182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66"/>
    <p:restoredTop sz="94252"/>
  </p:normalViewPr>
  <p:slideViewPr>
    <p:cSldViewPr snapToGrid="0" snapToObjects="1">
      <p:cViewPr varScale="1">
        <p:scale>
          <a:sx n="199" d="100"/>
          <a:sy n="199" d="100"/>
        </p:scale>
        <p:origin x="16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F4F16-89D9-C94B-AF32-3DA706BB2D8C}"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1C8EF-1952-4544-B43C-486EE06D1961}" type="slidenum">
              <a:rPr lang="en-US" smtClean="0"/>
              <a:t>‹#›</a:t>
            </a:fld>
            <a:endParaRPr lang="en-US"/>
          </a:p>
        </p:txBody>
      </p:sp>
    </p:spTree>
    <p:extLst>
      <p:ext uri="{BB962C8B-B14F-4D97-AF65-F5344CB8AC3E}">
        <p14:creationId xmlns:p14="http://schemas.microsoft.com/office/powerpoint/2010/main" val="322677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1C8EF-1952-4544-B43C-486EE06D1961}" type="slidenum">
              <a:rPr lang="en-US" smtClean="0"/>
              <a:t>3</a:t>
            </a:fld>
            <a:endParaRPr lang="en-US"/>
          </a:p>
        </p:txBody>
      </p:sp>
    </p:spTree>
    <p:extLst>
      <p:ext uri="{BB962C8B-B14F-4D97-AF65-F5344CB8AC3E}">
        <p14:creationId xmlns:p14="http://schemas.microsoft.com/office/powerpoint/2010/main" val="2579780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82F98-644B-9F4B-A933-F5F09D13E2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BC0788-471A-B941-90E8-78B670552E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EAA699-F5B6-0143-904D-F9F86D1CC904}"/>
              </a:ext>
            </a:extLst>
          </p:cNvPr>
          <p:cNvSpPr>
            <a:spLocks noGrp="1"/>
          </p:cNvSpPr>
          <p:nvPr>
            <p:ph type="dt" sz="half" idx="10"/>
          </p:nvPr>
        </p:nvSpPr>
        <p:spPr/>
        <p:txBody>
          <a:bodyPr/>
          <a:lstStyle/>
          <a:p>
            <a:fld id="{2229AEDE-6F0D-0943-AF04-3E067DEBB739}" type="datetime4">
              <a:rPr lang="en-US" smtClean="0"/>
              <a:t>November 3, 2020</a:t>
            </a:fld>
            <a:endParaRPr lang="en-US"/>
          </a:p>
        </p:txBody>
      </p:sp>
      <p:sp>
        <p:nvSpPr>
          <p:cNvPr id="5" name="Footer Placeholder 4">
            <a:extLst>
              <a:ext uri="{FF2B5EF4-FFF2-40B4-BE49-F238E27FC236}">
                <a16:creationId xmlns:a16="http://schemas.microsoft.com/office/drawing/2014/main" id="{70FA0961-E154-9545-9D26-0812E8462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95235-FD7E-7147-B253-A78543C8DBD4}"/>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04854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6792-3148-A449-9294-68BB6D8CB9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6680FF-9C28-174D-884B-80AB86422A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C748DD-5D10-AB42-82EE-7810C45EDEBD}"/>
              </a:ext>
            </a:extLst>
          </p:cNvPr>
          <p:cNvSpPr>
            <a:spLocks noGrp="1"/>
          </p:cNvSpPr>
          <p:nvPr>
            <p:ph type="dt" sz="half" idx="10"/>
          </p:nvPr>
        </p:nvSpPr>
        <p:spPr/>
        <p:txBody>
          <a:bodyPr/>
          <a:lstStyle/>
          <a:p>
            <a:fld id="{A7AB0683-2866-FE44-AD13-26552D5CE7B1}" type="datetime4">
              <a:rPr lang="en-US" smtClean="0"/>
              <a:t>November 3, 2020</a:t>
            </a:fld>
            <a:endParaRPr lang="en-US"/>
          </a:p>
        </p:txBody>
      </p:sp>
      <p:sp>
        <p:nvSpPr>
          <p:cNvPr id="5" name="Footer Placeholder 4">
            <a:extLst>
              <a:ext uri="{FF2B5EF4-FFF2-40B4-BE49-F238E27FC236}">
                <a16:creationId xmlns:a16="http://schemas.microsoft.com/office/drawing/2014/main" id="{9E140022-271F-B442-AD45-9488F35BE4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19F58-750C-6F42-A56B-5859ABBD3AD1}"/>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651960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AE3443-7232-0E40-98B6-09E98D8C8E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63B514-E723-E04F-8D69-3B97B00F2C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677FF3-8889-9B4B-9583-99E402E09C34}"/>
              </a:ext>
            </a:extLst>
          </p:cNvPr>
          <p:cNvSpPr>
            <a:spLocks noGrp="1"/>
          </p:cNvSpPr>
          <p:nvPr>
            <p:ph type="dt" sz="half" idx="10"/>
          </p:nvPr>
        </p:nvSpPr>
        <p:spPr/>
        <p:txBody>
          <a:bodyPr/>
          <a:lstStyle/>
          <a:p>
            <a:fld id="{9F718CA1-DAE7-934C-A495-20465376A1DC}" type="datetime4">
              <a:rPr lang="en-US" smtClean="0"/>
              <a:t>November 3, 2020</a:t>
            </a:fld>
            <a:endParaRPr lang="en-US"/>
          </a:p>
        </p:txBody>
      </p:sp>
      <p:sp>
        <p:nvSpPr>
          <p:cNvPr id="5" name="Footer Placeholder 4">
            <a:extLst>
              <a:ext uri="{FF2B5EF4-FFF2-40B4-BE49-F238E27FC236}">
                <a16:creationId xmlns:a16="http://schemas.microsoft.com/office/drawing/2014/main" id="{6B1C4DC8-FC79-D948-BD5D-35BC13653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EE686-D3FD-7A47-B60C-1822840F8A6C}"/>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161466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39C1-7793-B643-A05C-51023017E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808CB7-1526-7F46-86B6-D9ECFAE551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1C74A-A293-0F42-AA09-1E89345C5253}"/>
              </a:ext>
            </a:extLst>
          </p:cNvPr>
          <p:cNvSpPr>
            <a:spLocks noGrp="1"/>
          </p:cNvSpPr>
          <p:nvPr>
            <p:ph type="dt" sz="half" idx="10"/>
          </p:nvPr>
        </p:nvSpPr>
        <p:spPr/>
        <p:txBody>
          <a:bodyPr/>
          <a:lstStyle/>
          <a:p>
            <a:fld id="{152B95A6-253B-B949-9AF5-D15D5C73BCB7}" type="datetime4">
              <a:rPr lang="en-US" smtClean="0"/>
              <a:t>November 3, 2020</a:t>
            </a:fld>
            <a:endParaRPr lang="en-US"/>
          </a:p>
        </p:txBody>
      </p:sp>
      <p:sp>
        <p:nvSpPr>
          <p:cNvPr id="5" name="Footer Placeholder 4">
            <a:extLst>
              <a:ext uri="{FF2B5EF4-FFF2-40B4-BE49-F238E27FC236}">
                <a16:creationId xmlns:a16="http://schemas.microsoft.com/office/drawing/2014/main" id="{7487B0BC-58C5-3548-9C3F-6477D987D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E85A82-96E4-7D49-A8D2-ED47B0B8658F}"/>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26745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277E-E2A2-D04F-8FC3-618BC85AF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D4249-F9A9-6D4E-9B78-CBB5EDA3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96CB2-8C05-4048-ABD0-615721C887FC}"/>
              </a:ext>
            </a:extLst>
          </p:cNvPr>
          <p:cNvSpPr>
            <a:spLocks noGrp="1"/>
          </p:cNvSpPr>
          <p:nvPr>
            <p:ph type="dt" sz="half" idx="10"/>
          </p:nvPr>
        </p:nvSpPr>
        <p:spPr/>
        <p:txBody>
          <a:bodyPr/>
          <a:lstStyle/>
          <a:p>
            <a:fld id="{7021B5F1-049B-0B4B-A90F-940FDEAD4797}" type="datetime4">
              <a:rPr lang="en-US" smtClean="0"/>
              <a:t>November 3, 2020</a:t>
            </a:fld>
            <a:endParaRPr lang="en-US"/>
          </a:p>
        </p:txBody>
      </p:sp>
      <p:sp>
        <p:nvSpPr>
          <p:cNvPr id="5" name="Footer Placeholder 4">
            <a:extLst>
              <a:ext uri="{FF2B5EF4-FFF2-40B4-BE49-F238E27FC236}">
                <a16:creationId xmlns:a16="http://schemas.microsoft.com/office/drawing/2014/main" id="{867EA911-3CB0-0145-BD9E-934185877D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2778C-AA94-7745-A0E9-978AF20FB986}"/>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39122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3319A-7594-8A4C-BD3E-A7322EE09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7EF517-979E-AF43-9487-59B2DFAAEC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D0990D-F2E5-8A42-B576-CEF6F8F9C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A78A4E-86E5-694E-8C85-75E2E07ABE40}"/>
              </a:ext>
            </a:extLst>
          </p:cNvPr>
          <p:cNvSpPr>
            <a:spLocks noGrp="1"/>
          </p:cNvSpPr>
          <p:nvPr>
            <p:ph type="dt" sz="half" idx="10"/>
          </p:nvPr>
        </p:nvSpPr>
        <p:spPr/>
        <p:txBody>
          <a:bodyPr/>
          <a:lstStyle/>
          <a:p>
            <a:fld id="{D206B19F-601E-4E48-A5DB-F5DCA2C280BB}" type="datetime4">
              <a:rPr lang="en-US" smtClean="0"/>
              <a:t>November 3, 2020</a:t>
            </a:fld>
            <a:endParaRPr lang="en-US"/>
          </a:p>
        </p:txBody>
      </p:sp>
      <p:sp>
        <p:nvSpPr>
          <p:cNvPr id="6" name="Footer Placeholder 5">
            <a:extLst>
              <a:ext uri="{FF2B5EF4-FFF2-40B4-BE49-F238E27FC236}">
                <a16:creationId xmlns:a16="http://schemas.microsoft.com/office/drawing/2014/main" id="{463B3507-B417-674F-9E33-6D75FB74C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2FE37A-7081-324E-855B-761EDFCD8D87}"/>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15731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716E-F2DB-954A-AF40-DC9F14CA77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EA974E-7385-3D42-93EC-7FE82CC3F4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3E2BD3-AF38-0349-8609-6257B1EBF1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95209A-FCE0-1446-9559-A985D36515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426D26-B6A1-854E-92C1-AFB568440D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4EB3D8-74AF-D84D-9485-1F6302B49BF7}"/>
              </a:ext>
            </a:extLst>
          </p:cNvPr>
          <p:cNvSpPr>
            <a:spLocks noGrp="1"/>
          </p:cNvSpPr>
          <p:nvPr>
            <p:ph type="dt" sz="half" idx="10"/>
          </p:nvPr>
        </p:nvSpPr>
        <p:spPr/>
        <p:txBody>
          <a:bodyPr/>
          <a:lstStyle/>
          <a:p>
            <a:fld id="{871927EF-5739-3745-9372-FB49A8462DBE}" type="datetime4">
              <a:rPr lang="en-US" smtClean="0"/>
              <a:t>November 3, 2020</a:t>
            </a:fld>
            <a:endParaRPr lang="en-US"/>
          </a:p>
        </p:txBody>
      </p:sp>
      <p:sp>
        <p:nvSpPr>
          <p:cNvPr id="8" name="Footer Placeholder 7">
            <a:extLst>
              <a:ext uri="{FF2B5EF4-FFF2-40B4-BE49-F238E27FC236}">
                <a16:creationId xmlns:a16="http://schemas.microsoft.com/office/drawing/2014/main" id="{F644F1CD-4570-504E-B174-35FC2738C2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CA8E67-18FC-C344-9F89-36341DCF3CA9}"/>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227774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4033-F7D5-2046-B3CA-20124C8DF1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9C0F53-E8A2-794B-BF78-C0F0C60D5D4F}"/>
              </a:ext>
            </a:extLst>
          </p:cNvPr>
          <p:cNvSpPr>
            <a:spLocks noGrp="1"/>
          </p:cNvSpPr>
          <p:nvPr>
            <p:ph type="dt" sz="half" idx="10"/>
          </p:nvPr>
        </p:nvSpPr>
        <p:spPr/>
        <p:txBody>
          <a:bodyPr/>
          <a:lstStyle/>
          <a:p>
            <a:fld id="{B8ECFD98-BCA4-4E42-BD0F-E0FAF773FA65}" type="datetime4">
              <a:rPr lang="en-US" smtClean="0"/>
              <a:t>November 3, 2020</a:t>
            </a:fld>
            <a:endParaRPr lang="en-US"/>
          </a:p>
        </p:txBody>
      </p:sp>
      <p:sp>
        <p:nvSpPr>
          <p:cNvPr id="4" name="Footer Placeholder 3">
            <a:extLst>
              <a:ext uri="{FF2B5EF4-FFF2-40B4-BE49-F238E27FC236}">
                <a16:creationId xmlns:a16="http://schemas.microsoft.com/office/drawing/2014/main" id="{B1A708DF-C282-2748-ABD1-B76D94D885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BE02A-EB9E-D442-BFB6-4F55044C1693}"/>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180244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7CC153-6143-F243-B434-D525005E5E33}"/>
              </a:ext>
            </a:extLst>
          </p:cNvPr>
          <p:cNvSpPr>
            <a:spLocks noGrp="1"/>
          </p:cNvSpPr>
          <p:nvPr>
            <p:ph type="dt" sz="half" idx="10"/>
          </p:nvPr>
        </p:nvSpPr>
        <p:spPr/>
        <p:txBody>
          <a:bodyPr/>
          <a:lstStyle/>
          <a:p>
            <a:fld id="{48F9C854-82E0-A841-B3D0-081BA6C4AED1}" type="datetime4">
              <a:rPr lang="en-US" smtClean="0"/>
              <a:t>November 3, 2020</a:t>
            </a:fld>
            <a:endParaRPr lang="en-US"/>
          </a:p>
        </p:txBody>
      </p:sp>
      <p:sp>
        <p:nvSpPr>
          <p:cNvPr id="3" name="Footer Placeholder 2">
            <a:extLst>
              <a:ext uri="{FF2B5EF4-FFF2-40B4-BE49-F238E27FC236}">
                <a16:creationId xmlns:a16="http://schemas.microsoft.com/office/drawing/2014/main" id="{5304E391-FC41-D049-9202-3DAC7B647E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5B287-FA64-D247-9986-AD50ADE4E84E}"/>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513071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1675-FD1C-444A-BC53-0D71F3AA7B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C6595B-59DB-BD4D-87E8-4C88963436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E418EA-5EAA-5A49-841E-24E04F18E6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4E45F-3B15-BF48-89B2-C6406639E0E1}"/>
              </a:ext>
            </a:extLst>
          </p:cNvPr>
          <p:cNvSpPr>
            <a:spLocks noGrp="1"/>
          </p:cNvSpPr>
          <p:nvPr>
            <p:ph type="dt" sz="half" idx="10"/>
          </p:nvPr>
        </p:nvSpPr>
        <p:spPr/>
        <p:txBody>
          <a:bodyPr/>
          <a:lstStyle/>
          <a:p>
            <a:fld id="{F10EFA61-6D4C-2442-9A88-7AC3F50BCD76}" type="datetime4">
              <a:rPr lang="en-US" smtClean="0"/>
              <a:t>November 3, 2020</a:t>
            </a:fld>
            <a:endParaRPr lang="en-US"/>
          </a:p>
        </p:txBody>
      </p:sp>
      <p:sp>
        <p:nvSpPr>
          <p:cNvPr id="6" name="Footer Placeholder 5">
            <a:extLst>
              <a:ext uri="{FF2B5EF4-FFF2-40B4-BE49-F238E27FC236}">
                <a16:creationId xmlns:a16="http://schemas.microsoft.com/office/drawing/2014/main" id="{6CB4B1DD-9484-0D43-BD82-D3CAAE11D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F4A4F-7AD1-7F42-934D-6ECCEFF26025}"/>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292927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59D21-9E0D-F847-B082-DD28AEEF16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AA4986-9940-F34C-8F26-68CD624B19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254370-08C7-3745-A106-6D575BE38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AA0EEE-AFF2-E543-BBEF-772F1844A51D}"/>
              </a:ext>
            </a:extLst>
          </p:cNvPr>
          <p:cNvSpPr>
            <a:spLocks noGrp="1"/>
          </p:cNvSpPr>
          <p:nvPr>
            <p:ph type="dt" sz="half" idx="10"/>
          </p:nvPr>
        </p:nvSpPr>
        <p:spPr/>
        <p:txBody>
          <a:bodyPr/>
          <a:lstStyle/>
          <a:p>
            <a:fld id="{E7482A4B-1573-B449-BA92-8ECE8F96DE31}" type="datetime4">
              <a:rPr lang="en-US" smtClean="0"/>
              <a:t>November 3, 2020</a:t>
            </a:fld>
            <a:endParaRPr lang="en-US"/>
          </a:p>
        </p:txBody>
      </p:sp>
      <p:sp>
        <p:nvSpPr>
          <p:cNvPr id="6" name="Footer Placeholder 5">
            <a:extLst>
              <a:ext uri="{FF2B5EF4-FFF2-40B4-BE49-F238E27FC236}">
                <a16:creationId xmlns:a16="http://schemas.microsoft.com/office/drawing/2014/main" id="{F4C1E727-540F-E14E-833F-6D1E1F169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A954D7-A73C-234F-A95A-504AC2F6306F}"/>
              </a:ext>
            </a:extLst>
          </p:cNvPr>
          <p:cNvSpPr>
            <a:spLocks noGrp="1"/>
          </p:cNvSpPr>
          <p:nvPr>
            <p:ph type="sldNum" sz="quarter" idx="12"/>
          </p:nvPr>
        </p:nvSpPr>
        <p:spPr/>
        <p:txBody>
          <a:bodyPr/>
          <a:lstStyle/>
          <a:p>
            <a:fld id="{39607596-B774-9440-AC5E-55B59D9DBBB9}" type="slidenum">
              <a:rPr lang="en-US" smtClean="0"/>
              <a:t>‹#›</a:t>
            </a:fld>
            <a:endParaRPr lang="en-US"/>
          </a:p>
        </p:txBody>
      </p:sp>
    </p:spTree>
    <p:extLst>
      <p:ext uri="{BB962C8B-B14F-4D97-AF65-F5344CB8AC3E}">
        <p14:creationId xmlns:p14="http://schemas.microsoft.com/office/powerpoint/2010/main" val="33760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EAA3C8-653F-954A-884D-C6B5AE7670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09B8A5-0612-064C-8B1E-D394BF1EB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ED212A-CE69-A64B-8262-AA0BCD5D6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ED197-2081-9D44-A305-C64764C2948E}" type="datetime4">
              <a:rPr lang="en-US" smtClean="0"/>
              <a:t>November 3, 2020</a:t>
            </a:fld>
            <a:endParaRPr lang="en-US"/>
          </a:p>
        </p:txBody>
      </p:sp>
      <p:sp>
        <p:nvSpPr>
          <p:cNvPr id="5" name="Footer Placeholder 4">
            <a:extLst>
              <a:ext uri="{FF2B5EF4-FFF2-40B4-BE49-F238E27FC236}">
                <a16:creationId xmlns:a16="http://schemas.microsoft.com/office/drawing/2014/main" id="{4EA580AC-1D1C-6141-AA25-A8C95AC05D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1F4E70-0AA4-EA47-9249-5B84BB1202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07596-B774-9440-AC5E-55B59D9DBBB9}" type="slidenum">
              <a:rPr lang="en-US" smtClean="0"/>
              <a:t>‹#›</a:t>
            </a:fld>
            <a:endParaRPr lang="en-US"/>
          </a:p>
        </p:txBody>
      </p:sp>
    </p:spTree>
    <p:extLst>
      <p:ext uri="{BB962C8B-B14F-4D97-AF65-F5344CB8AC3E}">
        <p14:creationId xmlns:p14="http://schemas.microsoft.com/office/powerpoint/2010/main" val="296762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hyperlink" Target="https://hub.mph.in.gov/dataset/covid-19-county-wide-test-case-and-death-trends/resource/afaa225d-ac4e-4e80-9190-f6800c366b5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census.gov/programs-surveys/metro-micro/about/delineation-files.html" TargetMode="External"/><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tiff"/><Relationship Id="rId5" Type="http://schemas.openxmlformats.org/officeDocument/2006/relationships/image" Target="../media/image2.tiff"/><Relationship Id="rId4" Type="http://schemas.openxmlformats.org/officeDocument/2006/relationships/hyperlink" Target="https://chfs.ky.gov/agencies/dph/covid19/COVID19DailyReport.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5.tiff"/><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tiff"/></Relationships>
</file>

<file path=ppt/slides/_rels/slide6.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9.tiff"/><Relationship Id="rId5" Type="http://schemas.openxmlformats.org/officeDocument/2006/relationships/image" Target="../media/image8.tiff"/><Relationship Id="rId4" Type="http://schemas.openxmlformats.org/officeDocument/2006/relationships/hyperlink" Target="https://hub.mph.in.gov/dataset/covid-19-county-wide-test-case-and-death-trend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chfs.ky.gov/agencies/dph/covid19/COVID19DailyReport.pdf" TargetMode="External"/><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hyperlink" Target="https://hub.mph.in.gov/dataset/covid-19-county-wide-test-case-and-death-tren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November 3,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1</a:t>
            </a:fld>
            <a:endParaRPr lang="en-US" dirty="0"/>
          </a:p>
        </p:txBody>
      </p:sp>
      <p:sp>
        <p:nvSpPr>
          <p:cNvPr id="5" name="TextBox 4">
            <a:extLst>
              <a:ext uri="{FF2B5EF4-FFF2-40B4-BE49-F238E27FC236}">
                <a16:creationId xmlns:a16="http://schemas.microsoft.com/office/drawing/2014/main" id="{509CFF82-796B-DC44-9C77-E2AFCDF2CC34}"/>
              </a:ext>
            </a:extLst>
          </p:cNvPr>
          <p:cNvSpPr txBox="1"/>
          <p:nvPr/>
        </p:nvSpPr>
        <p:spPr>
          <a:xfrm>
            <a:off x="838200" y="612844"/>
            <a:ext cx="10296646" cy="5509200"/>
          </a:xfrm>
          <a:prstGeom prst="rect">
            <a:avLst/>
          </a:prstGeom>
          <a:noFill/>
        </p:spPr>
        <p:txBody>
          <a:bodyPr wrap="square" rtlCol="0">
            <a:spAutoFit/>
          </a:bodyPr>
          <a:lstStyle/>
          <a:p>
            <a:r>
              <a:rPr lang="en-US" sz="1600" b="1" u="sng" dirty="0"/>
              <a:t>About the Data Sources</a:t>
            </a:r>
          </a:p>
          <a:p>
            <a:pPr marL="285750" indent="-285750">
              <a:buFont typeface="Arial" panose="020B0604020202020204" pitchFamily="34" charset="0"/>
              <a:buChar char="•"/>
            </a:pPr>
            <a:r>
              <a:rPr lang="en-US" sz="1600" b="1" dirty="0"/>
              <a:t>The data and visualizations reported are from two data sources: 1) the daily Kentucky Public Health KY COVID-19 Daily Summary (</a:t>
            </a:r>
            <a:r>
              <a:rPr lang="en-US" sz="1600" dirty="0">
                <a:solidFill>
                  <a:schemeClr val="tx1">
                    <a:lumMod val="50000"/>
                    <a:lumOff val="50000"/>
                  </a:schemeClr>
                </a:solidFill>
                <a:hlinkClick r:id="rId3"/>
              </a:rPr>
              <a:t>https://chfs.ky.gov/agencies/dph/covid19/COVID19DailyReport.pdf</a:t>
            </a:r>
            <a:r>
              <a:rPr lang="en-US" sz="1600" dirty="0">
                <a:solidFill>
                  <a:schemeClr val="tx1">
                    <a:lumMod val="50000"/>
                    <a:lumOff val="50000"/>
                  </a:schemeClr>
                </a:solidFill>
              </a:rPr>
              <a:t>)</a:t>
            </a:r>
            <a:r>
              <a:rPr lang="en-US" sz="1600" b="1" dirty="0"/>
              <a:t>;</a:t>
            </a:r>
            <a:r>
              <a:rPr lang="en-US" sz="1600" dirty="0">
                <a:solidFill>
                  <a:schemeClr val="tx1">
                    <a:lumMod val="50000"/>
                    <a:lumOff val="50000"/>
                  </a:schemeClr>
                </a:solidFill>
              </a:rPr>
              <a:t> </a:t>
            </a:r>
            <a:r>
              <a:rPr lang="en-US" sz="1600" b="1" dirty="0"/>
              <a:t>and 2) the daily Indiana State Department of Health Covid-19 County-Wide Test, Case, and Death Trends </a:t>
            </a:r>
            <a:r>
              <a:rPr lang="en-US" sz="1600" dirty="0">
                <a:solidFill>
                  <a:schemeClr val="tx1">
                    <a:lumMod val="50000"/>
                    <a:lumOff val="50000"/>
                  </a:schemeClr>
                </a:solidFill>
              </a:rPr>
              <a:t>(</a:t>
            </a:r>
            <a:r>
              <a:rPr lang="en-US" sz="1600" dirty="0">
                <a:solidFill>
                  <a:schemeClr val="tx1">
                    <a:lumMod val="50000"/>
                    <a:lumOff val="50000"/>
                  </a:schemeClr>
                </a:solidFill>
                <a:hlinkClick r:id="rId4"/>
              </a:rPr>
              <a:t>https://hub.mph.in.gov/dataset/covid-19-county-wide-test-case-and-death-trends/resource/afaa225d-ac4e-4e80-9190-f6800c366b58</a:t>
            </a:r>
            <a:r>
              <a:rPr lang="en-US" sz="1600" dirty="0">
                <a:solidFill>
                  <a:schemeClr val="tx1">
                    <a:lumMod val="50000"/>
                    <a:lumOff val="50000"/>
                  </a:schemeClr>
                </a:solidFill>
              </a:rPr>
              <a:t>).</a:t>
            </a:r>
          </a:p>
          <a:p>
            <a:endParaRPr lang="en-US" sz="1600" dirty="0"/>
          </a:p>
          <a:p>
            <a:pPr marL="285750" indent="-285750">
              <a:buFont typeface="Arial" panose="020B0604020202020204" pitchFamily="34" charset="0"/>
              <a:buChar char="•"/>
            </a:pPr>
            <a:r>
              <a:rPr lang="en-US" sz="1600" dirty="0"/>
              <a:t>From Kentucky Public Health: </a:t>
            </a:r>
            <a:r>
              <a:rPr lang="en-US" sz="1600" i="1" dirty="0"/>
              <a:t>The data collected by the Kentucky Department for Public Health (KDPH) on case patients comes from a number of sources, including electronic laboratory reports, provider case disease and COVID-19 investigation reports, local health department investigation results, hospital infection prevention clinical patient data, and KDPH investigation results. Data is often found incomplete and/or incorrect and during KDPH investigation individual patient-level data is added to, corrected, and de-duplicated so that overall case counts and aggregate data values change daily. </a:t>
            </a:r>
            <a:r>
              <a:rPr lang="en-US" sz="1600" dirty="0"/>
              <a:t>The charts herein represent historic accumulations of the daily numbers posted in the Kentucky Public Health (KPH) daily report. Note that the date used in the x-axis of the visualizations is the report date in the header of the KPH report.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From Indiana State Department of Health: </a:t>
            </a:r>
            <a:r>
              <a:rPr lang="en-US" sz="1600" i="1" dirty="0"/>
              <a:t>All data displayed is preliminary and subject to change as more information is reported to ISDH. New positive cases, deaths and tests have occurred over a range of dates but were reported to ISDH in the last 24 hours. Tests are displayed by the date the test was performed and deaths are displayed by the date the death occurred. Expect historical data to change as data is reported to ISDH. </a:t>
            </a:r>
            <a:r>
              <a:rPr lang="en-US" sz="1600" dirty="0"/>
              <a:t>The charts herein represent the updated historic file posted daily by ISDH. </a:t>
            </a:r>
          </a:p>
          <a:p>
            <a:endParaRPr lang="en-US" sz="1600" dirty="0"/>
          </a:p>
          <a:p>
            <a:pPr algn="r"/>
            <a:r>
              <a:rPr lang="en-US" sz="1600" i="1" dirty="0"/>
              <a:t>Italicized text </a:t>
            </a:r>
            <a:r>
              <a:rPr lang="en-US" sz="1600" dirty="0"/>
              <a:t>represents a direct quote from the source website.</a:t>
            </a:r>
          </a:p>
        </p:txBody>
      </p:sp>
    </p:spTree>
    <p:extLst>
      <p:ext uri="{BB962C8B-B14F-4D97-AF65-F5344CB8AC3E}">
        <p14:creationId xmlns:p14="http://schemas.microsoft.com/office/powerpoint/2010/main" val="29726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November 3,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2</a:t>
            </a:fld>
            <a:endParaRPr lang="en-US" dirty="0"/>
          </a:p>
        </p:txBody>
      </p:sp>
      <p:sp>
        <p:nvSpPr>
          <p:cNvPr id="5" name="TextBox 4">
            <a:extLst>
              <a:ext uri="{FF2B5EF4-FFF2-40B4-BE49-F238E27FC236}">
                <a16:creationId xmlns:a16="http://schemas.microsoft.com/office/drawing/2014/main" id="{509CFF82-796B-DC44-9C77-E2AFCDF2CC34}"/>
              </a:ext>
            </a:extLst>
          </p:cNvPr>
          <p:cNvSpPr txBox="1"/>
          <p:nvPr/>
        </p:nvSpPr>
        <p:spPr>
          <a:xfrm>
            <a:off x="838200" y="612844"/>
            <a:ext cx="10296646" cy="5509200"/>
          </a:xfrm>
          <a:prstGeom prst="rect">
            <a:avLst/>
          </a:prstGeom>
          <a:noFill/>
        </p:spPr>
        <p:txBody>
          <a:bodyPr wrap="square" rtlCol="0">
            <a:spAutoFit/>
          </a:bodyPr>
          <a:lstStyle/>
          <a:p>
            <a:r>
              <a:rPr lang="en-US" sz="1600" b="1" u="sng" dirty="0"/>
              <a:t>About the Calculations</a:t>
            </a:r>
          </a:p>
          <a:p>
            <a:pPr marL="285750" indent="-285750">
              <a:buFont typeface="Arial" panose="020B0604020202020204" pitchFamily="34" charset="0"/>
              <a:buChar char="•"/>
            </a:pPr>
            <a:r>
              <a:rPr lang="en-US" sz="1600" dirty="0"/>
              <a:t>A 14-day Trailing Average is computed by averaging all available daily values among the latest reported date and previous 13 calendar days. (For example, the average between July 16 and July 29, 2020 would be reported on July 29, 2020) If a day’s data is unavailable within that time window (for instance, the KPH report does not usually include hospitalization data on Sundays), the average is performed without that day. For instance, if there are only 13 values over the last two weeks, the average is taken over those 13 values.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Louisville Metro data represents a sum of the data from the counties listed below. The counties are based on the OMB’s delineation for Louisville/Jefferson County CBSA as of March 2020. (</a:t>
            </a:r>
            <a:r>
              <a:rPr lang="en-US" sz="1600" dirty="0">
                <a:hlinkClick r:id="rId3"/>
              </a:rPr>
              <a:t>https://www.census.gov/programs-surveys/metro-micro/about/delineation-files.html</a:t>
            </a:r>
            <a:r>
              <a:rPr lang="en-US" sz="1600" dirty="0"/>
              <a:t>)</a:t>
            </a:r>
          </a:p>
          <a:p>
            <a:pPr marL="742950" lvl="1" indent="-285750">
              <a:buFont typeface="Arial" panose="020B0604020202020204" pitchFamily="34" charset="0"/>
              <a:buChar char="•"/>
            </a:pPr>
            <a:r>
              <a:rPr lang="en-US" sz="1600" dirty="0"/>
              <a:t>Kentucky counties: Bullitt, Henry, Jefferson, Oldham, Shelby and Spencer</a:t>
            </a:r>
          </a:p>
          <a:p>
            <a:pPr marL="742950" lvl="1" indent="-285750">
              <a:buFont typeface="Arial" panose="020B0604020202020204" pitchFamily="34" charset="0"/>
              <a:buChar char="•"/>
            </a:pPr>
            <a:r>
              <a:rPr lang="en-US" sz="1600" dirty="0"/>
              <a:t>Indiana counties: Clark, Floyd, Harrison and Washington</a:t>
            </a:r>
          </a:p>
          <a:p>
            <a:pPr lvl="1"/>
            <a:endParaRPr lang="en-US" sz="1600" dirty="0"/>
          </a:p>
          <a:p>
            <a:r>
              <a:rPr lang="en-US" sz="1600" b="1" u="sng" dirty="0"/>
              <a:t>About the Trends</a:t>
            </a:r>
          </a:p>
          <a:p>
            <a:pPr marL="285750" indent="-285750">
              <a:buFont typeface="Arial" panose="020B0604020202020204" pitchFamily="34" charset="0"/>
              <a:buChar char="•"/>
            </a:pPr>
            <a:r>
              <a:rPr lang="en-US" sz="1600" b="1" dirty="0"/>
              <a:t>For the 14-day-averages, Up</a:t>
            </a:r>
            <a:r>
              <a:rPr lang="en-US" sz="1600" dirty="0"/>
              <a:t> or </a:t>
            </a:r>
            <a:r>
              <a:rPr lang="en-US" sz="1600" b="1" dirty="0"/>
              <a:t>Down</a:t>
            </a:r>
            <a:r>
              <a:rPr lang="en-US" sz="1600" dirty="0"/>
              <a:t> means an increase or decrease in the 14-day-average of a quantity between today and a week ago, where the absolute change is at least 5%, OR consistent directional change across the four weeks shown. </a:t>
            </a:r>
            <a:r>
              <a:rPr lang="en-US" sz="1600" b="1" dirty="0"/>
              <a:t>Same</a:t>
            </a:r>
            <a:r>
              <a:rPr lang="en-US" sz="1600" dirty="0"/>
              <a:t> means that the absolute change in the 14-day-average of a quantity between today and a week ago was less than 5%.</a:t>
            </a:r>
          </a:p>
          <a:p>
            <a:pPr marL="285750" indent="-285750">
              <a:buFont typeface="Arial" panose="020B0604020202020204" pitchFamily="34" charset="0"/>
              <a:buChar char="•"/>
            </a:pPr>
            <a:r>
              <a:rPr lang="en-US" sz="1600" b="1" dirty="0"/>
              <a:t>[Prospective addition] For the daily plots, Up or Down </a:t>
            </a:r>
            <a:r>
              <a:rPr lang="en-US" sz="1600" dirty="0"/>
              <a:t>means that the Mann-Kendall test indicated a statistically significant trend at a 95% confidence level over the last 14 days of data. </a:t>
            </a:r>
            <a:r>
              <a:rPr lang="en-US" sz="1600" b="1" dirty="0"/>
              <a:t>No trend </a:t>
            </a:r>
            <a:r>
              <a:rPr lang="en-US" sz="1600" dirty="0"/>
              <a:t>means that the null hypothesis could not be rejected using the statistical test. </a:t>
            </a:r>
          </a:p>
          <a:p>
            <a:pPr lvl="1"/>
            <a:endParaRPr lang="en-US" sz="1600" dirty="0"/>
          </a:p>
        </p:txBody>
      </p:sp>
      <p:sp>
        <p:nvSpPr>
          <p:cNvPr id="8" name="Up Arrow 7">
            <a:extLst>
              <a:ext uri="{FF2B5EF4-FFF2-40B4-BE49-F238E27FC236}">
                <a16:creationId xmlns:a16="http://schemas.microsoft.com/office/drawing/2014/main" id="{D8C3A776-39CD-FF46-9467-3DAE5D61105B}"/>
              </a:ext>
            </a:extLst>
          </p:cNvPr>
          <p:cNvSpPr/>
          <p:nvPr/>
        </p:nvSpPr>
        <p:spPr>
          <a:xfrm>
            <a:off x="8618158" y="3556961"/>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a:extLst>
              <a:ext uri="{FF2B5EF4-FFF2-40B4-BE49-F238E27FC236}">
                <a16:creationId xmlns:a16="http://schemas.microsoft.com/office/drawing/2014/main" id="{4191EDDF-7655-AA4D-A9AD-0BFCA4607D21}"/>
              </a:ext>
            </a:extLst>
          </p:cNvPr>
          <p:cNvSpPr/>
          <p:nvPr/>
        </p:nvSpPr>
        <p:spPr>
          <a:xfrm rot="10800000">
            <a:off x="9333053" y="3590210"/>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eft-Right Arrow 10">
            <a:extLst>
              <a:ext uri="{FF2B5EF4-FFF2-40B4-BE49-F238E27FC236}">
                <a16:creationId xmlns:a16="http://schemas.microsoft.com/office/drawing/2014/main" id="{5D5387BC-71F8-3F44-94B7-CA5837DBBD19}"/>
              </a:ext>
            </a:extLst>
          </p:cNvPr>
          <p:cNvSpPr/>
          <p:nvPr/>
        </p:nvSpPr>
        <p:spPr>
          <a:xfrm>
            <a:off x="9980947" y="3590210"/>
            <a:ext cx="648769" cy="452888"/>
          </a:xfrm>
          <a:prstGeom prst="leftRight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88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3"/>
          <a:stretch>
            <a:fillRect/>
          </a:stretch>
        </p:blipFill>
        <p:spPr>
          <a:xfrm>
            <a:off x="9981822" y="6136211"/>
            <a:ext cx="1962727" cy="484909"/>
          </a:xfrm>
          <a:prstGeom prst="rect">
            <a:avLst/>
          </a:prstGeom>
        </p:spPr>
      </p:pic>
      <p:sp>
        <p:nvSpPr>
          <p:cNvPr id="12" name="Date Placeholder 11">
            <a:extLst>
              <a:ext uri="{FF2B5EF4-FFF2-40B4-BE49-F238E27FC236}">
                <a16:creationId xmlns:a16="http://schemas.microsoft.com/office/drawing/2014/main" id="{66EE95C1-7405-994B-9FAB-C6490F12E546}"/>
              </a:ext>
            </a:extLst>
          </p:cNvPr>
          <p:cNvSpPr>
            <a:spLocks noGrp="1"/>
          </p:cNvSpPr>
          <p:nvPr>
            <p:ph type="dt" sz="half" idx="10"/>
          </p:nvPr>
        </p:nvSpPr>
        <p:spPr/>
        <p:txBody>
          <a:bodyPr/>
          <a:lstStyle/>
          <a:p>
            <a:fld id="{629DA939-780A-B443-A103-A84CD8E4DA60}" type="datetime4">
              <a:rPr lang="en-US" smtClean="0"/>
              <a:t>November 3, 2020</a:t>
            </a:fld>
            <a:endParaRPr lang="en-US" dirty="0"/>
          </a:p>
        </p:txBody>
      </p:sp>
      <p:sp>
        <p:nvSpPr>
          <p:cNvPr id="13" name="Slide Number Placeholder 12">
            <a:extLst>
              <a:ext uri="{FF2B5EF4-FFF2-40B4-BE49-F238E27FC236}">
                <a16:creationId xmlns:a16="http://schemas.microsoft.com/office/drawing/2014/main" id="{7D21528F-E203-1844-9FE1-4CD6EC9BC983}"/>
              </a:ext>
            </a:extLst>
          </p:cNvPr>
          <p:cNvSpPr>
            <a:spLocks noGrp="1"/>
          </p:cNvSpPr>
          <p:nvPr>
            <p:ph type="sldNum" sz="quarter" idx="12"/>
          </p:nvPr>
        </p:nvSpPr>
        <p:spPr>
          <a:xfrm>
            <a:off x="9333053" y="6356350"/>
            <a:ext cx="2743200" cy="365125"/>
          </a:xfrm>
        </p:spPr>
        <p:txBody>
          <a:bodyPr/>
          <a:lstStyle/>
          <a:p>
            <a:fld id="{39607596-B774-9440-AC5E-55B59D9DBBB9}" type="slidenum">
              <a:rPr lang="en-US" smtClean="0"/>
              <a:t>3</a:t>
            </a:fld>
            <a:endParaRPr lang="en-US" dirty="0"/>
          </a:p>
        </p:txBody>
      </p:sp>
      <p:sp>
        <p:nvSpPr>
          <p:cNvPr id="14" name="TextBox 13">
            <a:extLst>
              <a:ext uri="{FF2B5EF4-FFF2-40B4-BE49-F238E27FC236}">
                <a16:creationId xmlns:a16="http://schemas.microsoft.com/office/drawing/2014/main" id="{62999CF2-686B-C746-9AC2-15FD40D38B24}"/>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4"/>
              </a:rPr>
              <a:t>https://chfs.ky.gov/agencies/dph/covid19/COVID19DailyReport.pdf</a:t>
            </a:r>
            <a:endParaRPr lang="en-US"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8771471F-089A-AB4A-80B2-87D266B9C117}"/>
              </a:ext>
            </a:extLst>
          </p:cNvPr>
          <p:cNvSpPr txBox="1"/>
          <p:nvPr/>
        </p:nvSpPr>
        <p:spPr>
          <a:xfrm>
            <a:off x="5888906" y="1892373"/>
            <a:ext cx="453971"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B74E4D"/>
                </a:solidFill>
              </a:rPr>
              <a:t>Up</a:t>
            </a:r>
          </a:p>
        </p:txBody>
      </p:sp>
      <p:sp>
        <p:nvSpPr>
          <p:cNvPr id="19" name="TextBox 18">
            <a:extLst>
              <a:ext uri="{FF2B5EF4-FFF2-40B4-BE49-F238E27FC236}">
                <a16:creationId xmlns:a16="http://schemas.microsoft.com/office/drawing/2014/main" id="{C32A7771-1E0D-5247-9713-786FD450FD4C}"/>
              </a:ext>
            </a:extLst>
          </p:cNvPr>
          <p:cNvSpPr txBox="1"/>
          <p:nvPr/>
        </p:nvSpPr>
        <p:spPr>
          <a:xfrm>
            <a:off x="5295517"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21" name="TextBox 20">
            <a:extLst>
              <a:ext uri="{FF2B5EF4-FFF2-40B4-BE49-F238E27FC236}">
                <a16:creationId xmlns:a16="http://schemas.microsoft.com/office/drawing/2014/main" id="{25B6E800-9522-FD4B-9F34-6FD0076560DF}"/>
              </a:ext>
            </a:extLst>
          </p:cNvPr>
          <p:cNvSpPr txBox="1"/>
          <p:nvPr/>
        </p:nvSpPr>
        <p:spPr>
          <a:xfrm>
            <a:off x="5302152" y="1892373"/>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22" name="Up Arrow 21">
            <a:extLst>
              <a:ext uri="{FF2B5EF4-FFF2-40B4-BE49-F238E27FC236}">
                <a16:creationId xmlns:a16="http://schemas.microsoft.com/office/drawing/2014/main" id="{F53F6947-9890-2343-BC88-99C3018A675B}"/>
              </a:ext>
            </a:extLst>
          </p:cNvPr>
          <p:cNvSpPr/>
          <p:nvPr/>
        </p:nvSpPr>
        <p:spPr>
          <a:xfrm>
            <a:off x="5315005" y="2358115"/>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Up Arrow 25">
            <a:extLst>
              <a:ext uri="{FF2B5EF4-FFF2-40B4-BE49-F238E27FC236}">
                <a16:creationId xmlns:a16="http://schemas.microsoft.com/office/drawing/2014/main" id="{9DEAD44C-5131-E046-8C1F-A747C83F2D7D}"/>
              </a:ext>
            </a:extLst>
          </p:cNvPr>
          <p:cNvSpPr/>
          <p:nvPr/>
        </p:nvSpPr>
        <p:spPr>
          <a:xfrm>
            <a:off x="5901759" y="2358115"/>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24EFA054-8660-3B40-874C-CBCE3EBC0A01}"/>
              </a:ext>
            </a:extLst>
          </p:cNvPr>
          <p:cNvPicPr>
            <a:picLocks noChangeAspect="1"/>
          </p:cNvPicPr>
          <p:nvPr/>
        </p:nvPicPr>
        <p:blipFill>
          <a:blip r:embed="rId5"/>
          <a:stretch>
            <a:fillRect/>
          </a:stretch>
        </p:blipFill>
        <p:spPr>
          <a:xfrm>
            <a:off x="155760" y="1102781"/>
            <a:ext cx="5080000" cy="3429000"/>
          </a:xfrm>
          <a:prstGeom prst="rect">
            <a:avLst/>
          </a:prstGeom>
          <a:ln>
            <a:noFill/>
          </a:ln>
        </p:spPr>
      </p:pic>
      <p:pic>
        <p:nvPicPr>
          <p:cNvPr id="3" name="Picture 2">
            <a:extLst>
              <a:ext uri="{FF2B5EF4-FFF2-40B4-BE49-F238E27FC236}">
                <a16:creationId xmlns:a16="http://schemas.microsoft.com/office/drawing/2014/main" id="{28D81C65-44CF-2340-A963-C3A6C52DD8DB}"/>
              </a:ext>
            </a:extLst>
          </p:cNvPr>
          <p:cNvPicPr>
            <a:picLocks noChangeAspect="1"/>
          </p:cNvPicPr>
          <p:nvPr/>
        </p:nvPicPr>
        <p:blipFill>
          <a:blip r:embed="rId6"/>
          <a:stretch>
            <a:fillRect/>
          </a:stretch>
        </p:blipFill>
        <p:spPr>
          <a:xfrm>
            <a:off x="6737549" y="1083731"/>
            <a:ext cx="5207000" cy="3441700"/>
          </a:xfrm>
          <a:prstGeom prst="rect">
            <a:avLst/>
          </a:prstGeom>
        </p:spPr>
      </p:pic>
    </p:spTree>
    <p:extLst>
      <p:ext uri="{BB962C8B-B14F-4D97-AF65-F5344CB8AC3E}">
        <p14:creationId xmlns:p14="http://schemas.microsoft.com/office/powerpoint/2010/main" val="2706298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D19D21BE-91CC-D44E-AE46-AE403F0749E4}" type="datetime4">
              <a:rPr lang="en-US" smtClean="0"/>
              <a:t>November 3,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4</a:t>
            </a:fld>
            <a:endParaRPr lang="en-US" dirty="0"/>
          </a:p>
        </p:txBody>
      </p:sp>
      <p:sp>
        <p:nvSpPr>
          <p:cNvPr id="17" name="TextBox 16">
            <a:extLst>
              <a:ext uri="{FF2B5EF4-FFF2-40B4-BE49-F238E27FC236}">
                <a16:creationId xmlns:a16="http://schemas.microsoft.com/office/drawing/2014/main" id="{E61481DB-8100-F846-82AF-CF8A455DFB4E}"/>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p:txBody>
      </p:sp>
      <p:sp>
        <p:nvSpPr>
          <p:cNvPr id="15" name="TextBox 14">
            <a:extLst>
              <a:ext uri="{FF2B5EF4-FFF2-40B4-BE49-F238E27FC236}">
                <a16:creationId xmlns:a16="http://schemas.microsoft.com/office/drawing/2014/main" id="{6DD4F214-4289-A64C-B478-77A7D406C217}"/>
              </a:ext>
            </a:extLst>
          </p:cNvPr>
          <p:cNvSpPr txBox="1"/>
          <p:nvPr/>
        </p:nvSpPr>
        <p:spPr>
          <a:xfrm>
            <a:off x="5422614" y="1783887"/>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12" name="Up Arrow 11">
            <a:extLst>
              <a:ext uri="{FF2B5EF4-FFF2-40B4-BE49-F238E27FC236}">
                <a16:creationId xmlns:a16="http://schemas.microsoft.com/office/drawing/2014/main" id="{AA947989-DF9A-254C-A8C5-132CAA08F0D2}"/>
              </a:ext>
            </a:extLst>
          </p:cNvPr>
          <p:cNvSpPr/>
          <p:nvPr/>
        </p:nvSpPr>
        <p:spPr>
          <a:xfrm>
            <a:off x="5426490" y="2226818"/>
            <a:ext cx="428264" cy="486137"/>
          </a:xfrm>
          <a:prstGeom prst="up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BEA09D7-C973-5C49-898E-5B6B8D473830}"/>
              </a:ext>
            </a:extLst>
          </p:cNvPr>
          <p:cNvSpPr txBox="1"/>
          <p:nvPr/>
        </p:nvSpPr>
        <p:spPr>
          <a:xfrm>
            <a:off x="5116482" y="278655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13" name="TextBox 12">
            <a:extLst>
              <a:ext uri="{FF2B5EF4-FFF2-40B4-BE49-F238E27FC236}">
                <a16:creationId xmlns:a16="http://schemas.microsoft.com/office/drawing/2014/main" id="{999C1BBB-F9DE-864A-98C9-C8C0CE44D248}"/>
              </a:ext>
            </a:extLst>
          </p:cNvPr>
          <p:cNvSpPr txBox="1"/>
          <p:nvPr/>
        </p:nvSpPr>
        <p:spPr>
          <a:xfrm>
            <a:off x="6596901" y="4514996"/>
            <a:ext cx="4986392" cy="430887"/>
          </a:xfrm>
          <a:prstGeom prst="rect">
            <a:avLst/>
          </a:prstGeom>
          <a:noFill/>
        </p:spPr>
        <p:txBody>
          <a:bodyPr wrap="square" rtlCol="0">
            <a:spAutoFit/>
          </a:bodyPr>
          <a:lstStyle/>
          <a:p>
            <a:r>
              <a:rPr lang="en-US" sz="1100" dirty="0"/>
              <a:t>*KPH noted that a backlog of case data from one jurisdiction contributed to the case total on 10/7/2020. Of those 2,398 cases, 926 were new cases. </a:t>
            </a:r>
          </a:p>
        </p:txBody>
      </p:sp>
      <p:sp>
        <p:nvSpPr>
          <p:cNvPr id="14" name="TextBox 13">
            <a:extLst>
              <a:ext uri="{FF2B5EF4-FFF2-40B4-BE49-F238E27FC236}">
                <a16:creationId xmlns:a16="http://schemas.microsoft.com/office/drawing/2014/main" id="{B0E7D5BE-B9A7-734D-B6E4-98C7C872CD0E}"/>
              </a:ext>
            </a:extLst>
          </p:cNvPr>
          <p:cNvSpPr txBox="1"/>
          <p:nvPr/>
        </p:nvSpPr>
        <p:spPr>
          <a:xfrm>
            <a:off x="868362" y="4519895"/>
            <a:ext cx="4986392" cy="430887"/>
          </a:xfrm>
          <a:prstGeom prst="rect">
            <a:avLst/>
          </a:prstGeom>
          <a:noFill/>
        </p:spPr>
        <p:txBody>
          <a:bodyPr wrap="square" rtlCol="0">
            <a:spAutoFit/>
          </a:bodyPr>
          <a:lstStyle/>
          <a:p>
            <a:r>
              <a:rPr lang="en-US" sz="1100" dirty="0"/>
              <a:t>*KPH noted that a backlog of case data from one jurisdiction contributed to the case total on 10/7/2020. Of those 2,398 cases, 926 were new cases. </a:t>
            </a:r>
          </a:p>
        </p:txBody>
      </p:sp>
      <p:pic>
        <p:nvPicPr>
          <p:cNvPr id="5" name="Picture 4">
            <a:extLst>
              <a:ext uri="{FF2B5EF4-FFF2-40B4-BE49-F238E27FC236}">
                <a16:creationId xmlns:a16="http://schemas.microsoft.com/office/drawing/2014/main" id="{C771B62D-1BE7-BF46-BB93-04E95E78F253}"/>
              </a:ext>
            </a:extLst>
          </p:cNvPr>
          <p:cNvPicPr>
            <a:picLocks noChangeAspect="1"/>
          </p:cNvPicPr>
          <p:nvPr/>
        </p:nvPicPr>
        <p:blipFill>
          <a:blip r:embed="rId4"/>
          <a:stretch>
            <a:fillRect/>
          </a:stretch>
        </p:blipFill>
        <p:spPr>
          <a:xfrm>
            <a:off x="37608" y="998455"/>
            <a:ext cx="5080000" cy="3429000"/>
          </a:xfrm>
          <a:prstGeom prst="rect">
            <a:avLst/>
          </a:prstGeom>
        </p:spPr>
      </p:pic>
      <p:pic>
        <p:nvPicPr>
          <p:cNvPr id="6" name="Picture 5">
            <a:extLst>
              <a:ext uri="{FF2B5EF4-FFF2-40B4-BE49-F238E27FC236}">
                <a16:creationId xmlns:a16="http://schemas.microsoft.com/office/drawing/2014/main" id="{AFAB91E4-54A3-B34F-8B59-10ABF16221FC}"/>
              </a:ext>
            </a:extLst>
          </p:cNvPr>
          <p:cNvPicPr>
            <a:picLocks noChangeAspect="1"/>
          </p:cNvPicPr>
          <p:nvPr/>
        </p:nvPicPr>
        <p:blipFill>
          <a:blip r:embed="rId5"/>
          <a:stretch>
            <a:fillRect/>
          </a:stretch>
        </p:blipFill>
        <p:spPr>
          <a:xfrm>
            <a:off x="6486597" y="882642"/>
            <a:ext cx="5207000" cy="3441700"/>
          </a:xfrm>
          <a:prstGeom prst="rect">
            <a:avLst/>
          </a:prstGeom>
        </p:spPr>
      </p:pic>
    </p:spTree>
    <p:extLst>
      <p:ext uri="{BB962C8B-B14F-4D97-AF65-F5344CB8AC3E}">
        <p14:creationId xmlns:p14="http://schemas.microsoft.com/office/powerpoint/2010/main" val="119474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9C895A81-C6FD-D44E-BB52-6F7745254900}" type="datetime4">
              <a:rPr lang="en-US" smtClean="0"/>
              <a:t>November 3,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5</a:t>
            </a:fld>
            <a:endParaRPr lang="en-US"/>
          </a:p>
        </p:txBody>
      </p:sp>
      <p:sp>
        <p:nvSpPr>
          <p:cNvPr id="7" name="TextBox 6">
            <a:extLst>
              <a:ext uri="{FF2B5EF4-FFF2-40B4-BE49-F238E27FC236}">
                <a16:creationId xmlns:a16="http://schemas.microsoft.com/office/drawing/2014/main" id="{D631D8C2-9489-A347-9BD3-C82EA20D81E2}"/>
              </a:ext>
            </a:extLst>
          </p:cNvPr>
          <p:cNvSpPr txBox="1"/>
          <p:nvPr/>
        </p:nvSpPr>
        <p:spPr>
          <a:xfrm>
            <a:off x="3550686" y="6136211"/>
            <a:ext cx="5090624" cy="523220"/>
          </a:xfrm>
          <a:prstGeom prst="rect">
            <a:avLst/>
          </a:prstGeom>
          <a:noFill/>
        </p:spPr>
        <p:txBody>
          <a:bodyPr wrap="none" rtlCol="0">
            <a:spAutoFit/>
          </a:bodyPr>
          <a:lstStyle/>
          <a:p>
            <a:pPr algn="ctr"/>
            <a:r>
              <a:rPr lang="en-US" sz="1400" dirty="0">
                <a:solidFill>
                  <a:schemeClr val="tx1">
                    <a:lumMod val="50000"/>
                    <a:lumOff val="50000"/>
                  </a:schemeClr>
                </a:solidFill>
              </a:rPr>
              <a:t>Source: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p:txBody>
      </p:sp>
      <p:sp>
        <p:nvSpPr>
          <p:cNvPr id="13" name="TextBox 12">
            <a:extLst>
              <a:ext uri="{FF2B5EF4-FFF2-40B4-BE49-F238E27FC236}">
                <a16:creationId xmlns:a16="http://schemas.microsoft.com/office/drawing/2014/main" id="{72C01524-2162-454A-BE4D-EB85750B837A}"/>
              </a:ext>
            </a:extLst>
          </p:cNvPr>
          <p:cNvSpPr txBox="1"/>
          <p:nvPr/>
        </p:nvSpPr>
        <p:spPr>
          <a:xfrm>
            <a:off x="5422614" y="1783887"/>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14" name="Up Arrow 13">
            <a:extLst>
              <a:ext uri="{FF2B5EF4-FFF2-40B4-BE49-F238E27FC236}">
                <a16:creationId xmlns:a16="http://schemas.microsoft.com/office/drawing/2014/main" id="{A6D2A181-5620-EE42-BE1A-AE0DCEDA511F}"/>
              </a:ext>
            </a:extLst>
          </p:cNvPr>
          <p:cNvSpPr/>
          <p:nvPr/>
        </p:nvSpPr>
        <p:spPr>
          <a:xfrm>
            <a:off x="5426490" y="2226818"/>
            <a:ext cx="428264" cy="486137"/>
          </a:xfrm>
          <a:prstGeom prst="up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24A512F-EA75-6D4C-8C2F-D763D38F7889}"/>
              </a:ext>
            </a:extLst>
          </p:cNvPr>
          <p:cNvSpPr txBox="1"/>
          <p:nvPr/>
        </p:nvSpPr>
        <p:spPr>
          <a:xfrm>
            <a:off x="5116482" y="278655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pic>
        <p:nvPicPr>
          <p:cNvPr id="5" name="Picture 4">
            <a:extLst>
              <a:ext uri="{FF2B5EF4-FFF2-40B4-BE49-F238E27FC236}">
                <a16:creationId xmlns:a16="http://schemas.microsoft.com/office/drawing/2014/main" id="{89C3897E-D41E-4B48-862C-F54A030F7FCE}"/>
              </a:ext>
            </a:extLst>
          </p:cNvPr>
          <p:cNvPicPr>
            <a:picLocks noChangeAspect="1"/>
          </p:cNvPicPr>
          <p:nvPr/>
        </p:nvPicPr>
        <p:blipFill>
          <a:blip r:embed="rId4"/>
          <a:stretch>
            <a:fillRect/>
          </a:stretch>
        </p:blipFill>
        <p:spPr>
          <a:xfrm>
            <a:off x="45460" y="1225985"/>
            <a:ext cx="5080000" cy="3429000"/>
          </a:xfrm>
          <a:prstGeom prst="rect">
            <a:avLst/>
          </a:prstGeom>
        </p:spPr>
      </p:pic>
      <p:pic>
        <p:nvPicPr>
          <p:cNvPr id="6" name="Picture 5">
            <a:extLst>
              <a:ext uri="{FF2B5EF4-FFF2-40B4-BE49-F238E27FC236}">
                <a16:creationId xmlns:a16="http://schemas.microsoft.com/office/drawing/2014/main" id="{C207F99A-9448-1044-A536-43954E1BE214}"/>
              </a:ext>
            </a:extLst>
          </p:cNvPr>
          <p:cNvPicPr>
            <a:picLocks noChangeAspect="1"/>
          </p:cNvPicPr>
          <p:nvPr/>
        </p:nvPicPr>
        <p:blipFill>
          <a:blip r:embed="rId5"/>
          <a:stretch>
            <a:fillRect/>
          </a:stretch>
        </p:blipFill>
        <p:spPr>
          <a:xfrm>
            <a:off x="6470893" y="1213285"/>
            <a:ext cx="5207000" cy="3441700"/>
          </a:xfrm>
          <a:prstGeom prst="rect">
            <a:avLst/>
          </a:prstGeom>
        </p:spPr>
      </p:pic>
    </p:spTree>
    <p:extLst>
      <p:ext uri="{BB962C8B-B14F-4D97-AF65-F5344CB8AC3E}">
        <p14:creationId xmlns:p14="http://schemas.microsoft.com/office/powerpoint/2010/main" val="1606088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40950137-3555-9545-AA47-2795985E1A5B}" type="datetime4">
              <a:rPr lang="en-US" smtClean="0"/>
              <a:t>November 3,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201349" y="6356350"/>
            <a:ext cx="2743200" cy="365125"/>
          </a:xfrm>
        </p:spPr>
        <p:txBody>
          <a:bodyPr/>
          <a:lstStyle/>
          <a:p>
            <a:fld id="{39607596-B774-9440-AC5E-55B59D9DBBB9}" type="slidenum">
              <a:rPr lang="en-US" smtClean="0"/>
              <a:t>6</a:t>
            </a:fld>
            <a:endParaRPr lang="en-US" dirty="0"/>
          </a:p>
        </p:txBody>
      </p:sp>
      <p:sp>
        <p:nvSpPr>
          <p:cNvPr id="11" name="TextBox 10">
            <a:extLst>
              <a:ext uri="{FF2B5EF4-FFF2-40B4-BE49-F238E27FC236}">
                <a16:creationId xmlns:a16="http://schemas.microsoft.com/office/drawing/2014/main" id="{D5142758-2BC3-CA4F-A9BB-282186D41C5A}"/>
              </a:ext>
            </a:extLst>
          </p:cNvPr>
          <p:cNvSpPr txBox="1"/>
          <p:nvPr/>
        </p:nvSpPr>
        <p:spPr>
          <a:xfrm>
            <a:off x="2999990" y="5612991"/>
            <a:ext cx="6192016" cy="954107"/>
          </a:xfrm>
          <a:prstGeom prst="rect">
            <a:avLst/>
          </a:prstGeom>
          <a:noFill/>
        </p:spPr>
        <p:txBody>
          <a:bodyPr wrap="none" rtlCol="0">
            <a:spAutoFit/>
          </a:bodyPr>
          <a:lstStyle/>
          <a:p>
            <a:pPr algn="ctr"/>
            <a:r>
              <a:rPr lang="en-US" sz="1400" dirty="0">
                <a:solidFill>
                  <a:schemeClr val="tx1">
                    <a:lumMod val="50000"/>
                    <a:lumOff val="50000"/>
                  </a:schemeClr>
                </a:solidFill>
              </a:rPr>
              <a:t>Sources: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a:p>
            <a:pPr algn="ctr"/>
            <a:r>
              <a:rPr lang="en-US" sz="1400" dirty="0">
                <a:solidFill>
                  <a:schemeClr val="tx1">
                    <a:lumMod val="50000"/>
                    <a:lumOff val="50000"/>
                  </a:schemeClr>
                </a:solidFill>
              </a:rPr>
              <a:t>Indiana State Department of Health Data Hub</a:t>
            </a:r>
          </a:p>
          <a:p>
            <a:pPr algn="ctr"/>
            <a:r>
              <a:rPr lang="en-US" sz="1400" dirty="0">
                <a:solidFill>
                  <a:schemeClr val="tx1">
                    <a:lumMod val="50000"/>
                    <a:lumOff val="50000"/>
                  </a:schemeClr>
                </a:solidFill>
                <a:hlinkClick r:id="rId4"/>
              </a:rPr>
              <a:t>https://hub.mph.in.gov/dataset/covid-19-county-wide-test-case-and-death-trends</a:t>
            </a:r>
            <a:endParaRPr lang="en-US" sz="1400" dirty="0">
              <a:solidFill>
                <a:schemeClr val="tx1">
                  <a:lumMod val="50000"/>
                  <a:lumOff val="50000"/>
                </a:schemeClr>
              </a:solidFill>
            </a:endParaRPr>
          </a:p>
        </p:txBody>
      </p:sp>
      <p:sp>
        <p:nvSpPr>
          <p:cNvPr id="24" name="TextBox 23">
            <a:extLst>
              <a:ext uri="{FF2B5EF4-FFF2-40B4-BE49-F238E27FC236}">
                <a16:creationId xmlns:a16="http://schemas.microsoft.com/office/drawing/2014/main" id="{1BABC52D-756B-B84B-8098-08E4A40E66F4}"/>
              </a:ext>
            </a:extLst>
          </p:cNvPr>
          <p:cNvSpPr txBox="1"/>
          <p:nvPr/>
        </p:nvSpPr>
        <p:spPr>
          <a:xfrm>
            <a:off x="773950" y="4519895"/>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2" name="TextBox 21">
            <a:extLst>
              <a:ext uri="{FF2B5EF4-FFF2-40B4-BE49-F238E27FC236}">
                <a16:creationId xmlns:a16="http://schemas.microsoft.com/office/drawing/2014/main" id="{2F868587-38A7-FE41-A19D-84BA8D8F972A}"/>
              </a:ext>
            </a:extLst>
          </p:cNvPr>
          <p:cNvSpPr txBox="1"/>
          <p:nvPr/>
        </p:nvSpPr>
        <p:spPr>
          <a:xfrm>
            <a:off x="5747489" y="1892373"/>
            <a:ext cx="453971"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B74E4D"/>
                </a:solidFill>
              </a:rPr>
              <a:t>Up</a:t>
            </a:r>
          </a:p>
        </p:txBody>
      </p:sp>
      <p:sp>
        <p:nvSpPr>
          <p:cNvPr id="18" name="TextBox 17">
            <a:extLst>
              <a:ext uri="{FF2B5EF4-FFF2-40B4-BE49-F238E27FC236}">
                <a16:creationId xmlns:a16="http://schemas.microsoft.com/office/drawing/2014/main" id="{4088C92A-DFCF-E740-BBDF-50CE0141EF13}"/>
              </a:ext>
            </a:extLst>
          </p:cNvPr>
          <p:cNvSpPr txBox="1"/>
          <p:nvPr/>
        </p:nvSpPr>
        <p:spPr>
          <a:xfrm>
            <a:off x="5154100"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19" name="TextBox 18">
            <a:extLst>
              <a:ext uri="{FF2B5EF4-FFF2-40B4-BE49-F238E27FC236}">
                <a16:creationId xmlns:a16="http://schemas.microsoft.com/office/drawing/2014/main" id="{74490E0A-1FFD-D546-9236-379C32B080EA}"/>
              </a:ext>
            </a:extLst>
          </p:cNvPr>
          <p:cNvSpPr txBox="1"/>
          <p:nvPr/>
        </p:nvSpPr>
        <p:spPr>
          <a:xfrm>
            <a:off x="5160735" y="1892373"/>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16" name="Up Arrow 15">
            <a:extLst>
              <a:ext uri="{FF2B5EF4-FFF2-40B4-BE49-F238E27FC236}">
                <a16:creationId xmlns:a16="http://schemas.microsoft.com/office/drawing/2014/main" id="{136A9FF5-42F8-9744-BBD9-4715C99BCBF0}"/>
              </a:ext>
            </a:extLst>
          </p:cNvPr>
          <p:cNvSpPr/>
          <p:nvPr/>
        </p:nvSpPr>
        <p:spPr>
          <a:xfrm>
            <a:off x="5173588" y="2358115"/>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Up Arrow 24">
            <a:extLst>
              <a:ext uri="{FF2B5EF4-FFF2-40B4-BE49-F238E27FC236}">
                <a16:creationId xmlns:a16="http://schemas.microsoft.com/office/drawing/2014/main" id="{D73C1379-BBD9-624F-9737-0AFE916D1CC2}"/>
              </a:ext>
            </a:extLst>
          </p:cNvPr>
          <p:cNvSpPr/>
          <p:nvPr/>
        </p:nvSpPr>
        <p:spPr>
          <a:xfrm>
            <a:off x="5760342" y="2358115"/>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1785F00-2755-064B-9872-85A3464BD7E5}"/>
              </a:ext>
            </a:extLst>
          </p:cNvPr>
          <p:cNvSpPr txBox="1"/>
          <p:nvPr/>
        </p:nvSpPr>
        <p:spPr>
          <a:xfrm>
            <a:off x="6708153" y="4519895"/>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pic>
        <p:nvPicPr>
          <p:cNvPr id="5" name="Picture 4">
            <a:extLst>
              <a:ext uri="{FF2B5EF4-FFF2-40B4-BE49-F238E27FC236}">
                <a16:creationId xmlns:a16="http://schemas.microsoft.com/office/drawing/2014/main" id="{F60999D8-F699-9E4C-9889-452494FD134F}"/>
              </a:ext>
            </a:extLst>
          </p:cNvPr>
          <p:cNvPicPr>
            <a:picLocks noChangeAspect="1"/>
          </p:cNvPicPr>
          <p:nvPr/>
        </p:nvPicPr>
        <p:blipFill>
          <a:blip r:embed="rId5"/>
          <a:stretch>
            <a:fillRect/>
          </a:stretch>
        </p:blipFill>
        <p:spPr>
          <a:xfrm>
            <a:off x="27197" y="1090895"/>
            <a:ext cx="5080000" cy="3429000"/>
          </a:xfrm>
          <a:prstGeom prst="rect">
            <a:avLst/>
          </a:prstGeom>
        </p:spPr>
      </p:pic>
      <p:pic>
        <p:nvPicPr>
          <p:cNvPr id="6" name="Picture 5">
            <a:extLst>
              <a:ext uri="{FF2B5EF4-FFF2-40B4-BE49-F238E27FC236}">
                <a16:creationId xmlns:a16="http://schemas.microsoft.com/office/drawing/2014/main" id="{579AE3F5-33AC-2944-99A1-606E22BCBB86}"/>
              </a:ext>
            </a:extLst>
          </p:cNvPr>
          <p:cNvPicPr>
            <a:picLocks noChangeAspect="1"/>
          </p:cNvPicPr>
          <p:nvPr/>
        </p:nvPicPr>
        <p:blipFill>
          <a:blip r:embed="rId6"/>
          <a:stretch>
            <a:fillRect/>
          </a:stretch>
        </p:blipFill>
        <p:spPr>
          <a:xfrm>
            <a:off x="6597849" y="923818"/>
            <a:ext cx="5207000" cy="3441700"/>
          </a:xfrm>
          <a:prstGeom prst="rect">
            <a:avLst/>
          </a:prstGeom>
        </p:spPr>
      </p:pic>
    </p:spTree>
    <p:extLst>
      <p:ext uri="{BB962C8B-B14F-4D97-AF65-F5344CB8AC3E}">
        <p14:creationId xmlns:p14="http://schemas.microsoft.com/office/powerpoint/2010/main" val="1028872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781216-D2CC-7C4A-B96A-52A2F323560D}"/>
              </a:ext>
            </a:extLst>
          </p:cNvPr>
          <p:cNvPicPr>
            <a:picLocks noChangeAspect="1"/>
          </p:cNvPicPr>
          <p:nvPr/>
        </p:nvPicPr>
        <p:blipFill>
          <a:blip r:embed="rId2"/>
          <a:stretch>
            <a:fillRect/>
          </a:stretch>
        </p:blipFill>
        <p:spPr>
          <a:xfrm>
            <a:off x="9981822" y="6136211"/>
            <a:ext cx="1962727" cy="484909"/>
          </a:xfrm>
          <a:prstGeom prst="rect">
            <a:avLst/>
          </a:prstGeom>
        </p:spPr>
      </p:pic>
      <p:sp>
        <p:nvSpPr>
          <p:cNvPr id="2" name="Date Placeholder 1">
            <a:extLst>
              <a:ext uri="{FF2B5EF4-FFF2-40B4-BE49-F238E27FC236}">
                <a16:creationId xmlns:a16="http://schemas.microsoft.com/office/drawing/2014/main" id="{3B6BDDCF-0B51-4A43-9FA5-302BD590567F}"/>
              </a:ext>
            </a:extLst>
          </p:cNvPr>
          <p:cNvSpPr>
            <a:spLocks noGrp="1"/>
          </p:cNvSpPr>
          <p:nvPr>
            <p:ph type="dt" sz="half" idx="10"/>
          </p:nvPr>
        </p:nvSpPr>
        <p:spPr/>
        <p:txBody>
          <a:bodyPr/>
          <a:lstStyle/>
          <a:p>
            <a:fld id="{825C979F-2A59-1C42-A208-7A3D8333C8AD}" type="datetime4">
              <a:rPr lang="en-US" smtClean="0"/>
              <a:t>November 3, 2020</a:t>
            </a:fld>
            <a:endParaRPr lang="en-US"/>
          </a:p>
        </p:txBody>
      </p:sp>
      <p:sp>
        <p:nvSpPr>
          <p:cNvPr id="3" name="Slide Number Placeholder 2">
            <a:extLst>
              <a:ext uri="{FF2B5EF4-FFF2-40B4-BE49-F238E27FC236}">
                <a16:creationId xmlns:a16="http://schemas.microsoft.com/office/drawing/2014/main" id="{D4C274FE-ABE7-7B4D-BEAF-CF0FCB883819}"/>
              </a:ext>
            </a:extLst>
          </p:cNvPr>
          <p:cNvSpPr>
            <a:spLocks noGrp="1"/>
          </p:cNvSpPr>
          <p:nvPr>
            <p:ph type="sldNum" sz="quarter" idx="12"/>
          </p:nvPr>
        </p:nvSpPr>
        <p:spPr>
          <a:xfrm>
            <a:off x="9152897" y="6356350"/>
            <a:ext cx="2743200" cy="365125"/>
          </a:xfrm>
        </p:spPr>
        <p:txBody>
          <a:bodyPr/>
          <a:lstStyle/>
          <a:p>
            <a:fld id="{39607596-B774-9440-AC5E-55B59D9DBBB9}" type="slidenum">
              <a:rPr lang="en-US" smtClean="0"/>
              <a:t>7</a:t>
            </a:fld>
            <a:endParaRPr lang="en-US" dirty="0"/>
          </a:p>
        </p:txBody>
      </p:sp>
      <p:sp>
        <p:nvSpPr>
          <p:cNvPr id="14" name="TextBox 13">
            <a:extLst>
              <a:ext uri="{FF2B5EF4-FFF2-40B4-BE49-F238E27FC236}">
                <a16:creationId xmlns:a16="http://schemas.microsoft.com/office/drawing/2014/main" id="{75C5B029-7571-774D-B4AC-651D780F9BF5}"/>
              </a:ext>
            </a:extLst>
          </p:cNvPr>
          <p:cNvSpPr txBox="1"/>
          <p:nvPr/>
        </p:nvSpPr>
        <p:spPr>
          <a:xfrm>
            <a:off x="2999990" y="5612991"/>
            <a:ext cx="6192016" cy="954107"/>
          </a:xfrm>
          <a:prstGeom prst="rect">
            <a:avLst/>
          </a:prstGeom>
          <a:noFill/>
        </p:spPr>
        <p:txBody>
          <a:bodyPr wrap="none" rtlCol="0">
            <a:spAutoFit/>
          </a:bodyPr>
          <a:lstStyle/>
          <a:p>
            <a:pPr algn="ctr"/>
            <a:r>
              <a:rPr lang="en-US" sz="1400" dirty="0">
                <a:solidFill>
                  <a:schemeClr val="tx1">
                    <a:lumMod val="50000"/>
                    <a:lumOff val="50000"/>
                  </a:schemeClr>
                </a:solidFill>
              </a:rPr>
              <a:t>Sources: Kentucky Public Health daily report</a:t>
            </a:r>
          </a:p>
          <a:p>
            <a:pPr algn="ctr"/>
            <a:r>
              <a:rPr lang="en-US" sz="1400" dirty="0">
                <a:solidFill>
                  <a:schemeClr val="tx1">
                    <a:lumMod val="50000"/>
                    <a:lumOff val="50000"/>
                  </a:schemeClr>
                </a:solidFill>
                <a:hlinkClick r:id="rId3"/>
              </a:rPr>
              <a:t>https://chfs.ky.gov/agencies/dph/covid19/COVID19DailyReport.pdf</a:t>
            </a:r>
            <a:endParaRPr lang="en-US" sz="1400" dirty="0">
              <a:solidFill>
                <a:schemeClr val="tx1">
                  <a:lumMod val="50000"/>
                  <a:lumOff val="50000"/>
                </a:schemeClr>
              </a:solidFill>
            </a:endParaRPr>
          </a:p>
          <a:p>
            <a:pPr algn="ctr"/>
            <a:r>
              <a:rPr lang="en-US" sz="1400" dirty="0">
                <a:solidFill>
                  <a:schemeClr val="tx1">
                    <a:lumMod val="50000"/>
                    <a:lumOff val="50000"/>
                  </a:schemeClr>
                </a:solidFill>
              </a:rPr>
              <a:t>Indiana State Department of Health Data Hub</a:t>
            </a:r>
          </a:p>
          <a:p>
            <a:pPr algn="ctr"/>
            <a:r>
              <a:rPr lang="en-US" sz="1400" dirty="0">
                <a:solidFill>
                  <a:schemeClr val="tx1">
                    <a:lumMod val="50000"/>
                    <a:lumOff val="50000"/>
                  </a:schemeClr>
                </a:solidFill>
                <a:hlinkClick r:id="rId4"/>
              </a:rPr>
              <a:t>https://hub.mph.in.gov/dataset/covid-19-county-wide-test-case-and-death-trends</a:t>
            </a:r>
            <a:endParaRPr lang="en-US" sz="1400" dirty="0">
              <a:solidFill>
                <a:schemeClr val="tx1">
                  <a:lumMod val="50000"/>
                  <a:lumOff val="50000"/>
                </a:schemeClr>
              </a:solidFill>
            </a:endParaRPr>
          </a:p>
        </p:txBody>
      </p:sp>
      <p:sp>
        <p:nvSpPr>
          <p:cNvPr id="25" name="TextBox 24">
            <a:extLst>
              <a:ext uri="{FF2B5EF4-FFF2-40B4-BE49-F238E27FC236}">
                <a16:creationId xmlns:a16="http://schemas.microsoft.com/office/drawing/2014/main" id="{0E6EFC7B-397C-F640-BC87-DB2A8BB55DA9}"/>
              </a:ext>
            </a:extLst>
          </p:cNvPr>
          <p:cNvSpPr txBox="1"/>
          <p:nvPr/>
        </p:nvSpPr>
        <p:spPr>
          <a:xfrm>
            <a:off x="758452" y="4566389"/>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4" name="TextBox 23">
            <a:extLst>
              <a:ext uri="{FF2B5EF4-FFF2-40B4-BE49-F238E27FC236}">
                <a16:creationId xmlns:a16="http://schemas.microsoft.com/office/drawing/2014/main" id="{665210F0-C46E-CF46-85C6-A8571F918DF3}"/>
              </a:ext>
            </a:extLst>
          </p:cNvPr>
          <p:cNvSpPr txBox="1"/>
          <p:nvPr/>
        </p:nvSpPr>
        <p:spPr>
          <a:xfrm>
            <a:off x="6861728" y="4566389"/>
            <a:ext cx="4986392" cy="600164"/>
          </a:xfrm>
          <a:prstGeom prst="rect">
            <a:avLst/>
          </a:prstGeom>
          <a:noFill/>
        </p:spPr>
        <p:txBody>
          <a:bodyPr wrap="square" rtlCol="0">
            <a:spAutoFit/>
          </a:bodyPr>
          <a:lstStyle/>
          <a:p>
            <a:r>
              <a:rPr lang="en-US" sz="1100" dirty="0"/>
              <a:t>*Louisville Metro Area represents a sum over the U.S. OMB Metropolitan Statistical Area including Bullitt, Henry, Jefferson, Oldham, Shelby and Spencer counties in Kentucky and Clark, Floyd, Harrison and Washington counties in Indiana.</a:t>
            </a:r>
          </a:p>
        </p:txBody>
      </p:sp>
      <p:sp>
        <p:nvSpPr>
          <p:cNvPr id="20" name="TextBox 19">
            <a:extLst>
              <a:ext uri="{FF2B5EF4-FFF2-40B4-BE49-F238E27FC236}">
                <a16:creationId xmlns:a16="http://schemas.microsoft.com/office/drawing/2014/main" id="{00DB6D83-210D-124A-924D-AF7FCEA65CD4}"/>
              </a:ext>
            </a:extLst>
          </p:cNvPr>
          <p:cNvSpPr txBox="1"/>
          <p:nvPr/>
        </p:nvSpPr>
        <p:spPr>
          <a:xfrm>
            <a:off x="5254356" y="2861124"/>
            <a:ext cx="1048279" cy="1169551"/>
          </a:xfrm>
          <a:prstGeom prst="rect">
            <a:avLst/>
          </a:prstGeom>
          <a:solidFill>
            <a:schemeClr val="bg1"/>
          </a:solidFill>
        </p:spPr>
        <p:txBody>
          <a:bodyPr wrap="square" rtlCol="0">
            <a:spAutoFit/>
          </a:bodyPr>
          <a:lstStyle/>
          <a:p>
            <a:pPr algn="ctr"/>
            <a:r>
              <a:rPr lang="en-US" sz="1000" dirty="0"/>
              <a:t>Compares latest average to one week earlier OR consistent movement over four weeks shown</a:t>
            </a:r>
          </a:p>
        </p:txBody>
      </p:sp>
      <p:sp>
        <p:nvSpPr>
          <p:cNvPr id="22" name="TextBox 21">
            <a:extLst>
              <a:ext uri="{FF2B5EF4-FFF2-40B4-BE49-F238E27FC236}">
                <a16:creationId xmlns:a16="http://schemas.microsoft.com/office/drawing/2014/main" id="{6276DBA9-B124-6D48-9733-98A98BEDDA38}"/>
              </a:ext>
            </a:extLst>
          </p:cNvPr>
          <p:cNvSpPr txBox="1"/>
          <p:nvPr/>
        </p:nvSpPr>
        <p:spPr>
          <a:xfrm>
            <a:off x="5854534" y="1896047"/>
            <a:ext cx="453971" cy="369332"/>
          </a:xfrm>
          <a:prstGeom prst="rect">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B74E4D"/>
                </a:solidFill>
              </a:rPr>
              <a:t>Up</a:t>
            </a:r>
          </a:p>
        </p:txBody>
      </p:sp>
      <p:sp>
        <p:nvSpPr>
          <p:cNvPr id="27" name="TextBox 26">
            <a:extLst>
              <a:ext uri="{FF2B5EF4-FFF2-40B4-BE49-F238E27FC236}">
                <a16:creationId xmlns:a16="http://schemas.microsoft.com/office/drawing/2014/main" id="{DCFE0FF3-4250-7A43-AD30-FD004F2928B5}"/>
              </a:ext>
            </a:extLst>
          </p:cNvPr>
          <p:cNvSpPr txBox="1"/>
          <p:nvPr/>
        </p:nvSpPr>
        <p:spPr>
          <a:xfrm>
            <a:off x="5267780" y="1896047"/>
            <a:ext cx="453971" cy="36933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dirty="0">
                <a:solidFill>
                  <a:srgbClr val="5182BB"/>
                </a:solidFill>
              </a:rPr>
              <a:t>Up</a:t>
            </a:r>
          </a:p>
        </p:txBody>
      </p:sp>
      <p:sp>
        <p:nvSpPr>
          <p:cNvPr id="28" name="Up Arrow 27">
            <a:extLst>
              <a:ext uri="{FF2B5EF4-FFF2-40B4-BE49-F238E27FC236}">
                <a16:creationId xmlns:a16="http://schemas.microsoft.com/office/drawing/2014/main" id="{1E2AE09F-A873-AB4A-B2DB-6D384AF614FE}"/>
              </a:ext>
            </a:extLst>
          </p:cNvPr>
          <p:cNvSpPr/>
          <p:nvPr/>
        </p:nvSpPr>
        <p:spPr>
          <a:xfrm>
            <a:off x="5280633" y="2361789"/>
            <a:ext cx="428264" cy="486137"/>
          </a:xfrm>
          <a:prstGeom prst="up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a:extLst>
              <a:ext uri="{FF2B5EF4-FFF2-40B4-BE49-F238E27FC236}">
                <a16:creationId xmlns:a16="http://schemas.microsoft.com/office/drawing/2014/main" id="{F3237513-0296-BE4D-9158-0F96D1440566}"/>
              </a:ext>
            </a:extLst>
          </p:cNvPr>
          <p:cNvSpPr/>
          <p:nvPr/>
        </p:nvSpPr>
        <p:spPr>
          <a:xfrm>
            <a:off x="5867387" y="2361789"/>
            <a:ext cx="428264" cy="486137"/>
          </a:xfrm>
          <a:prstGeom prst="upArrow">
            <a:avLst/>
          </a:prstGeom>
          <a:solidFill>
            <a:schemeClr val="bg1"/>
          </a:solidFill>
          <a:ln>
            <a:solidFill>
              <a:srgbClr val="B74E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115280B-CDDF-0E49-B427-2F994BF17F7A}"/>
              </a:ext>
            </a:extLst>
          </p:cNvPr>
          <p:cNvPicPr>
            <a:picLocks noChangeAspect="1"/>
          </p:cNvPicPr>
          <p:nvPr/>
        </p:nvPicPr>
        <p:blipFill>
          <a:blip r:embed="rId5"/>
          <a:stretch>
            <a:fillRect/>
          </a:stretch>
        </p:blipFill>
        <p:spPr>
          <a:xfrm>
            <a:off x="134242" y="1133426"/>
            <a:ext cx="5080000" cy="3429000"/>
          </a:xfrm>
          <a:prstGeom prst="rect">
            <a:avLst/>
          </a:prstGeom>
        </p:spPr>
      </p:pic>
      <p:pic>
        <p:nvPicPr>
          <p:cNvPr id="6" name="Picture 5">
            <a:extLst>
              <a:ext uri="{FF2B5EF4-FFF2-40B4-BE49-F238E27FC236}">
                <a16:creationId xmlns:a16="http://schemas.microsoft.com/office/drawing/2014/main" id="{F1854274-949D-F24B-AFDE-A944D4CAC3C8}"/>
              </a:ext>
            </a:extLst>
          </p:cNvPr>
          <p:cNvPicPr>
            <a:picLocks noChangeAspect="1"/>
          </p:cNvPicPr>
          <p:nvPr/>
        </p:nvPicPr>
        <p:blipFill>
          <a:blip r:embed="rId6"/>
          <a:stretch>
            <a:fillRect/>
          </a:stretch>
        </p:blipFill>
        <p:spPr>
          <a:xfrm>
            <a:off x="6689097" y="1014620"/>
            <a:ext cx="5207000" cy="3441700"/>
          </a:xfrm>
          <a:prstGeom prst="rect">
            <a:avLst/>
          </a:prstGeom>
        </p:spPr>
      </p:pic>
    </p:spTree>
    <p:extLst>
      <p:ext uri="{BB962C8B-B14F-4D97-AF65-F5344CB8AC3E}">
        <p14:creationId xmlns:p14="http://schemas.microsoft.com/office/powerpoint/2010/main" val="4101891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3204</TotalTime>
  <Words>1124</Words>
  <Application>Microsoft Macintosh PowerPoint</Application>
  <PresentationFormat>Widescreen</PresentationFormat>
  <Paragraphs>66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Olson</dc:creator>
  <cp:lastModifiedBy>Michael Rayome</cp:lastModifiedBy>
  <cp:revision>197</cp:revision>
  <dcterms:created xsi:type="dcterms:W3CDTF">2020-07-12T13:53:07Z</dcterms:created>
  <dcterms:modified xsi:type="dcterms:W3CDTF">2020-11-03T17:44:38Z</dcterms:modified>
</cp:coreProperties>
</file>