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3" r:id="rId3"/>
    <p:sldId id="256"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393F06-48A7-F049-870F-511F7A8F02BB}">
          <p14:sldIdLst>
            <p14:sldId id="261"/>
            <p14:sldId id="263"/>
            <p14:sldId id="256"/>
            <p14:sldId id="259"/>
            <p14:sldId id="260"/>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E4D"/>
    <a:srgbClr val="5182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4"/>
    <p:restoredTop sz="94336"/>
  </p:normalViewPr>
  <p:slideViewPr>
    <p:cSldViewPr snapToGrid="0" snapToObjects="1">
      <p:cViewPr varScale="1">
        <p:scale>
          <a:sx n="189" d="100"/>
          <a:sy n="189"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mrayome/Dropbox%20(EdjAnalytics)/Miscellaneous%20Projects/COVID-19/WFPL/SSOT_CalculatedFields_and_Chart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mrayome/Dropbox%20(EdjAnalytics)/Miscellaneous%20Projects/COVID-19/WFPL/SSOT_CalculatedFields_and_Char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mrayome/Dropbox%20(EdjAnalytics)/Miscellaneous%20Projects/COVID-19/WFPL/SSOT_CalculatedFields_and_Chart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mrayome/Dropbox%20(EdjAnalytics)/Miscellaneous%20Projects/COVID-19/WFPL/SSOT_CalculatedFields_and_Chart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mrayome/Dropbox%20(EdjAnalytics)/Miscellaneous%20Projects/COVID-19/WFPL/SSOT_CalculatedFields_and_Charts.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mrayome/Dropbox%20(EdjAnalytics)/Miscellaneous%20Projects/COVID-19/WFPL/SSOT_CalculatedFields_and_Char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mrayome/Dropbox%20(EdjAnalytics)/Miscellaneous%20Projects/COVID-19/WFPL/SSOT_CalculatedFields_and_Chart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mrayome/Dropbox%20(EdjAnalytics)/Miscellaneous%20Projects/COVID-19/WFPL/SSOT_CalculatedFields_and_Chart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mrayome/Dropbox%20(EdjAnalytics)/Miscellaneous%20Projects/COVID-19/WFPL/SSOT_CalculatedFields_and_Char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mrayome/Dropbox%20(EdjAnalytics)/Miscellaneous%20Projects/COVID-19/WFPL/SSOT_CalculatedFields_and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Covid</a:t>
            </a:r>
            <a:r>
              <a:rPr lang="en-US" sz="1600" baseline="0"/>
              <a:t>-19 </a:t>
            </a:r>
            <a:r>
              <a:rPr lang="en-US" sz="1600"/>
              <a:t>Hospitalizations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All</c:v>
          </c:tx>
          <c:spPr>
            <a:ln w="28575" cap="rnd">
              <a:solidFill>
                <a:schemeClr val="accent1"/>
              </a:solidFill>
              <a:round/>
            </a:ln>
            <a:effectLst/>
          </c:spPr>
          <c:marker>
            <c:symbol val="none"/>
          </c:marker>
          <c:cat>
            <c:strRef>
              <c:f>CalculatedFields!$A$4:$A$10002</c:f>
              <c:strCache>
                <c:ptCount val="130"/>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pt idx="73">
                  <c:v>8/24/2020</c:v>
                </c:pt>
                <c:pt idx="74">
                  <c:v>8/25/2020</c:v>
                </c:pt>
                <c:pt idx="75">
                  <c:v>8/26/2020</c:v>
                </c:pt>
                <c:pt idx="76">
                  <c:v>8/27/2020</c:v>
                </c:pt>
                <c:pt idx="77">
                  <c:v>8/28/2020</c:v>
                </c:pt>
                <c:pt idx="78">
                  <c:v>8/29/2020</c:v>
                </c:pt>
                <c:pt idx="79">
                  <c:v>8/31/2020</c:v>
                </c:pt>
                <c:pt idx="80">
                  <c:v>9/1/2020</c:v>
                </c:pt>
                <c:pt idx="81">
                  <c:v>9/2/2020</c:v>
                </c:pt>
                <c:pt idx="82">
                  <c:v>9/3/2020</c:v>
                </c:pt>
                <c:pt idx="83">
                  <c:v>9/5/2020</c:v>
                </c:pt>
                <c:pt idx="84">
                  <c:v>9/7/2020</c:v>
                </c:pt>
                <c:pt idx="85">
                  <c:v>9/8/2020</c:v>
                </c:pt>
                <c:pt idx="86">
                  <c:v>9/9/2020</c:v>
                </c:pt>
                <c:pt idx="87">
                  <c:v>9/10/2020</c:v>
                </c:pt>
                <c:pt idx="88">
                  <c:v>9/11/2020</c:v>
                </c:pt>
                <c:pt idx="89">
                  <c:v>9/12/2020</c:v>
                </c:pt>
                <c:pt idx="90">
                  <c:v>9/14/2020</c:v>
                </c:pt>
                <c:pt idx="91">
                  <c:v>9/15/2020</c:v>
                </c:pt>
                <c:pt idx="92">
                  <c:v>9/16/2020</c:v>
                </c:pt>
                <c:pt idx="93">
                  <c:v>9/17/2020</c:v>
                </c:pt>
                <c:pt idx="94">
                  <c:v>9/18/2020</c:v>
                </c:pt>
                <c:pt idx="95">
                  <c:v>9/19/2020</c:v>
                </c:pt>
                <c:pt idx="96">
                  <c:v>9/21/2020</c:v>
                </c:pt>
                <c:pt idx="97">
                  <c:v>9/22/2020</c:v>
                </c:pt>
                <c:pt idx="98">
                  <c:v>9/23/2020</c:v>
                </c:pt>
                <c:pt idx="99">
                  <c:v>9/24/2020</c:v>
                </c:pt>
                <c:pt idx="100">
                  <c:v>9/25/2020</c:v>
                </c:pt>
                <c:pt idx="101">
                  <c:v>9/26/2020</c:v>
                </c:pt>
                <c:pt idx="102">
                  <c:v>9/28/2020</c:v>
                </c:pt>
                <c:pt idx="103">
                  <c:v>9/29/2020</c:v>
                </c:pt>
                <c:pt idx="104">
                  <c:v>9/30/2020</c:v>
                </c:pt>
                <c:pt idx="105">
                  <c:v>10/1/2020</c:v>
                </c:pt>
                <c:pt idx="106">
                  <c:v>10/2/2020</c:v>
                </c:pt>
                <c:pt idx="107">
                  <c:v>10/3/2020</c:v>
                </c:pt>
                <c:pt idx="108">
                  <c:v>10/5/2020</c:v>
                </c:pt>
                <c:pt idx="109">
                  <c:v>10/6/2020</c:v>
                </c:pt>
                <c:pt idx="110">
                  <c:v>10/7/2020</c:v>
                </c:pt>
                <c:pt idx="111">
                  <c:v>10/8/2020</c:v>
                </c:pt>
                <c:pt idx="112">
                  <c:v>10/9/2020</c:v>
                </c:pt>
                <c:pt idx="113">
                  <c:v>10/10/2020</c:v>
                </c:pt>
                <c:pt idx="114">
                  <c:v>10/12/2020</c:v>
                </c:pt>
                <c:pt idx="115">
                  <c:v>10/13/2020</c:v>
                </c:pt>
                <c:pt idx="116">
                  <c:v>10/14/2020</c:v>
                </c:pt>
                <c:pt idx="117">
                  <c:v>10/15/2020</c:v>
                </c:pt>
                <c:pt idx="118">
                  <c:v>10/16/2020</c:v>
                </c:pt>
                <c:pt idx="119">
                  <c:v>10/17/2020</c:v>
                </c:pt>
                <c:pt idx="120">
                  <c:v>10/19/2020</c:v>
                </c:pt>
                <c:pt idx="121">
                  <c:v>10/20/2020</c:v>
                </c:pt>
                <c:pt idx="122">
                  <c:v>10/21/2020</c:v>
                </c:pt>
                <c:pt idx="123">
                  <c:v>10/22/2020</c:v>
                </c:pt>
                <c:pt idx="124">
                  <c:v>10/23/2020</c:v>
                </c:pt>
                <c:pt idx="125">
                  <c:v>10/24/2020</c:v>
                </c:pt>
                <c:pt idx="126">
                  <c:v>10/26/2020</c:v>
                </c:pt>
                <c:pt idx="127">
                  <c:v>10/27/2020</c:v>
                </c:pt>
                <c:pt idx="128">
                  <c:v>10/28/2020</c:v>
                </c:pt>
                <c:pt idx="129">
                  <c:v>10/29/2020</c:v>
                </c:pt>
              </c:strCache>
            </c:strRef>
          </c:cat>
          <c:val>
            <c:numRef>
              <c:f>CalculatedFields!$B$4:$B$10002</c:f>
              <c:numCache>
                <c:formatCode>General</c:formatCode>
                <c:ptCount val="9999"/>
                <c:pt idx="0">
                  <c:v>481</c:v>
                </c:pt>
                <c:pt idx="1">
                  <c:v>488</c:v>
                </c:pt>
                <c:pt idx="2">
                  <c:v>518</c:v>
                </c:pt>
                <c:pt idx="3">
                  <c:v>505</c:v>
                </c:pt>
                <c:pt idx="4">
                  <c:v>495</c:v>
                </c:pt>
                <c:pt idx="5">
                  <c:v>486</c:v>
                </c:pt>
                <c:pt idx="6">
                  <c:v>486</c:v>
                </c:pt>
                <c:pt idx="7">
                  <c:v>525</c:v>
                </c:pt>
                <c:pt idx="8">
                  <c:v>508</c:v>
                </c:pt>
                <c:pt idx="9">
                  <c:v>514</c:v>
                </c:pt>
                <c:pt idx="10">
                  <c:v>410</c:v>
                </c:pt>
                <c:pt idx="11">
                  <c:v>393</c:v>
                </c:pt>
                <c:pt idx="12">
                  <c:v>383</c:v>
                </c:pt>
                <c:pt idx="13">
                  <c:v>395</c:v>
                </c:pt>
                <c:pt idx="14">
                  <c:v>416</c:v>
                </c:pt>
                <c:pt idx="15">
                  <c:v>400</c:v>
                </c:pt>
                <c:pt idx="16">
                  <c:v>339</c:v>
                </c:pt>
                <c:pt idx="17">
                  <c:v>354</c:v>
                </c:pt>
                <c:pt idx="18">
                  <c:v>349</c:v>
                </c:pt>
                <c:pt idx="19">
                  <c:v>376</c:v>
                </c:pt>
                <c:pt idx="20">
                  <c:v>335</c:v>
                </c:pt>
                <c:pt idx="21">
                  <c:v>377</c:v>
                </c:pt>
                <c:pt idx="22">
                  <c:v>387</c:v>
                </c:pt>
                <c:pt idx="23">
                  <c:v>386</c:v>
                </c:pt>
                <c:pt idx="24">
                  <c:v>387</c:v>
                </c:pt>
                <c:pt idx="25">
                  <c:v>408</c:v>
                </c:pt>
                <c:pt idx="26">
                  <c:v>427</c:v>
                </c:pt>
                <c:pt idx="27">
                  <c:v>430</c:v>
                </c:pt>
                <c:pt idx="28">
                  <c:v>455</c:v>
                </c:pt>
                <c:pt idx="29">
                  <c:v>439</c:v>
                </c:pt>
                <c:pt idx="30">
                  <c:v>430</c:v>
                </c:pt>
                <c:pt idx="31">
                  <c:v>433</c:v>
                </c:pt>
                <c:pt idx="32">
                  <c:v>421</c:v>
                </c:pt>
                <c:pt idx="33">
                  <c:v>453</c:v>
                </c:pt>
                <c:pt idx="34">
                  <c:v>457</c:v>
                </c:pt>
                <c:pt idx="35">
                  <c:v>409</c:v>
                </c:pt>
                <c:pt idx="36">
                  <c:v>370</c:v>
                </c:pt>
                <c:pt idx="37">
                  <c:v>440</c:v>
                </c:pt>
                <c:pt idx="38">
                  <c:v>449</c:v>
                </c:pt>
                <c:pt idx="39">
                  <c:v>445</c:v>
                </c:pt>
                <c:pt idx="40">
                  <c:v>418</c:v>
                </c:pt>
                <c:pt idx="41">
                  <c:v>452</c:v>
                </c:pt>
                <c:pt idx="42">
                  <c:v>514</c:v>
                </c:pt>
                <c:pt idx="43">
                  <c:v>542</c:v>
                </c:pt>
                <c:pt idx="44">
                  <c:v>532</c:v>
                </c:pt>
                <c:pt idx="45">
                  <c:v>603</c:v>
                </c:pt>
                <c:pt idx="46">
                  <c:v>581</c:v>
                </c:pt>
                <c:pt idx="47">
                  <c:v>618</c:v>
                </c:pt>
                <c:pt idx="48">
                  <c:v>595</c:v>
                </c:pt>
                <c:pt idx="49">
                  <c:v>609</c:v>
                </c:pt>
                <c:pt idx="50">
                  <c:v>584</c:v>
                </c:pt>
                <c:pt idx="51">
                  <c:v>571</c:v>
                </c:pt>
                <c:pt idx="52">
                  <c:v>587</c:v>
                </c:pt>
                <c:pt idx="53">
                  <c:v>597</c:v>
                </c:pt>
                <c:pt idx="54">
                  <c:v>602</c:v>
                </c:pt>
                <c:pt idx="55">
                  <c:v>612</c:v>
                </c:pt>
                <c:pt idx="56">
                  <c:v>638</c:v>
                </c:pt>
                <c:pt idx="57">
                  <c:v>620</c:v>
                </c:pt>
                <c:pt idx="58">
                  <c:v>701</c:v>
                </c:pt>
                <c:pt idx="59">
                  <c:v>717</c:v>
                </c:pt>
                <c:pt idx="60">
                  <c:v>653</c:v>
                </c:pt>
                <c:pt idx="61">
                  <c:v>641</c:v>
                </c:pt>
                <c:pt idx="62">
                  <c:v>667</c:v>
                </c:pt>
                <c:pt idx="63">
                  <c:v>683</c:v>
                </c:pt>
                <c:pt idx="64">
                  <c:v>658</c:v>
                </c:pt>
                <c:pt idx="65">
                  <c:v>656</c:v>
                </c:pt>
                <c:pt idx="66">
                  <c:v>618</c:v>
                </c:pt>
                <c:pt idx="67">
                  <c:v>563</c:v>
                </c:pt>
                <c:pt idx="68">
                  <c:v>622</c:v>
                </c:pt>
                <c:pt idx="69">
                  <c:v>640</c:v>
                </c:pt>
                <c:pt idx="70">
                  <c:v>638</c:v>
                </c:pt>
                <c:pt idx="71">
                  <c:v>590</c:v>
                </c:pt>
                <c:pt idx="72">
                  <c:v>622</c:v>
                </c:pt>
                <c:pt idx="73">
                  <c:v>564</c:v>
                </c:pt>
                <c:pt idx="74">
                  <c:v>593</c:v>
                </c:pt>
                <c:pt idx="75">
                  <c:v>593</c:v>
                </c:pt>
                <c:pt idx="76">
                  <c:v>573</c:v>
                </c:pt>
                <c:pt idx="77">
                  <c:v>572</c:v>
                </c:pt>
                <c:pt idx="78">
                  <c:v>570</c:v>
                </c:pt>
                <c:pt idx="79">
                  <c:v>557</c:v>
                </c:pt>
                <c:pt idx="80">
                  <c:v>552</c:v>
                </c:pt>
                <c:pt idx="81">
                  <c:v>589</c:v>
                </c:pt>
                <c:pt idx="82">
                  <c:v>568</c:v>
                </c:pt>
                <c:pt idx="83">
                  <c:v>535</c:v>
                </c:pt>
                <c:pt idx="84">
                  <c:v>503</c:v>
                </c:pt>
                <c:pt idx="85">
                  <c:v>510</c:v>
                </c:pt>
                <c:pt idx="86">
                  <c:v>558</c:v>
                </c:pt>
                <c:pt idx="87">
                  <c:v>565</c:v>
                </c:pt>
                <c:pt idx="88">
                  <c:v>549</c:v>
                </c:pt>
                <c:pt idx="89">
                  <c:v>587</c:v>
                </c:pt>
                <c:pt idx="90">
                  <c:v>504</c:v>
                </c:pt>
                <c:pt idx="91">
                  <c:v>533</c:v>
                </c:pt>
                <c:pt idx="92">
                  <c:v>565</c:v>
                </c:pt>
                <c:pt idx="93">
                  <c:v>515</c:v>
                </c:pt>
                <c:pt idx="94">
                  <c:v>500</c:v>
                </c:pt>
                <c:pt idx="95">
                  <c:v>496</c:v>
                </c:pt>
                <c:pt idx="96">
                  <c:v>496</c:v>
                </c:pt>
                <c:pt idx="97">
                  <c:v>511</c:v>
                </c:pt>
                <c:pt idx="98">
                  <c:v>530</c:v>
                </c:pt>
                <c:pt idx="99">
                  <c:v>543</c:v>
                </c:pt>
                <c:pt idx="100">
                  <c:v>553</c:v>
                </c:pt>
                <c:pt idx="101">
                  <c:v>538</c:v>
                </c:pt>
                <c:pt idx="102">
                  <c:v>507</c:v>
                </c:pt>
                <c:pt idx="103">
                  <c:v>589</c:v>
                </c:pt>
                <c:pt idx="104">
                  <c:v>541</c:v>
                </c:pt>
                <c:pt idx="105">
                  <c:v>524</c:v>
                </c:pt>
                <c:pt idx="106">
                  <c:v>578</c:v>
                </c:pt>
                <c:pt idx="107">
                  <c:v>600</c:v>
                </c:pt>
                <c:pt idx="108">
                  <c:v>563</c:v>
                </c:pt>
                <c:pt idx="109">
                  <c:v>592</c:v>
                </c:pt>
                <c:pt idx="110">
                  <c:v>672</c:v>
                </c:pt>
                <c:pt idx="111">
                  <c:v>701</c:v>
                </c:pt>
                <c:pt idx="112">
                  <c:v>679</c:v>
                </c:pt>
                <c:pt idx="113">
                  <c:v>652</c:v>
                </c:pt>
                <c:pt idx="114">
                  <c:v>672</c:v>
                </c:pt>
                <c:pt idx="115">
                  <c:v>704</c:v>
                </c:pt>
                <c:pt idx="116">
                  <c:v>711</c:v>
                </c:pt>
                <c:pt idx="117">
                  <c:v>738</c:v>
                </c:pt>
                <c:pt idx="118">
                  <c:v>667</c:v>
                </c:pt>
                <c:pt idx="119">
                  <c:v>691</c:v>
                </c:pt>
                <c:pt idx="120">
                  <c:v>764</c:v>
                </c:pt>
                <c:pt idx="121">
                  <c:v>776</c:v>
                </c:pt>
                <c:pt idx="122">
                  <c:v>794</c:v>
                </c:pt>
                <c:pt idx="123">
                  <c:v>800</c:v>
                </c:pt>
                <c:pt idx="124">
                  <c:v>819</c:v>
                </c:pt>
                <c:pt idx="125">
                  <c:v>840</c:v>
                </c:pt>
                <c:pt idx="126">
                  <c:v>858</c:v>
                </c:pt>
                <c:pt idx="127">
                  <c:v>913</c:v>
                </c:pt>
                <c:pt idx="128">
                  <c:v>927</c:v>
                </c:pt>
                <c:pt idx="129">
                  <c:v>969</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0-65A3-FD4A-959F-CB875A102864}"/>
            </c:ext>
          </c:extLst>
        </c:ser>
        <c:dLbls>
          <c:showLegendKey val="0"/>
          <c:showVal val="0"/>
          <c:showCatName val="0"/>
          <c:showSerName val="0"/>
          <c:showPercent val="0"/>
          <c:showBubbleSize val="0"/>
        </c:dLbls>
        <c:marker val="1"/>
        <c:smooth val="0"/>
        <c:axId val="1978582991"/>
        <c:axId val="2017380559"/>
      </c:lineChart>
      <c:lineChart>
        <c:grouping val="standard"/>
        <c:varyColors val="0"/>
        <c:ser>
          <c:idx val="1"/>
          <c:order val="1"/>
          <c:tx>
            <c:v>ICU</c:v>
          </c:tx>
          <c:spPr>
            <a:ln w="28575" cap="rnd">
              <a:solidFill>
                <a:schemeClr val="accent2"/>
              </a:solidFill>
              <a:round/>
            </a:ln>
            <a:effectLst/>
          </c:spPr>
          <c:marker>
            <c:symbol val="none"/>
          </c:marker>
          <c:cat>
            <c:strRef>
              <c:f>CalculatedFields!$A$4:$A$10002</c:f>
              <c:strCache>
                <c:ptCount val="130"/>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pt idx="73">
                  <c:v>8/24/2020</c:v>
                </c:pt>
                <c:pt idx="74">
                  <c:v>8/25/2020</c:v>
                </c:pt>
                <c:pt idx="75">
                  <c:v>8/26/2020</c:v>
                </c:pt>
                <c:pt idx="76">
                  <c:v>8/27/2020</c:v>
                </c:pt>
                <c:pt idx="77">
                  <c:v>8/28/2020</c:v>
                </c:pt>
                <c:pt idx="78">
                  <c:v>8/29/2020</c:v>
                </c:pt>
                <c:pt idx="79">
                  <c:v>8/31/2020</c:v>
                </c:pt>
                <c:pt idx="80">
                  <c:v>9/1/2020</c:v>
                </c:pt>
                <c:pt idx="81">
                  <c:v>9/2/2020</c:v>
                </c:pt>
                <c:pt idx="82">
                  <c:v>9/3/2020</c:v>
                </c:pt>
                <c:pt idx="83">
                  <c:v>9/5/2020</c:v>
                </c:pt>
                <c:pt idx="84">
                  <c:v>9/7/2020</c:v>
                </c:pt>
                <c:pt idx="85">
                  <c:v>9/8/2020</c:v>
                </c:pt>
                <c:pt idx="86">
                  <c:v>9/9/2020</c:v>
                </c:pt>
                <c:pt idx="87">
                  <c:v>9/10/2020</c:v>
                </c:pt>
                <c:pt idx="88">
                  <c:v>9/11/2020</c:v>
                </c:pt>
                <c:pt idx="89">
                  <c:v>9/12/2020</c:v>
                </c:pt>
                <c:pt idx="90">
                  <c:v>9/14/2020</c:v>
                </c:pt>
                <c:pt idx="91">
                  <c:v>9/15/2020</c:v>
                </c:pt>
                <c:pt idx="92">
                  <c:v>9/16/2020</c:v>
                </c:pt>
                <c:pt idx="93">
                  <c:v>9/17/2020</c:v>
                </c:pt>
                <c:pt idx="94">
                  <c:v>9/18/2020</c:v>
                </c:pt>
                <c:pt idx="95">
                  <c:v>9/19/2020</c:v>
                </c:pt>
                <c:pt idx="96">
                  <c:v>9/21/2020</c:v>
                </c:pt>
                <c:pt idx="97">
                  <c:v>9/22/2020</c:v>
                </c:pt>
                <c:pt idx="98">
                  <c:v>9/23/2020</c:v>
                </c:pt>
                <c:pt idx="99">
                  <c:v>9/24/2020</c:v>
                </c:pt>
                <c:pt idx="100">
                  <c:v>9/25/2020</c:v>
                </c:pt>
                <c:pt idx="101">
                  <c:v>9/26/2020</c:v>
                </c:pt>
                <c:pt idx="102">
                  <c:v>9/28/2020</c:v>
                </c:pt>
                <c:pt idx="103">
                  <c:v>9/29/2020</c:v>
                </c:pt>
                <c:pt idx="104">
                  <c:v>9/30/2020</c:v>
                </c:pt>
                <c:pt idx="105">
                  <c:v>10/1/2020</c:v>
                </c:pt>
                <c:pt idx="106">
                  <c:v>10/2/2020</c:v>
                </c:pt>
                <c:pt idx="107">
                  <c:v>10/3/2020</c:v>
                </c:pt>
                <c:pt idx="108">
                  <c:v>10/5/2020</c:v>
                </c:pt>
                <c:pt idx="109">
                  <c:v>10/6/2020</c:v>
                </c:pt>
                <c:pt idx="110">
                  <c:v>10/7/2020</c:v>
                </c:pt>
                <c:pt idx="111">
                  <c:v>10/8/2020</c:v>
                </c:pt>
                <c:pt idx="112">
                  <c:v>10/9/2020</c:v>
                </c:pt>
                <c:pt idx="113">
                  <c:v>10/10/2020</c:v>
                </c:pt>
                <c:pt idx="114">
                  <c:v>10/12/2020</c:v>
                </c:pt>
                <c:pt idx="115">
                  <c:v>10/13/2020</c:v>
                </c:pt>
                <c:pt idx="116">
                  <c:v>10/14/2020</c:v>
                </c:pt>
                <c:pt idx="117">
                  <c:v>10/15/2020</c:v>
                </c:pt>
                <c:pt idx="118">
                  <c:v>10/16/2020</c:v>
                </c:pt>
                <c:pt idx="119">
                  <c:v>10/17/2020</c:v>
                </c:pt>
                <c:pt idx="120">
                  <c:v>10/19/2020</c:v>
                </c:pt>
                <c:pt idx="121">
                  <c:v>10/20/2020</c:v>
                </c:pt>
                <c:pt idx="122">
                  <c:v>10/21/2020</c:v>
                </c:pt>
                <c:pt idx="123">
                  <c:v>10/22/2020</c:v>
                </c:pt>
                <c:pt idx="124">
                  <c:v>10/23/2020</c:v>
                </c:pt>
                <c:pt idx="125">
                  <c:v>10/24/2020</c:v>
                </c:pt>
                <c:pt idx="126">
                  <c:v>10/26/2020</c:v>
                </c:pt>
                <c:pt idx="127">
                  <c:v>10/27/2020</c:v>
                </c:pt>
                <c:pt idx="128">
                  <c:v>10/28/2020</c:v>
                </c:pt>
                <c:pt idx="129">
                  <c:v>10/29/2020</c:v>
                </c:pt>
              </c:strCache>
            </c:strRef>
          </c:cat>
          <c:val>
            <c:numRef>
              <c:f>CalculatedFields!$C$4:$C$10002</c:f>
              <c:numCache>
                <c:formatCode>General</c:formatCode>
                <c:ptCount val="9999"/>
                <c:pt idx="0">
                  <c:v>85</c:v>
                </c:pt>
                <c:pt idx="1">
                  <c:v>68</c:v>
                </c:pt>
                <c:pt idx="2">
                  <c:v>67</c:v>
                </c:pt>
                <c:pt idx="3">
                  <c:v>73</c:v>
                </c:pt>
                <c:pt idx="4">
                  <c:v>75</c:v>
                </c:pt>
                <c:pt idx="5">
                  <c:v>76</c:v>
                </c:pt>
                <c:pt idx="6">
                  <c:v>76</c:v>
                </c:pt>
                <c:pt idx="7">
                  <c:v>75</c:v>
                </c:pt>
                <c:pt idx="8">
                  <c:v>68</c:v>
                </c:pt>
                <c:pt idx="9">
                  <c:v>81</c:v>
                </c:pt>
                <c:pt idx="10">
                  <c:v>68</c:v>
                </c:pt>
                <c:pt idx="11">
                  <c:v>66</c:v>
                </c:pt>
                <c:pt idx="12">
                  <c:v>63</c:v>
                </c:pt>
                <c:pt idx="13">
                  <c:v>69</c:v>
                </c:pt>
                <c:pt idx="14">
                  <c:v>61</c:v>
                </c:pt>
                <c:pt idx="15">
                  <c:v>68</c:v>
                </c:pt>
                <c:pt idx="16">
                  <c:v>64</c:v>
                </c:pt>
                <c:pt idx="17">
                  <c:v>62</c:v>
                </c:pt>
                <c:pt idx="18">
                  <c:v>67</c:v>
                </c:pt>
                <c:pt idx="19">
                  <c:v>70</c:v>
                </c:pt>
                <c:pt idx="20">
                  <c:v>79</c:v>
                </c:pt>
                <c:pt idx="21">
                  <c:v>79</c:v>
                </c:pt>
                <c:pt idx="22">
                  <c:v>74</c:v>
                </c:pt>
                <c:pt idx="23">
                  <c:v>68</c:v>
                </c:pt>
                <c:pt idx="24">
                  <c:v>72</c:v>
                </c:pt>
                <c:pt idx="25">
                  <c:v>75</c:v>
                </c:pt>
                <c:pt idx="26">
                  <c:v>73</c:v>
                </c:pt>
                <c:pt idx="27">
                  <c:v>73</c:v>
                </c:pt>
                <c:pt idx="28">
                  <c:v>99</c:v>
                </c:pt>
                <c:pt idx="29">
                  <c:v>99</c:v>
                </c:pt>
                <c:pt idx="30">
                  <c:v>95</c:v>
                </c:pt>
                <c:pt idx="31">
                  <c:v>109</c:v>
                </c:pt>
                <c:pt idx="32">
                  <c:v>110</c:v>
                </c:pt>
                <c:pt idx="33">
                  <c:v>111</c:v>
                </c:pt>
                <c:pt idx="34">
                  <c:v>105</c:v>
                </c:pt>
                <c:pt idx="35">
                  <c:v>70</c:v>
                </c:pt>
                <c:pt idx="36">
                  <c:v>75</c:v>
                </c:pt>
                <c:pt idx="37">
                  <c:v>87</c:v>
                </c:pt>
                <c:pt idx="38">
                  <c:v>84</c:v>
                </c:pt>
                <c:pt idx="39">
                  <c:v>92</c:v>
                </c:pt>
                <c:pt idx="40">
                  <c:v>92</c:v>
                </c:pt>
                <c:pt idx="41">
                  <c:v>89</c:v>
                </c:pt>
                <c:pt idx="42">
                  <c:v>109</c:v>
                </c:pt>
                <c:pt idx="43">
                  <c:v>114</c:v>
                </c:pt>
                <c:pt idx="44">
                  <c:v>136</c:v>
                </c:pt>
                <c:pt idx="45">
                  <c:v>145</c:v>
                </c:pt>
                <c:pt idx="46">
                  <c:v>135</c:v>
                </c:pt>
                <c:pt idx="47">
                  <c:v>130</c:v>
                </c:pt>
                <c:pt idx="48">
                  <c:v>132</c:v>
                </c:pt>
                <c:pt idx="49">
                  <c:v>131</c:v>
                </c:pt>
                <c:pt idx="50">
                  <c:v>115</c:v>
                </c:pt>
                <c:pt idx="51">
                  <c:v>112</c:v>
                </c:pt>
                <c:pt idx="52">
                  <c:v>110</c:v>
                </c:pt>
                <c:pt idx="53">
                  <c:v>150</c:v>
                </c:pt>
                <c:pt idx="54">
                  <c:v>128</c:v>
                </c:pt>
                <c:pt idx="55">
                  <c:v>136</c:v>
                </c:pt>
                <c:pt idx="56">
                  <c:v>135</c:v>
                </c:pt>
                <c:pt idx="57">
                  <c:v>131</c:v>
                </c:pt>
                <c:pt idx="58">
                  <c:v>140</c:v>
                </c:pt>
                <c:pt idx="59">
                  <c:v>136</c:v>
                </c:pt>
                <c:pt idx="60">
                  <c:v>149</c:v>
                </c:pt>
                <c:pt idx="61">
                  <c:v>155</c:v>
                </c:pt>
                <c:pt idx="62">
                  <c:v>148</c:v>
                </c:pt>
                <c:pt idx="63">
                  <c:v>143</c:v>
                </c:pt>
                <c:pt idx="64">
                  <c:v>140</c:v>
                </c:pt>
                <c:pt idx="65">
                  <c:v>147</c:v>
                </c:pt>
                <c:pt idx="66">
                  <c:v>131</c:v>
                </c:pt>
                <c:pt idx="67">
                  <c:v>136</c:v>
                </c:pt>
                <c:pt idx="68">
                  <c:v>147</c:v>
                </c:pt>
                <c:pt idx="69">
                  <c:v>155</c:v>
                </c:pt>
                <c:pt idx="70">
                  <c:v>155</c:v>
                </c:pt>
                <c:pt idx="71">
                  <c:v>166</c:v>
                </c:pt>
                <c:pt idx="72">
                  <c:v>158</c:v>
                </c:pt>
                <c:pt idx="73">
                  <c:v>149</c:v>
                </c:pt>
                <c:pt idx="74">
                  <c:v>151</c:v>
                </c:pt>
                <c:pt idx="75">
                  <c:v>151</c:v>
                </c:pt>
                <c:pt idx="76">
                  <c:v>154</c:v>
                </c:pt>
                <c:pt idx="77">
                  <c:v>158</c:v>
                </c:pt>
                <c:pt idx="78">
                  <c:v>149</c:v>
                </c:pt>
                <c:pt idx="79">
                  <c:v>144</c:v>
                </c:pt>
                <c:pt idx="80">
                  <c:v>138</c:v>
                </c:pt>
                <c:pt idx="81">
                  <c:v>138</c:v>
                </c:pt>
                <c:pt idx="82">
                  <c:v>132</c:v>
                </c:pt>
                <c:pt idx="83">
                  <c:v>128</c:v>
                </c:pt>
                <c:pt idx="84">
                  <c:v>130</c:v>
                </c:pt>
                <c:pt idx="85">
                  <c:v>130</c:v>
                </c:pt>
                <c:pt idx="86">
                  <c:v>153</c:v>
                </c:pt>
                <c:pt idx="87">
                  <c:v>133</c:v>
                </c:pt>
                <c:pt idx="88">
                  <c:v>124</c:v>
                </c:pt>
                <c:pt idx="89">
                  <c:v>148</c:v>
                </c:pt>
                <c:pt idx="90">
                  <c:v>119</c:v>
                </c:pt>
                <c:pt idx="91">
                  <c:v>125</c:v>
                </c:pt>
                <c:pt idx="92">
                  <c:v>125</c:v>
                </c:pt>
                <c:pt idx="93">
                  <c:v>113</c:v>
                </c:pt>
                <c:pt idx="94">
                  <c:v>144</c:v>
                </c:pt>
                <c:pt idx="95">
                  <c:v>114</c:v>
                </c:pt>
                <c:pt idx="96">
                  <c:v>114</c:v>
                </c:pt>
                <c:pt idx="97">
                  <c:v>133</c:v>
                </c:pt>
                <c:pt idx="98">
                  <c:v>123</c:v>
                </c:pt>
                <c:pt idx="99">
                  <c:v>122</c:v>
                </c:pt>
                <c:pt idx="100">
                  <c:v>130</c:v>
                </c:pt>
                <c:pt idx="101">
                  <c:v>129</c:v>
                </c:pt>
                <c:pt idx="102">
                  <c:v>106</c:v>
                </c:pt>
                <c:pt idx="103">
                  <c:v>129</c:v>
                </c:pt>
                <c:pt idx="104">
                  <c:v>126</c:v>
                </c:pt>
                <c:pt idx="105">
                  <c:v>129</c:v>
                </c:pt>
                <c:pt idx="106">
                  <c:v>133</c:v>
                </c:pt>
                <c:pt idx="107">
                  <c:v>129</c:v>
                </c:pt>
                <c:pt idx="108">
                  <c:v>145</c:v>
                </c:pt>
                <c:pt idx="109">
                  <c:v>150</c:v>
                </c:pt>
                <c:pt idx="110">
                  <c:v>161</c:v>
                </c:pt>
                <c:pt idx="111">
                  <c:v>174</c:v>
                </c:pt>
                <c:pt idx="112">
                  <c:v>172</c:v>
                </c:pt>
                <c:pt idx="113">
                  <c:v>170</c:v>
                </c:pt>
                <c:pt idx="114">
                  <c:v>180</c:v>
                </c:pt>
                <c:pt idx="115">
                  <c:v>170</c:v>
                </c:pt>
                <c:pt idx="116">
                  <c:v>185</c:v>
                </c:pt>
                <c:pt idx="117">
                  <c:v>192</c:v>
                </c:pt>
                <c:pt idx="118">
                  <c:v>187</c:v>
                </c:pt>
                <c:pt idx="119">
                  <c:v>185</c:v>
                </c:pt>
                <c:pt idx="120">
                  <c:v>190</c:v>
                </c:pt>
                <c:pt idx="121">
                  <c:v>202</c:v>
                </c:pt>
                <c:pt idx="122">
                  <c:v>203</c:v>
                </c:pt>
                <c:pt idx="123">
                  <c:v>214</c:v>
                </c:pt>
                <c:pt idx="124">
                  <c:v>205</c:v>
                </c:pt>
                <c:pt idx="125">
                  <c:v>208</c:v>
                </c:pt>
                <c:pt idx="126">
                  <c:v>253</c:v>
                </c:pt>
                <c:pt idx="127">
                  <c:v>233</c:v>
                </c:pt>
                <c:pt idx="128">
                  <c:v>235</c:v>
                </c:pt>
                <c:pt idx="129">
                  <c:v>234</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1-65A3-FD4A-959F-CB875A102864}"/>
            </c:ext>
          </c:extLst>
        </c:ser>
        <c:dLbls>
          <c:showLegendKey val="0"/>
          <c:showVal val="0"/>
          <c:showCatName val="0"/>
          <c:showSerName val="0"/>
          <c:showPercent val="0"/>
          <c:showBubbleSize val="0"/>
        </c:dLbls>
        <c:marker val="1"/>
        <c:smooth val="0"/>
        <c:axId val="1757955007"/>
        <c:axId val="1757559071"/>
      </c:lineChart>
      <c:dateAx>
        <c:axId val="1978582991"/>
        <c:scaling>
          <c:orientation val="minMax"/>
          <c:min val="43986"/>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accent1"/>
                    </a:solidFill>
                    <a:latin typeface="+mn-lt"/>
                    <a:ea typeface="+mn-ea"/>
                    <a:cs typeface="+mn-cs"/>
                  </a:defRPr>
                </a:pPr>
                <a:r>
                  <a:rPr lang="en-US" sz="1400">
                    <a:solidFill>
                      <a:schemeClr val="accent1"/>
                    </a:solidFill>
                  </a:rPr>
                  <a:t>People Currently Hosptializaed (All)</a:t>
                </a:r>
              </a:p>
            </c:rich>
          </c:tx>
          <c:layout>
            <c:manualLayout>
              <c:xMode val="edge"/>
              <c:yMode val="edge"/>
              <c:x val="2.6862026862026864E-2"/>
              <c:y val="0.2057077153710684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accen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1"/>
                </a:solidFill>
                <a:latin typeface="+mn-lt"/>
                <a:ea typeface="+mn-ea"/>
                <a:cs typeface="+mn-cs"/>
              </a:defRPr>
            </a:pPr>
            <a:endParaRPr lang="en-US"/>
          </a:p>
        </c:txPr>
        <c:crossAx val="1978582991"/>
        <c:crosses val="autoZero"/>
        <c:crossBetween val="between"/>
      </c:valAx>
      <c:valAx>
        <c:axId val="1757559071"/>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accent2"/>
                    </a:solidFill>
                    <a:latin typeface="+mn-lt"/>
                    <a:ea typeface="+mn-ea"/>
                    <a:cs typeface="+mn-cs"/>
                  </a:defRPr>
                </a:pPr>
                <a:r>
                  <a:rPr lang="en-US" sz="1400">
                    <a:solidFill>
                      <a:schemeClr val="accent2"/>
                    </a:solidFill>
                  </a:rPr>
                  <a:t>People Currently</a:t>
                </a:r>
                <a:r>
                  <a:rPr lang="en-US" sz="1400" baseline="0">
                    <a:solidFill>
                      <a:schemeClr val="accent2"/>
                    </a:solidFill>
                  </a:rPr>
                  <a:t> </a:t>
                </a:r>
                <a:r>
                  <a:rPr lang="en-US" sz="1400">
                    <a:solidFill>
                      <a:schemeClr val="accent2"/>
                    </a:solidFill>
                  </a:rPr>
                  <a:t>Hospitalized</a:t>
                </a:r>
                <a:r>
                  <a:rPr lang="en-US" sz="1400" baseline="0">
                    <a:solidFill>
                      <a:schemeClr val="accent2"/>
                    </a:solidFill>
                  </a:rPr>
                  <a:t> (ICU)</a:t>
                </a:r>
                <a:endParaRPr lang="en-US" sz="1400">
                  <a:solidFill>
                    <a:schemeClr val="accent2"/>
                  </a:solidFill>
                </a:endParaRPr>
              </a:p>
            </c:rich>
          </c:tx>
          <c:layout>
            <c:manualLayout>
              <c:xMode val="edge"/>
              <c:yMode val="edge"/>
              <c:x val="0.92407814407814404"/>
              <c:y val="0.2020108577000887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accent2"/>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2"/>
                </a:solidFill>
                <a:latin typeface="+mn-lt"/>
                <a:ea typeface="+mn-ea"/>
                <a:cs typeface="+mn-cs"/>
              </a:defRPr>
            </a:pPr>
            <a:endParaRPr lang="en-US"/>
          </a:p>
        </c:txPr>
        <c:crossAx val="1757955007"/>
        <c:crosses val="max"/>
        <c:crossBetween val="between"/>
      </c:valAx>
      <c:dateAx>
        <c:axId val="1757955007"/>
        <c:scaling>
          <c:orientation val="minMax"/>
        </c:scaling>
        <c:delete val="1"/>
        <c:axPos val="b"/>
        <c:numFmt formatCode="m/d/yyyy;@" sourceLinked="1"/>
        <c:majorTickMark val="out"/>
        <c:minorTickMark val="none"/>
        <c:tickLblPos val="nextTo"/>
        <c:crossAx val="1757559071"/>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Deaths - Covid-19</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Louisville Metro Area*</c:v>
          </c:tx>
          <c:spPr>
            <a:ln w="28575" cap="rnd">
              <a:solidFill>
                <a:schemeClr val="accent1"/>
              </a:solidFill>
              <a:round/>
            </a:ln>
            <a:effectLst/>
          </c:spPr>
          <c:marker>
            <c:symbol val="none"/>
          </c:marker>
          <c:cat>
            <c:strRef>
              <c:f>CalculatedFields!$G$4:$G$10002</c:f>
              <c:strCache>
                <c:ptCount val="14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11/1/2020</c:v>
                </c:pt>
              </c:strCache>
            </c:strRef>
          </c:cat>
          <c:val>
            <c:numRef>
              <c:f>CalculatedFields!$AQ$4:$AQ$10000</c:f>
              <c:numCache>
                <c:formatCode>0.0</c:formatCode>
                <c:ptCount val="9997"/>
                <c:pt idx="1">
                  <c:v>4</c:v>
                </c:pt>
                <c:pt idx="2">
                  <c:v>4</c:v>
                </c:pt>
                <c:pt idx="3">
                  <c:v>4</c:v>
                </c:pt>
                <c:pt idx="4">
                  <c:v>2</c:v>
                </c:pt>
                <c:pt idx="5">
                  <c:v>1</c:v>
                </c:pt>
                <c:pt idx="6">
                  <c:v>0</c:v>
                </c:pt>
                <c:pt idx="7">
                  <c:v>2</c:v>
                </c:pt>
                <c:pt idx="8">
                  <c:v>1</c:v>
                </c:pt>
                <c:pt idx="9">
                  <c:v>2</c:v>
                </c:pt>
                <c:pt idx="10">
                  <c:v>5</c:v>
                </c:pt>
                <c:pt idx="11">
                  <c:v>1</c:v>
                </c:pt>
                <c:pt idx="12">
                  <c:v>1</c:v>
                </c:pt>
                <c:pt idx="13">
                  <c:v>3</c:v>
                </c:pt>
                <c:pt idx="14">
                  <c:v>4</c:v>
                </c:pt>
                <c:pt idx="15">
                  <c:v>1</c:v>
                </c:pt>
                <c:pt idx="16">
                  <c:v>0</c:v>
                </c:pt>
                <c:pt idx="17">
                  <c:v>1</c:v>
                </c:pt>
                <c:pt idx="18">
                  <c:v>0</c:v>
                </c:pt>
                <c:pt idx="19">
                  <c:v>1</c:v>
                </c:pt>
                <c:pt idx="20">
                  <c:v>2</c:v>
                </c:pt>
                <c:pt idx="21">
                  <c:v>0</c:v>
                </c:pt>
                <c:pt idx="22">
                  <c:v>6</c:v>
                </c:pt>
                <c:pt idx="23">
                  <c:v>3</c:v>
                </c:pt>
                <c:pt idx="24">
                  <c:v>0</c:v>
                </c:pt>
                <c:pt idx="25">
                  <c:v>1</c:v>
                </c:pt>
                <c:pt idx="26">
                  <c:v>0</c:v>
                </c:pt>
                <c:pt idx="27">
                  <c:v>3</c:v>
                </c:pt>
                <c:pt idx="28">
                  <c:v>5</c:v>
                </c:pt>
                <c:pt idx="29">
                  <c:v>2</c:v>
                </c:pt>
                <c:pt idx="30">
                  <c:v>3</c:v>
                </c:pt>
                <c:pt idx="31">
                  <c:v>0</c:v>
                </c:pt>
                <c:pt idx="32">
                  <c:v>0</c:v>
                </c:pt>
                <c:pt idx="33">
                  <c:v>4</c:v>
                </c:pt>
                <c:pt idx="34">
                  <c:v>1</c:v>
                </c:pt>
                <c:pt idx="35">
                  <c:v>1</c:v>
                </c:pt>
                <c:pt idx="36">
                  <c:v>2</c:v>
                </c:pt>
                <c:pt idx="37">
                  <c:v>1</c:v>
                </c:pt>
                <c:pt idx="38">
                  <c:v>2</c:v>
                </c:pt>
                <c:pt idx="39">
                  <c:v>2</c:v>
                </c:pt>
                <c:pt idx="40">
                  <c:v>0</c:v>
                </c:pt>
                <c:pt idx="41">
                  <c:v>1</c:v>
                </c:pt>
                <c:pt idx="42">
                  <c:v>3</c:v>
                </c:pt>
                <c:pt idx="43">
                  <c:v>2</c:v>
                </c:pt>
                <c:pt idx="44">
                  <c:v>2</c:v>
                </c:pt>
                <c:pt idx="45">
                  <c:v>2</c:v>
                </c:pt>
                <c:pt idx="46">
                  <c:v>2</c:v>
                </c:pt>
                <c:pt idx="47">
                  <c:v>0</c:v>
                </c:pt>
                <c:pt idx="48">
                  <c:v>1</c:v>
                </c:pt>
                <c:pt idx="49">
                  <c:v>0</c:v>
                </c:pt>
                <c:pt idx="50">
                  <c:v>1</c:v>
                </c:pt>
                <c:pt idx="51">
                  <c:v>3</c:v>
                </c:pt>
                <c:pt idx="52">
                  <c:v>0</c:v>
                </c:pt>
                <c:pt idx="53">
                  <c:v>2</c:v>
                </c:pt>
                <c:pt idx="54">
                  <c:v>7</c:v>
                </c:pt>
                <c:pt idx="55">
                  <c:v>4</c:v>
                </c:pt>
                <c:pt idx="56">
                  <c:v>1</c:v>
                </c:pt>
                <c:pt idx="57">
                  <c:v>0</c:v>
                </c:pt>
                <c:pt idx="58">
                  <c:v>1</c:v>
                </c:pt>
                <c:pt idx="59">
                  <c:v>4</c:v>
                </c:pt>
                <c:pt idx="60">
                  <c:v>3</c:v>
                </c:pt>
                <c:pt idx="61">
                  <c:v>0</c:v>
                </c:pt>
                <c:pt idx="62">
                  <c:v>4</c:v>
                </c:pt>
                <c:pt idx="63">
                  <c:v>0</c:v>
                </c:pt>
                <c:pt idx="64">
                  <c:v>3</c:v>
                </c:pt>
                <c:pt idx="65">
                  <c:v>2</c:v>
                </c:pt>
                <c:pt idx="66">
                  <c:v>1</c:v>
                </c:pt>
                <c:pt idx="67">
                  <c:v>1</c:v>
                </c:pt>
                <c:pt idx="68">
                  <c:v>2</c:v>
                </c:pt>
                <c:pt idx="69">
                  <c:v>7</c:v>
                </c:pt>
                <c:pt idx="70">
                  <c:v>4</c:v>
                </c:pt>
                <c:pt idx="71">
                  <c:v>3</c:v>
                </c:pt>
                <c:pt idx="72">
                  <c:v>3</c:v>
                </c:pt>
                <c:pt idx="73">
                  <c:v>3</c:v>
                </c:pt>
                <c:pt idx="74">
                  <c:v>0</c:v>
                </c:pt>
                <c:pt idx="75">
                  <c:v>4</c:v>
                </c:pt>
                <c:pt idx="76">
                  <c:v>5</c:v>
                </c:pt>
                <c:pt idx="77">
                  <c:v>2</c:v>
                </c:pt>
                <c:pt idx="78">
                  <c:v>1</c:v>
                </c:pt>
                <c:pt idx="79">
                  <c:v>3</c:v>
                </c:pt>
                <c:pt idx="80">
                  <c:v>3</c:v>
                </c:pt>
                <c:pt idx="81">
                  <c:v>2</c:v>
                </c:pt>
                <c:pt idx="82">
                  <c:v>2</c:v>
                </c:pt>
                <c:pt idx="83">
                  <c:v>2</c:v>
                </c:pt>
                <c:pt idx="84">
                  <c:v>3</c:v>
                </c:pt>
                <c:pt idx="85">
                  <c:v>0</c:v>
                </c:pt>
                <c:pt idx="86">
                  <c:v>1</c:v>
                </c:pt>
                <c:pt idx="87">
                  <c:v>0</c:v>
                </c:pt>
                <c:pt idx="88">
                  <c:v>0</c:v>
                </c:pt>
                <c:pt idx="89">
                  <c:v>0</c:v>
                </c:pt>
                <c:pt idx="90">
                  <c:v>3</c:v>
                </c:pt>
                <c:pt idx="91">
                  <c:v>1</c:v>
                </c:pt>
                <c:pt idx="92">
                  <c:v>8</c:v>
                </c:pt>
                <c:pt idx="93">
                  <c:v>2</c:v>
                </c:pt>
                <c:pt idx="94">
                  <c:v>0</c:v>
                </c:pt>
                <c:pt idx="95">
                  <c:v>0</c:v>
                </c:pt>
                <c:pt idx="96">
                  <c:v>1</c:v>
                </c:pt>
                <c:pt idx="97">
                  <c:v>7</c:v>
                </c:pt>
                <c:pt idx="98">
                  <c:v>8</c:v>
                </c:pt>
                <c:pt idx="99">
                  <c:v>1</c:v>
                </c:pt>
                <c:pt idx="100">
                  <c:v>5</c:v>
                </c:pt>
                <c:pt idx="101">
                  <c:v>0</c:v>
                </c:pt>
                <c:pt idx="102">
                  <c:v>3</c:v>
                </c:pt>
                <c:pt idx="103">
                  <c:v>6</c:v>
                </c:pt>
                <c:pt idx="104">
                  <c:v>0</c:v>
                </c:pt>
                <c:pt idx="105">
                  <c:v>1</c:v>
                </c:pt>
                <c:pt idx="106">
                  <c:v>1</c:v>
                </c:pt>
                <c:pt idx="107">
                  <c:v>2</c:v>
                </c:pt>
                <c:pt idx="108">
                  <c:v>0</c:v>
                </c:pt>
                <c:pt idx="109">
                  <c:v>-1</c:v>
                </c:pt>
                <c:pt idx="110">
                  <c:v>2</c:v>
                </c:pt>
                <c:pt idx="111">
                  <c:v>4</c:v>
                </c:pt>
                <c:pt idx="112">
                  <c:v>2</c:v>
                </c:pt>
                <c:pt idx="113">
                  <c:v>5</c:v>
                </c:pt>
                <c:pt idx="114">
                  <c:v>1</c:v>
                </c:pt>
                <c:pt idx="115">
                  <c:v>1</c:v>
                </c:pt>
                <c:pt idx="116">
                  <c:v>3</c:v>
                </c:pt>
                <c:pt idx="117">
                  <c:v>1</c:v>
                </c:pt>
                <c:pt idx="118">
                  <c:v>3</c:v>
                </c:pt>
                <c:pt idx="119">
                  <c:v>2</c:v>
                </c:pt>
                <c:pt idx="120">
                  <c:v>1</c:v>
                </c:pt>
                <c:pt idx="121">
                  <c:v>2</c:v>
                </c:pt>
                <c:pt idx="122">
                  <c:v>2</c:v>
                </c:pt>
                <c:pt idx="123">
                  <c:v>-1</c:v>
                </c:pt>
                <c:pt idx="124">
                  <c:v>2</c:v>
                </c:pt>
                <c:pt idx="125">
                  <c:v>0</c:v>
                </c:pt>
                <c:pt idx="126">
                  <c:v>6</c:v>
                </c:pt>
                <c:pt idx="127">
                  <c:v>1</c:v>
                </c:pt>
                <c:pt idx="128">
                  <c:v>0</c:v>
                </c:pt>
                <c:pt idx="129">
                  <c:v>1</c:v>
                </c:pt>
                <c:pt idx="130">
                  <c:v>1</c:v>
                </c:pt>
                <c:pt idx="131">
                  <c:v>1</c:v>
                </c:pt>
                <c:pt idx="132">
                  <c:v>2</c:v>
                </c:pt>
                <c:pt idx="133">
                  <c:v>4</c:v>
                </c:pt>
                <c:pt idx="134">
                  <c:v>2</c:v>
                </c:pt>
                <c:pt idx="135">
                  <c:v>3</c:v>
                </c:pt>
                <c:pt idx="136">
                  <c:v>1</c:v>
                </c:pt>
                <c:pt idx="137">
                  <c:v>1</c:v>
                </c:pt>
                <c:pt idx="138">
                  <c:v>5</c:v>
                </c:pt>
                <c:pt idx="139">
                  <c:v>7</c:v>
                </c:pt>
                <c:pt idx="140">
                  <c:v>4</c:v>
                </c:pt>
                <c:pt idx="141">
                  <c:v>6</c:v>
                </c:pt>
                <c:pt idx="142">
                  <c:v>1</c:v>
                </c:pt>
                <c:pt idx="143">
                  <c:v>2</c:v>
                </c:pt>
                <c:pt idx="144">
                  <c:v>1</c:v>
                </c:pt>
                <c:pt idx="145">
                  <c:v>9</c:v>
                </c:pt>
                <c:pt idx="146">
                  <c:v>4</c:v>
                </c:pt>
                <c:pt idx="147">
                  <c:v>5</c:v>
                </c:pt>
                <c:pt idx="148">
                  <c:v>5</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B968-4043-AC1F-99D7A80B7D86}"/>
            </c:ext>
          </c:extLst>
        </c:ser>
        <c:ser>
          <c:idx val="1"/>
          <c:order val="1"/>
          <c:tx>
            <c:v>Jefferson County</c:v>
          </c:tx>
          <c:spPr>
            <a:ln w="28575" cap="rnd">
              <a:solidFill>
                <a:schemeClr val="accent2"/>
              </a:solidFill>
              <a:round/>
            </a:ln>
            <a:effectLst/>
          </c:spPr>
          <c:marker>
            <c:symbol val="none"/>
          </c:marker>
          <c:cat>
            <c:strRef>
              <c:f>CalculatedFields!$G$4:$G$10002</c:f>
              <c:strCache>
                <c:ptCount val="14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11/1/2020</c:v>
                </c:pt>
              </c:strCache>
            </c:strRef>
          </c:cat>
          <c:val>
            <c:numRef>
              <c:f>CalculatedFields!$AG$4:$AG$10000</c:f>
              <c:numCache>
                <c:formatCode>General</c:formatCode>
                <c:ptCount val="9997"/>
                <c:pt idx="1">
                  <c:v>3</c:v>
                </c:pt>
                <c:pt idx="2">
                  <c:v>3</c:v>
                </c:pt>
                <c:pt idx="3">
                  <c:v>4</c:v>
                </c:pt>
                <c:pt idx="4">
                  <c:v>2</c:v>
                </c:pt>
                <c:pt idx="5">
                  <c:v>0</c:v>
                </c:pt>
                <c:pt idx="6">
                  <c:v>0</c:v>
                </c:pt>
                <c:pt idx="7">
                  <c:v>0</c:v>
                </c:pt>
                <c:pt idx="8">
                  <c:v>1</c:v>
                </c:pt>
                <c:pt idx="9">
                  <c:v>2</c:v>
                </c:pt>
                <c:pt idx="10">
                  <c:v>3</c:v>
                </c:pt>
                <c:pt idx="11">
                  <c:v>0</c:v>
                </c:pt>
                <c:pt idx="12">
                  <c:v>1</c:v>
                </c:pt>
                <c:pt idx="13">
                  <c:v>2</c:v>
                </c:pt>
                <c:pt idx="14">
                  <c:v>4</c:v>
                </c:pt>
                <c:pt idx="15">
                  <c:v>1</c:v>
                </c:pt>
                <c:pt idx="16">
                  <c:v>0</c:v>
                </c:pt>
                <c:pt idx="17">
                  <c:v>1</c:v>
                </c:pt>
                <c:pt idx="18">
                  <c:v>0</c:v>
                </c:pt>
                <c:pt idx="19">
                  <c:v>0</c:v>
                </c:pt>
                <c:pt idx="20">
                  <c:v>1</c:v>
                </c:pt>
                <c:pt idx="21">
                  <c:v>0</c:v>
                </c:pt>
                <c:pt idx="22">
                  <c:v>2</c:v>
                </c:pt>
                <c:pt idx="23">
                  <c:v>3</c:v>
                </c:pt>
                <c:pt idx="24">
                  <c:v>0</c:v>
                </c:pt>
                <c:pt idx="25">
                  <c:v>0</c:v>
                </c:pt>
                <c:pt idx="26">
                  <c:v>0</c:v>
                </c:pt>
                <c:pt idx="27">
                  <c:v>3</c:v>
                </c:pt>
                <c:pt idx="28">
                  <c:v>3</c:v>
                </c:pt>
                <c:pt idx="29">
                  <c:v>0</c:v>
                </c:pt>
                <c:pt idx="30">
                  <c:v>1</c:v>
                </c:pt>
                <c:pt idx="31">
                  <c:v>0</c:v>
                </c:pt>
                <c:pt idx="32">
                  <c:v>0</c:v>
                </c:pt>
                <c:pt idx="33">
                  <c:v>3</c:v>
                </c:pt>
                <c:pt idx="34">
                  <c:v>1</c:v>
                </c:pt>
                <c:pt idx="35">
                  <c:v>1</c:v>
                </c:pt>
                <c:pt idx="36">
                  <c:v>2</c:v>
                </c:pt>
                <c:pt idx="37">
                  <c:v>0</c:v>
                </c:pt>
                <c:pt idx="38">
                  <c:v>2</c:v>
                </c:pt>
                <c:pt idx="39">
                  <c:v>0</c:v>
                </c:pt>
                <c:pt idx="40">
                  <c:v>0</c:v>
                </c:pt>
                <c:pt idx="41">
                  <c:v>0</c:v>
                </c:pt>
                <c:pt idx="42">
                  <c:v>3</c:v>
                </c:pt>
                <c:pt idx="43">
                  <c:v>2</c:v>
                </c:pt>
                <c:pt idx="44">
                  <c:v>2</c:v>
                </c:pt>
                <c:pt idx="45">
                  <c:v>1</c:v>
                </c:pt>
                <c:pt idx="46">
                  <c:v>1</c:v>
                </c:pt>
                <c:pt idx="47">
                  <c:v>0</c:v>
                </c:pt>
                <c:pt idx="48">
                  <c:v>0</c:v>
                </c:pt>
                <c:pt idx="49">
                  <c:v>0</c:v>
                </c:pt>
                <c:pt idx="50">
                  <c:v>1</c:v>
                </c:pt>
                <c:pt idx="51">
                  <c:v>2</c:v>
                </c:pt>
                <c:pt idx="52">
                  <c:v>0</c:v>
                </c:pt>
                <c:pt idx="53">
                  <c:v>2</c:v>
                </c:pt>
                <c:pt idx="54">
                  <c:v>7</c:v>
                </c:pt>
                <c:pt idx="55">
                  <c:v>3</c:v>
                </c:pt>
                <c:pt idx="56">
                  <c:v>1</c:v>
                </c:pt>
                <c:pt idx="57">
                  <c:v>0</c:v>
                </c:pt>
                <c:pt idx="58">
                  <c:v>1</c:v>
                </c:pt>
                <c:pt idx="59">
                  <c:v>1</c:v>
                </c:pt>
                <c:pt idx="60">
                  <c:v>0</c:v>
                </c:pt>
                <c:pt idx="61">
                  <c:v>0</c:v>
                </c:pt>
                <c:pt idx="62">
                  <c:v>3</c:v>
                </c:pt>
                <c:pt idx="63">
                  <c:v>0</c:v>
                </c:pt>
                <c:pt idx="64">
                  <c:v>1</c:v>
                </c:pt>
                <c:pt idx="65">
                  <c:v>0</c:v>
                </c:pt>
                <c:pt idx="66">
                  <c:v>0</c:v>
                </c:pt>
                <c:pt idx="67">
                  <c:v>0</c:v>
                </c:pt>
                <c:pt idx="68">
                  <c:v>0</c:v>
                </c:pt>
                <c:pt idx="69">
                  <c:v>5</c:v>
                </c:pt>
                <c:pt idx="70">
                  <c:v>2</c:v>
                </c:pt>
                <c:pt idx="71">
                  <c:v>3</c:v>
                </c:pt>
                <c:pt idx="72">
                  <c:v>2</c:v>
                </c:pt>
                <c:pt idx="73">
                  <c:v>2</c:v>
                </c:pt>
                <c:pt idx="74">
                  <c:v>0</c:v>
                </c:pt>
                <c:pt idx="75">
                  <c:v>0</c:v>
                </c:pt>
                <c:pt idx="76">
                  <c:v>4</c:v>
                </c:pt>
                <c:pt idx="77">
                  <c:v>0</c:v>
                </c:pt>
                <c:pt idx="78">
                  <c:v>0</c:v>
                </c:pt>
                <c:pt idx="79">
                  <c:v>2</c:v>
                </c:pt>
                <c:pt idx="80">
                  <c:v>1</c:v>
                </c:pt>
                <c:pt idx="81">
                  <c:v>0</c:v>
                </c:pt>
                <c:pt idx="82">
                  <c:v>3</c:v>
                </c:pt>
                <c:pt idx="83">
                  <c:v>0</c:v>
                </c:pt>
                <c:pt idx="84">
                  <c:v>2</c:v>
                </c:pt>
                <c:pt idx="85">
                  <c:v>1</c:v>
                </c:pt>
                <c:pt idx="86">
                  <c:v>0</c:v>
                </c:pt>
                <c:pt idx="87">
                  <c:v>0</c:v>
                </c:pt>
                <c:pt idx="88">
                  <c:v>-1</c:v>
                </c:pt>
                <c:pt idx="89">
                  <c:v>0</c:v>
                </c:pt>
                <c:pt idx="90">
                  <c:v>2</c:v>
                </c:pt>
                <c:pt idx="91">
                  <c:v>0</c:v>
                </c:pt>
                <c:pt idx="92">
                  <c:v>7</c:v>
                </c:pt>
                <c:pt idx="93">
                  <c:v>2</c:v>
                </c:pt>
                <c:pt idx="94">
                  <c:v>0</c:v>
                </c:pt>
                <c:pt idx="95">
                  <c:v>0</c:v>
                </c:pt>
                <c:pt idx="96">
                  <c:v>0</c:v>
                </c:pt>
                <c:pt idx="97">
                  <c:v>5</c:v>
                </c:pt>
                <c:pt idx="98">
                  <c:v>6</c:v>
                </c:pt>
                <c:pt idx="99">
                  <c:v>0</c:v>
                </c:pt>
                <c:pt idx="100">
                  <c:v>4</c:v>
                </c:pt>
                <c:pt idx="101">
                  <c:v>0</c:v>
                </c:pt>
                <c:pt idx="102">
                  <c:v>0</c:v>
                </c:pt>
                <c:pt idx="103">
                  <c:v>4</c:v>
                </c:pt>
                <c:pt idx="104">
                  <c:v>0</c:v>
                </c:pt>
                <c:pt idx="105">
                  <c:v>1</c:v>
                </c:pt>
                <c:pt idx="106">
                  <c:v>0</c:v>
                </c:pt>
                <c:pt idx="107">
                  <c:v>2</c:v>
                </c:pt>
                <c:pt idx="108">
                  <c:v>0</c:v>
                </c:pt>
                <c:pt idx="109">
                  <c:v>0</c:v>
                </c:pt>
                <c:pt idx="110">
                  <c:v>1</c:v>
                </c:pt>
                <c:pt idx="111">
                  <c:v>3</c:v>
                </c:pt>
                <c:pt idx="112">
                  <c:v>2</c:v>
                </c:pt>
                <c:pt idx="113">
                  <c:v>2</c:v>
                </c:pt>
                <c:pt idx="114">
                  <c:v>0</c:v>
                </c:pt>
                <c:pt idx="115">
                  <c:v>0</c:v>
                </c:pt>
                <c:pt idx="116">
                  <c:v>3</c:v>
                </c:pt>
                <c:pt idx="117">
                  <c:v>0</c:v>
                </c:pt>
                <c:pt idx="118">
                  <c:v>1</c:v>
                </c:pt>
                <c:pt idx="119">
                  <c:v>3</c:v>
                </c:pt>
                <c:pt idx="120">
                  <c:v>0</c:v>
                </c:pt>
                <c:pt idx="121">
                  <c:v>2</c:v>
                </c:pt>
                <c:pt idx="122">
                  <c:v>1</c:v>
                </c:pt>
                <c:pt idx="123">
                  <c:v>0</c:v>
                </c:pt>
                <c:pt idx="124">
                  <c:v>2</c:v>
                </c:pt>
                <c:pt idx="125">
                  <c:v>0</c:v>
                </c:pt>
                <c:pt idx="126">
                  <c:v>3</c:v>
                </c:pt>
                <c:pt idx="127">
                  <c:v>1</c:v>
                </c:pt>
                <c:pt idx="128">
                  <c:v>0</c:v>
                </c:pt>
                <c:pt idx="129">
                  <c:v>1</c:v>
                </c:pt>
                <c:pt idx="130">
                  <c:v>0</c:v>
                </c:pt>
                <c:pt idx="131">
                  <c:v>1</c:v>
                </c:pt>
                <c:pt idx="132">
                  <c:v>1</c:v>
                </c:pt>
                <c:pt idx="133">
                  <c:v>3</c:v>
                </c:pt>
                <c:pt idx="134">
                  <c:v>0</c:v>
                </c:pt>
                <c:pt idx="135">
                  <c:v>2</c:v>
                </c:pt>
                <c:pt idx="136">
                  <c:v>0</c:v>
                </c:pt>
                <c:pt idx="137">
                  <c:v>1</c:v>
                </c:pt>
                <c:pt idx="138">
                  <c:v>4</c:v>
                </c:pt>
                <c:pt idx="139">
                  <c:v>6</c:v>
                </c:pt>
                <c:pt idx="140">
                  <c:v>2</c:v>
                </c:pt>
                <c:pt idx="141">
                  <c:v>6</c:v>
                </c:pt>
                <c:pt idx="142">
                  <c:v>1</c:v>
                </c:pt>
                <c:pt idx="143">
                  <c:v>0</c:v>
                </c:pt>
                <c:pt idx="144">
                  <c:v>0</c:v>
                </c:pt>
                <c:pt idx="145">
                  <c:v>8</c:v>
                </c:pt>
                <c:pt idx="146">
                  <c:v>4</c:v>
                </c:pt>
                <c:pt idx="147">
                  <c:v>4</c:v>
                </c:pt>
                <c:pt idx="148">
                  <c:v>4</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B968-4043-AC1F-99D7A80B7D86}"/>
            </c:ext>
          </c:extLst>
        </c:ser>
        <c:dLbls>
          <c:showLegendKey val="0"/>
          <c:showVal val="0"/>
          <c:showCatName val="0"/>
          <c:showSerName val="0"/>
          <c:showPercent val="0"/>
          <c:showBubbleSize val="0"/>
        </c:dLbls>
        <c:smooth val="0"/>
        <c:axId val="1978582991"/>
        <c:axId val="2017380559"/>
      </c:lineChart>
      <c:dateAx>
        <c:axId val="197858299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Covid-19</a:t>
            </a:r>
            <a:r>
              <a:rPr lang="en-US" sz="1600" baseline="0"/>
              <a:t> </a:t>
            </a:r>
            <a:r>
              <a:rPr lang="en-US" sz="1600"/>
              <a:t>Hospitalizations</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All</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Fields'!$D$3:$D$6</c:f>
              <c:strCache>
                <c:ptCount val="4"/>
                <c:pt idx="0">
                  <c:v>Three Weeks Earlier</c:v>
                </c:pt>
                <c:pt idx="1">
                  <c:v>Two Weeks Earlier</c:v>
                </c:pt>
                <c:pt idx="2">
                  <c:v>One Week Earlier</c:v>
                </c:pt>
                <c:pt idx="3">
                  <c:v>10/29/2020</c:v>
                </c:pt>
              </c:strCache>
            </c:strRef>
          </c:cat>
          <c:val>
            <c:numRef>
              <c:f>'Louisville Metro Chart Fields'!$B$3:$B$6</c:f>
              <c:numCache>
                <c:formatCode>0</c:formatCode>
                <c:ptCount val="4"/>
                <c:pt idx="0">
                  <c:v>579.83333333333337</c:v>
                </c:pt>
                <c:pt idx="1">
                  <c:v>655.16666666666663</c:v>
                </c:pt>
                <c:pt idx="2">
                  <c:v>720.66666666666663</c:v>
                </c:pt>
                <c:pt idx="3">
                  <c:v>818.16666666666663</c:v>
                </c:pt>
              </c:numCache>
            </c:numRef>
          </c:val>
          <c:extLst>
            <c:ext xmlns:c16="http://schemas.microsoft.com/office/drawing/2014/chart" uri="{C3380CC4-5D6E-409C-BE32-E72D297353CC}">
              <c16:uniqueId val="{00000000-6BC8-2F42-9E31-C81D12A2A8B0}"/>
            </c:ext>
          </c:extLst>
        </c:ser>
        <c:ser>
          <c:idx val="1"/>
          <c:order val="1"/>
          <c:tx>
            <c:v>ICU</c:v>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Fields'!$D$3:$D$6</c:f>
              <c:strCache>
                <c:ptCount val="4"/>
                <c:pt idx="0">
                  <c:v>Three Weeks Earlier</c:v>
                </c:pt>
                <c:pt idx="1">
                  <c:v>Two Weeks Earlier</c:v>
                </c:pt>
                <c:pt idx="2">
                  <c:v>One Week Earlier</c:v>
                </c:pt>
                <c:pt idx="3">
                  <c:v>10/29/2020</c:v>
                </c:pt>
              </c:strCache>
            </c:strRef>
          </c:cat>
          <c:val>
            <c:numRef>
              <c:f>'Louisville Metro Chart Fields'!$C$3:$C$6</c:f>
              <c:numCache>
                <c:formatCode>0</c:formatCode>
                <c:ptCount val="4"/>
                <c:pt idx="0">
                  <c:v>136.75</c:v>
                </c:pt>
                <c:pt idx="1">
                  <c:v>163.41666666666666</c:v>
                </c:pt>
                <c:pt idx="2">
                  <c:v>187.5</c:v>
                </c:pt>
                <c:pt idx="3">
                  <c:v>212.41666666666666</c:v>
                </c:pt>
              </c:numCache>
            </c:numRef>
          </c:val>
          <c:extLst>
            <c:ext xmlns:c16="http://schemas.microsoft.com/office/drawing/2014/chart" uri="{C3380CC4-5D6E-409C-BE32-E72D297353CC}">
              <c16:uniqueId val="{00000001-6BC8-2F42-9E31-C81D12A2A8B0}"/>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People </a:t>
                </a:r>
                <a:r>
                  <a:rPr lang="en-US" sz="1400" baseline="0"/>
                  <a:t>Currently Hospitalized</a:t>
                </a:r>
                <a:endParaRPr lang="en-US" sz="1400"/>
              </a:p>
            </c:rich>
          </c:tx>
          <c:layout>
            <c:manualLayout>
              <c:xMode val="edge"/>
              <c:yMode val="edge"/>
              <c:x val="2.7534418022528161E-2"/>
              <c:y val="0.2213133098622412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a:t>
            </a:r>
            <a:r>
              <a:rPr lang="en-US" sz="1600" baseline="0"/>
              <a:t> New Covid-19 Cases</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Kentucky</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Fields'!$P$3:$P$6</c:f>
              <c:strCache>
                <c:ptCount val="4"/>
                <c:pt idx="0">
                  <c:v>Three Weeks Earlier</c:v>
                </c:pt>
                <c:pt idx="1">
                  <c:v>Two Weeks Earlier</c:v>
                </c:pt>
                <c:pt idx="2">
                  <c:v>One Week Earlier</c:v>
                </c:pt>
                <c:pt idx="3">
                  <c:v>10/29/2020</c:v>
                </c:pt>
              </c:strCache>
            </c:strRef>
          </c:cat>
          <c:val>
            <c:numRef>
              <c:f>'Louisville Metro Chart Fields'!$N$3:$N$6</c:f>
              <c:numCache>
                <c:formatCode>0</c:formatCode>
                <c:ptCount val="4"/>
                <c:pt idx="0">
                  <c:v>968.28571428571433</c:v>
                </c:pt>
                <c:pt idx="1">
                  <c:v>1053.3571428571429</c:v>
                </c:pt>
                <c:pt idx="2">
                  <c:v>1081.4285714285713</c:v>
                </c:pt>
                <c:pt idx="3">
                  <c:v>1377.3571428571429</c:v>
                </c:pt>
              </c:numCache>
            </c:numRef>
          </c:val>
          <c:extLst>
            <c:ext xmlns:c16="http://schemas.microsoft.com/office/drawing/2014/chart" uri="{C3380CC4-5D6E-409C-BE32-E72D297353CC}">
              <c16:uniqueId val="{00000000-B504-8D4C-B9CE-E422D2E94BEB}"/>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New Cases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Kentucky</c:v>
          </c:tx>
          <c:spPr>
            <a:ln w="28575" cap="rnd">
              <a:solidFill>
                <a:schemeClr val="accent1"/>
              </a:solidFill>
              <a:round/>
            </a:ln>
            <a:effectLst/>
          </c:spPr>
          <c:marker>
            <c:symbol val="none"/>
          </c:marker>
          <c:cat>
            <c:strRef>
              <c:f>CalculatedFields!$V$4:$V$10002</c:f>
              <c:strCache>
                <c:ptCount val="148"/>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strCache>
            </c:strRef>
          </c:cat>
          <c:val>
            <c:numRef>
              <c:f>CalculatedFields!$W$4:$W$10000</c:f>
              <c:numCache>
                <c:formatCode>General</c:formatCode>
                <c:ptCount val="9997"/>
                <c:pt idx="0">
                  <c:v>155</c:v>
                </c:pt>
                <c:pt idx="1">
                  <c:v>265</c:v>
                </c:pt>
                <c:pt idx="2">
                  <c:v>295</c:v>
                </c:pt>
                <c:pt idx="3">
                  <c:v>289</c:v>
                </c:pt>
                <c:pt idx="4">
                  <c:v>319</c:v>
                </c:pt>
                <c:pt idx="5">
                  <c:v>70</c:v>
                </c:pt>
                <c:pt idx="6">
                  <c:v>120</c:v>
                </c:pt>
                <c:pt idx="7">
                  <c:v>245</c:v>
                </c:pt>
                <c:pt idx="8">
                  <c:v>191</c:v>
                </c:pt>
                <c:pt idx="9">
                  <c:v>69</c:v>
                </c:pt>
                <c:pt idx="10">
                  <c:v>315</c:v>
                </c:pt>
                <c:pt idx="11">
                  <c:v>85</c:v>
                </c:pt>
                <c:pt idx="12">
                  <c:v>120</c:v>
                </c:pt>
                <c:pt idx="13">
                  <c:v>203</c:v>
                </c:pt>
                <c:pt idx="14">
                  <c:v>170</c:v>
                </c:pt>
                <c:pt idx="15">
                  <c:v>234</c:v>
                </c:pt>
                <c:pt idx="16">
                  <c:v>258</c:v>
                </c:pt>
                <c:pt idx="17">
                  <c:v>183</c:v>
                </c:pt>
                <c:pt idx="18">
                  <c:v>117</c:v>
                </c:pt>
                <c:pt idx="19">
                  <c:v>90</c:v>
                </c:pt>
                <c:pt idx="20">
                  <c:v>315</c:v>
                </c:pt>
                <c:pt idx="21">
                  <c:v>229</c:v>
                </c:pt>
                <c:pt idx="22">
                  <c:v>280</c:v>
                </c:pt>
                <c:pt idx="23">
                  <c:v>256</c:v>
                </c:pt>
                <c:pt idx="24">
                  <c:v>316</c:v>
                </c:pt>
                <c:pt idx="25">
                  <c:v>67</c:v>
                </c:pt>
                <c:pt idx="26">
                  <c:v>117</c:v>
                </c:pt>
                <c:pt idx="27">
                  <c:v>282</c:v>
                </c:pt>
                <c:pt idx="28">
                  <c:v>220</c:v>
                </c:pt>
                <c:pt idx="29">
                  <c:v>239</c:v>
                </c:pt>
                <c:pt idx="30">
                  <c:v>299</c:v>
                </c:pt>
                <c:pt idx="31">
                  <c:v>255</c:v>
                </c:pt>
                <c:pt idx="32">
                  <c:v>280</c:v>
                </c:pt>
                <c:pt idx="33">
                  <c:v>268</c:v>
                </c:pt>
                <c:pt idx="34">
                  <c:v>371</c:v>
                </c:pt>
                <c:pt idx="35">
                  <c:v>402</c:v>
                </c:pt>
                <c:pt idx="36">
                  <c:v>333</c:v>
                </c:pt>
                <c:pt idx="37">
                  <c:v>426</c:v>
                </c:pt>
                <c:pt idx="38">
                  <c:v>453</c:v>
                </c:pt>
                <c:pt idx="39">
                  <c:v>277</c:v>
                </c:pt>
                <c:pt idx="40">
                  <c:v>272</c:v>
                </c:pt>
                <c:pt idx="41">
                  <c:v>576</c:v>
                </c:pt>
                <c:pt idx="42">
                  <c:v>477</c:v>
                </c:pt>
                <c:pt idx="43">
                  <c:v>413</c:v>
                </c:pt>
                <c:pt idx="44">
                  <c:v>531</c:v>
                </c:pt>
                <c:pt idx="45">
                  <c:v>583</c:v>
                </c:pt>
                <c:pt idx="46">
                  <c:v>979</c:v>
                </c:pt>
                <c:pt idx="47">
                  <c:v>258</c:v>
                </c:pt>
                <c:pt idx="48">
                  <c:v>674</c:v>
                </c:pt>
                <c:pt idx="49">
                  <c:v>518</c:v>
                </c:pt>
                <c:pt idx="50">
                  <c:v>611</c:v>
                </c:pt>
                <c:pt idx="51">
                  <c:v>797</c:v>
                </c:pt>
                <c:pt idx="52">
                  <c:v>836</c:v>
                </c:pt>
                <c:pt idx="53">
                  <c:v>316</c:v>
                </c:pt>
                <c:pt idx="54">
                  <c:v>522</c:v>
                </c:pt>
                <c:pt idx="55">
                  <c:v>532</c:v>
                </c:pt>
                <c:pt idx="56">
                  <c:v>619</c:v>
                </c:pt>
                <c:pt idx="57">
                  <c:v>659</c:v>
                </c:pt>
                <c:pt idx="58">
                  <c:v>778</c:v>
                </c:pt>
                <c:pt idx="59">
                  <c:v>572</c:v>
                </c:pt>
                <c:pt idx="60">
                  <c:v>463</c:v>
                </c:pt>
                <c:pt idx="61">
                  <c:v>323</c:v>
                </c:pt>
                <c:pt idx="62">
                  <c:v>700</c:v>
                </c:pt>
                <c:pt idx="63">
                  <c:v>546</c:v>
                </c:pt>
                <c:pt idx="64">
                  <c:v>516</c:v>
                </c:pt>
                <c:pt idx="65">
                  <c:v>573</c:v>
                </c:pt>
                <c:pt idx="66">
                  <c:v>801</c:v>
                </c:pt>
                <c:pt idx="67">
                  <c:v>425</c:v>
                </c:pt>
                <c:pt idx="68">
                  <c:v>275</c:v>
                </c:pt>
                <c:pt idx="69">
                  <c:v>562</c:v>
                </c:pt>
                <c:pt idx="70">
                  <c:v>1163</c:v>
                </c:pt>
                <c:pt idx="71">
                  <c:v>785</c:v>
                </c:pt>
                <c:pt idx="72">
                  <c:v>679</c:v>
                </c:pt>
                <c:pt idx="73">
                  <c:v>638</c:v>
                </c:pt>
                <c:pt idx="74">
                  <c:v>390</c:v>
                </c:pt>
                <c:pt idx="75">
                  <c:v>376</c:v>
                </c:pt>
                <c:pt idx="76">
                  <c:v>627</c:v>
                </c:pt>
                <c:pt idx="77">
                  <c:v>655</c:v>
                </c:pt>
                <c:pt idx="78">
                  <c:v>726</c:v>
                </c:pt>
                <c:pt idx="79">
                  <c:v>785</c:v>
                </c:pt>
                <c:pt idx="80">
                  <c:v>814</c:v>
                </c:pt>
                <c:pt idx="81">
                  <c:v>467</c:v>
                </c:pt>
                <c:pt idx="82">
                  <c:v>373</c:v>
                </c:pt>
                <c:pt idx="83">
                  <c:v>688</c:v>
                </c:pt>
                <c:pt idx="84">
                  <c:v>696</c:v>
                </c:pt>
                <c:pt idx="85">
                  <c:v>775</c:v>
                </c:pt>
                <c:pt idx="86">
                  <c:v>792</c:v>
                </c:pt>
                <c:pt idx="87">
                  <c:v>825</c:v>
                </c:pt>
                <c:pt idx="88">
                  <c:v>462</c:v>
                </c:pt>
                <c:pt idx="89">
                  <c:v>381</c:v>
                </c:pt>
                <c:pt idx="90">
                  <c:v>807</c:v>
                </c:pt>
                <c:pt idx="91">
                  <c:v>816</c:v>
                </c:pt>
                <c:pt idx="92">
                  <c:v>906</c:v>
                </c:pt>
                <c:pt idx="93">
                  <c:v>790</c:v>
                </c:pt>
                <c:pt idx="94">
                  <c:v>313</c:v>
                </c:pt>
                <c:pt idx="95">
                  <c:v>291</c:v>
                </c:pt>
                <c:pt idx="96">
                  <c:v>273</c:v>
                </c:pt>
                <c:pt idx="97">
                  <c:v>667</c:v>
                </c:pt>
                <c:pt idx="98">
                  <c:v>805</c:v>
                </c:pt>
                <c:pt idx="99">
                  <c:v>948</c:v>
                </c:pt>
                <c:pt idx="100">
                  <c:v>721</c:v>
                </c:pt>
                <c:pt idx="101">
                  <c:v>536</c:v>
                </c:pt>
                <c:pt idx="102">
                  <c:v>342</c:v>
                </c:pt>
                <c:pt idx="103">
                  <c:v>745</c:v>
                </c:pt>
                <c:pt idx="104">
                  <c:v>776</c:v>
                </c:pt>
                <c:pt idx="105">
                  <c:v>628</c:v>
                </c:pt>
                <c:pt idx="106">
                  <c:v>777</c:v>
                </c:pt>
                <c:pt idx="107">
                  <c:v>1002</c:v>
                </c:pt>
                <c:pt idx="108">
                  <c:v>439</c:v>
                </c:pt>
                <c:pt idx="109">
                  <c:v>406</c:v>
                </c:pt>
                <c:pt idx="110">
                  <c:v>824</c:v>
                </c:pt>
                <c:pt idx="111">
                  <c:v>796</c:v>
                </c:pt>
                <c:pt idx="112">
                  <c:v>745</c:v>
                </c:pt>
                <c:pt idx="113">
                  <c:v>930</c:v>
                </c:pt>
                <c:pt idx="114">
                  <c:v>973</c:v>
                </c:pt>
                <c:pt idx="115">
                  <c:v>456</c:v>
                </c:pt>
                <c:pt idx="116">
                  <c:v>456</c:v>
                </c:pt>
                <c:pt idx="117">
                  <c:v>1018</c:v>
                </c:pt>
                <c:pt idx="118">
                  <c:v>1004</c:v>
                </c:pt>
                <c:pt idx="119">
                  <c:v>910</c:v>
                </c:pt>
                <c:pt idx="120">
                  <c:v>1039</c:v>
                </c:pt>
                <c:pt idx="121">
                  <c:v>1275</c:v>
                </c:pt>
                <c:pt idx="122">
                  <c:v>616</c:v>
                </c:pt>
                <c:pt idx="123">
                  <c:v>543</c:v>
                </c:pt>
                <c:pt idx="124">
                  <c:v>1054</c:v>
                </c:pt>
                <c:pt idx="125">
                  <c:v>2398</c:v>
                </c:pt>
                <c:pt idx="126">
                  <c:v>884</c:v>
                </c:pt>
                <c:pt idx="127">
                  <c:v>1059</c:v>
                </c:pt>
                <c:pt idx="128">
                  <c:v>1002</c:v>
                </c:pt>
                <c:pt idx="129">
                  <c:v>852</c:v>
                </c:pt>
                <c:pt idx="130">
                  <c:v>643</c:v>
                </c:pt>
                <c:pt idx="131">
                  <c:v>776</c:v>
                </c:pt>
                <c:pt idx="132">
                  <c:v>1346</c:v>
                </c:pt>
                <c:pt idx="133">
                  <c:v>1260</c:v>
                </c:pt>
                <c:pt idx="134">
                  <c:v>1319</c:v>
                </c:pt>
                <c:pt idx="135">
                  <c:v>1295</c:v>
                </c:pt>
                <c:pt idx="136">
                  <c:v>812</c:v>
                </c:pt>
                <c:pt idx="137">
                  <c:v>647</c:v>
                </c:pt>
                <c:pt idx="138">
                  <c:v>1312</c:v>
                </c:pt>
                <c:pt idx="139">
                  <c:v>1487</c:v>
                </c:pt>
                <c:pt idx="140">
                  <c:v>1330</c:v>
                </c:pt>
                <c:pt idx="141">
                  <c:v>1457</c:v>
                </c:pt>
                <c:pt idx="142">
                  <c:v>1738</c:v>
                </c:pt>
                <c:pt idx="143">
                  <c:v>1462</c:v>
                </c:pt>
                <c:pt idx="144">
                  <c:v>953</c:v>
                </c:pt>
                <c:pt idx="145">
                  <c:v>1786</c:v>
                </c:pt>
                <c:pt idx="146">
                  <c:v>1864</c:v>
                </c:pt>
                <c:pt idx="147">
                  <c:v>1821</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7C35-2C42-AD9A-3992369FB76A}"/>
            </c:ext>
          </c:extLst>
        </c:ser>
        <c:dLbls>
          <c:showLegendKey val="0"/>
          <c:showVal val="0"/>
          <c:showCatName val="0"/>
          <c:showSerName val="0"/>
          <c:showPercent val="0"/>
          <c:showBubbleSize val="0"/>
        </c:dLbls>
        <c:smooth val="0"/>
        <c:axId val="1978582991"/>
        <c:axId val="2017380559"/>
      </c:lineChart>
      <c:dateAx>
        <c:axId val="197858299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a:t>
            </a:r>
            <a:r>
              <a:rPr lang="en-US" sz="1600" baseline="0"/>
              <a:t> New Deaths - Covid-19</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Kentucky</c:v>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Fields'!$P$3:$P$6</c:f>
              <c:strCache>
                <c:ptCount val="4"/>
                <c:pt idx="0">
                  <c:v>Three Weeks Earlier</c:v>
                </c:pt>
                <c:pt idx="1">
                  <c:v>Two Weeks Earlier</c:v>
                </c:pt>
                <c:pt idx="2">
                  <c:v>One Week Earlier</c:v>
                </c:pt>
                <c:pt idx="3">
                  <c:v>10/29/2020</c:v>
                </c:pt>
              </c:strCache>
            </c:strRef>
          </c:cat>
          <c:val>
            <c:numRef>
              <c:f>'Louisville Metro Chart Fields'!$O$3:$O$6</c:f>
              <c:numCache>
                <c:formatCode>0.0</c:formatCode>
                <c:ptCount val="4"/>
                <c:pt idx="0">
                  <c:v>6.9285714285714288</c:v>
                </c:pt>
                <c:pt idx="1">
                  <c:v>7.5</c:v>
                </c:pt>
                <c:pt idx="2">
                  <c:v>10.428571428571429</c:v>
                </c:pt>
                <c:pt idx="3">
                  <c:v>11.785714285714286</c:v>
                </c:pt>
              </c:numCache>
            </c:numRef>
          </c:val>
          <c:extLst>
            <c:ext xmlns:c16="http://schemas.microsoft.com/office/drawing/2014/chart" uri="{C3380CC4-5D6E-409C-BE32-E72D297353CC}">
              <c16:uniqueId val="{00000000-727E-B94E-B646-5F79A83358BB}"/>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New Deaths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Kentucky</c:v>
          </c:tx>
          <c:spPr>
            <a:ln w="28575" cap="rnd">
              <a:solidFill>
                <a:schemeClr val="accent1"/>
              </a:solidFill>
              <a:round/>
            </a:ln>
            <a:effectLst/>
          </c:spPr>
          <c:marker>
            <c:symbol val="none"/>
          </c:marker>
          <c:cat>
            <c:strRef>
              <c:f>CalculatedFields!$AU$4:$AU$10002</c:f>
              <c:strCache>
                <c:ptCount val="148"/>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strCache>
            </c:strRef>
          </c:cat>
          <c:val>
            <c:numRef>
              <c:f>CalculatedFields!$AV$4:$AV$10000</c:f>
              <c:numCache>
                <c:formatCode>General</c:formatCode>
                <c:ptCount val="9997"/>
                <c:pt idx="0">
                  <c:v>3</c:v>
                </c:pt>
                <c:pt idx="1">
                  <c:v>8</c:v>
                </c:pt>
                <c:pt idx="2">
                  <c:v>8</c:v>
                </c:pt>
                <c:pt idx="3">
                  <c:v>8</c:v>
                </c:pt>
                <c:pt idx="4">
                  <c:v>4</c:v>
                </c:pt>
                <c:pt idx="5">
                  <c:v>1</c:v>
                </c:pt>
                <c:pt idx="6">
                  <c:v>1</c:v>
                </c:pt>
                <c:pt idx="7">
                  <c:v>5</c:v>
                </c:pt>
                <c:pt idx="8">
                  <c:v>7</c:v>
                </c:pt>
                <c:pt idx="9">
                  <c:v>9</c:v>
                </c:pt>
                <c:pt idx="10">
                  <c:v>2</c:v>
                </c:pt>
                <c:pt idx="11">
                  <c:v>1</c:v>
                </c:pt>
                <c:pt idx="12">
                  <c:v>5</c:v>
                </c:pt>
                <c:pt idx="13">
                  <c:v>7</c:v>
                </c:pt>
                <c:pt idx="14">
                  <c:v>6</c:v>
                </c:pt>
                <c:pt idx="15">
                  <c:v>3</c:v>
                </c:pt>
                <c:pt idx="16">
                  <c:v>2</c:v>
                </c:pt>
                <c:pt idx="17">
                  <c:v>2</c:v>
                </c:pt>
                <c:pt idx="18">
                  <c:v>2</c:v>
                </c:pt>
                <c:pt idx="19">
                  <c:v>0</c:v>
                </c:pt>
                <c:pt idx="20">
                  <c:v>11</c:v>
                </c:pt>
                <c:pt idx="21">
                  <c:v>1</c:v>
                </c:pt>
                <c:pt idx="22">
                  <c:v>8</c:v>
                </c:pt>
                <c:pt idx="23">
                  <c:v>7</c:v>
                </c:pt>
                <c:pt idx="24">
                  <c:v>1</c:v>
                </c:pt>
                <c:pt idx="25">
                  <c:v>4</c:v>
                </c:pt>
                <c:pt idx="26">
                  <c:v>2</c:v>
                </c:pt>
                <c:pt idx="27">
                  <c:v>5</c:v>
                </c:pt>
                <c:pt idx="28">
                  <c:v>7</c:v>
                </c:pt>
                <c:pt idx="29">
                  <c:v>9</c:v>
                </c:pt>
                <c:pt idx="30">
                  <c:v>4</c:v>
                </c:pt>
                <c:pt idx="31">
                  <c:v>0</c:v>
                </c:pt>
                <c:pt idx="32">
                  <c:v>0</c:v>
                </c:pt>
                <c:pt idx="33">
                  <c:v>8</c:v>
                </c:pt>
                <c:pt idx="34">
                  <c:v>9</c:v>
                </c:pt>
                <c:pt idx="35">
                  <c:v>6</c:v>
                </c:pt>
                <c:pt idx="36">
                  <c:v>4</c:v>
                </c:pt>
                <c:pt idx="37">
                  <c:v>8</c:v>
                </c:pt>
                <c:pt idx="38">
                  <c:v>2</c:v>
                </c:pt>
                <c:pt idx="39">
                  <c:v>3</c:v>
                </c:pt>
                <c:pt idx="40">
                  <c:v>4</c:v>
                </c:pt>
                <c:pt idx="41">
                  <c:v>6</c:v>
                </c:pt>
                <c:pt idx="42">
                  <c:v>10</c:v>
                </c:pt>
                <c:pt idx="43">
                  <c:v>5</c:v>
                </c:pt>
                <c:pt idx="44">
                  <c:v>8</c:v>
                </c:pt>
                <c:pt idx="45">
                  <c:v>9</c:v>
                </c:pt>
                <c:pt idx="46">
                  <c:v>3</c:v>
                </c:pt>
                <c:pt idx="47">
                  <c:v>1</c:v>
                </c:pt>
                <c:pt idx="48">
                  <c:v>3</c:v>
                </c:pt>
                <c:pt idx="49">
                  <c:v>3</c:v>
                </c:pt>
                <c:pt idx="50">
                  <c:v>7</c:v>
                </c:pt>
                <c:pt idx="51">
                  <c:v>7</c:v>
                </c:pt>
                <c:pt idx="52">
                  <c:v>5</c:v>
                </c:pt>
                <c:pt idx="53">
                  <c:v>4</c:v>
                </c:pt>
                <c:pt idx="54">
                  <c:v>9</c:v>
                </c:pt>
                <c:pt idx="55">
                  <c:v>10</c:v>
                </c:pt>
                <c:pt idx="56">
                  <c:v>5</c:v>
                </c:pt>
                <c:pt idx="57">
                  <c:v>7</c:v>
                </c:pt>
                <c:pt idx="58">
                  <c:v>4</c:v>
                </c:pt>
                <c:pt idx="59">
                  <c:v>5</c:v>
                </c:pt>
                <c:pt idx="60">
                  <c:v>2</c:v>
                </c:pt>
                <c:pt idx="61">
                  <c:v>2</c:v>
                </c:pt>
                <c:pt idx="62">
                  <c:v>7</c:v>
                </c:pt>
                <c:pt idx="63">
                  <c:v>1</c:v>
                </c:pt>
                <c:pt idx="64">
                  <c:v>8</c:v>
                </c:pt>
                <c:pt idx="65">
                  <c:v>4</c:v>
                </c:pt>
                <c:pt idx="66">
                  <c:v>8</c:v>
                </c:pt>
                <c:pt idx="67">
                  <c:v>1</c:v>
                </c:pt>
                <c:pt idx="68">
                  <c:v>2</c:v>
                </c:pt>
                <c:pt idx="69">
                  <c:v>8</c:v>
                </c:pt>
                <c:pt idx="70">
                  <c:v>7</c:v>
                </c:pt>
                <c:pt idx="71">
                  <c:v>6</c:v>
                </c:pt>
                <c:pt idx="72">
                  <c:v>8</c:v>
                </c:pt>
                <c:pt idx="73">
                  <c:v>6</c:v>
                </c:pt>
                <c:pt idx="74">
                  <c:v>3</c:v>
                </c:pt>
                <c:pt idx="75">
                  <c:v>5</c:v>
                </c:pt>
                <c:pt idx="76">
                  <c:v>12</c:v>
                </c:pt>
                <c:pt idx="77">
                  <c:v>12</c:v>
                </c:pt>
                <c:pt idx="78">
                  <c:v>14</c:v>
                </c:pt>
                <c:pt idx="79">
                  <c:v>8</c:v>
                </c:pt>
                <c:pt idx="80">
                  <c:v>8</c:v>
                </c:pt>
                <c:pt idx="81">
                  <c:v>9</c:v>
                </c:pt>
                <c:pt idx="82">
                  <c:v>4</c:v>
                </c:pt>
                <c:pt idx="83">
                  <c:v>10</c:v>
                </c:pt>
                <c:pt idx="84">
                  <c:v>7</c:v>
                </c:pt>
                <c:pt idx="85">
                  <c:v>8</c:v>
                </c:pt>
                <c:pt idx="86">
                  <c:v>8</c:v>
                </c:pt>
                <c:pt idx="87">
                  <c:v>3</c:v>
                </c:pt>
                <c:pt idx="88">
                  <c:v>9</c:v>
                </c:pt>
                <c:pt idx="89">
                  <c:v>3</c:v>
                </c:pt>
                <c:pt idx="90">
                  <c:v>15</c:v>
                </c:pt>
                <c:pt idx="91">
                  <c:v>18</c:v>
                </c:pt>
                <c:pt idx="92">
                  <c:v>10</c:v>
                </c:pt>
                <c:pt idx="93">
                  <c:v>6</c:v>
                </c:pt>
                <c:pt idx="94">
                  <c:v>3</c:v>
                </c:pt>
                <c:pt idx="95">
                  <c:v>0</c:v>
                </c:pt>
                <c:pt idx="96">
                  <c:v>1</c:v>
                </c:pt>
                <c:pt idx="97">
                  <c:v>16</c:v>
                </c:pt>
                <c:pt idx="98">
                  <c:v>22</c:v>
                </c:pt>
                <c:pt idx="99">
                  <c:v>9</c:v>
                </c:pt>
                <c:pt idx="100">
                  <c:v>13</c:v>
                </c:pt>
                <c:pt idx="101">
                  <c:v>3</c:v>
                </c:pt>
                <c:pt idx="102">
                  <c:v>5</c:v>
                </c:pt>
                <c:pt idx="103">
                  <c:v>9</c:v>
                </c:pt>
                <c:pt idx="104">
                  <c:v>8</c:v>
                </c:pt>
                <c:pt idx="105">
                  <c:v>11</c:v>
                </c:pt>
                <c:pt idx="106">
                  <c:v>8</c:v>
                </c:pt>
                <c:pt idx="107">
                  <c:v>7</c:v>
                </c:pt>
                <c:pt idx="108">
                  <c:v>3</c:v>
                </c:pt>
                <c:pt idx="109">
                  <c:v>1</c:v>
                </c:pt>
                <c:pt idx="110">
                  <c:v>7</c:v>
                </c:pt>
                <c:pt idx="111">
                  <c:v>5</c:v>
                </c:pt>
                <c:pt idx="112">
                  <c:v>13</c:v>
                </c:pt>
                <c:pt idx="113">
                  <c:v>12</c:v>
                </c:pt>
                <c:pt idx="114">
                  <c:v>5</c:v>
                </c:pt>
                <c:pt idx="115">
                  <c:v>3</c:v>
                </c:pt>
                <c:pt idx="116">
                  <c:v>5</c:v>
                </c:pt>
                <c:pt idx="117">
                  <c:v>8</c:v>
                </c:pt>
                <c:pt idx="118">
                  <c:v>4</c:v>
                </c:pt>
                <c:pt idx="119">
                  <c:v>17</c:v>
                </c:pt>
                <c:pt idx="120">
                  <c:v>6</c:v>
                </c:pt>
                <c:pt idx="121">
                  <c:v>8</c:v>
                </c:pt>
                <c:pt idx="122">
                  <c:v>4</c:v>
                </c:pt>
                <c:pt idx="123">
                  <c:v>5</c:v>
                </c:pt>
                <c:pt idx="124">
                  <c:v>4</c:v>
                </c:pt>
                <c:pt idx="125">
                  <c:v>5</c:v>
                </c:pt>
                <c:pt idx="126">
                  <c:v>11</c:v>
                </c:pt>
                <c:pt idx="127">
                  <c:v>8</c:v>
                </c:pt>
                <c:pt idx="128">
                  <c:v>7</c:v>
                </c:pt>
                <c:pt idx="129">
                  <c:v>3</c:v>
                </c:pt>
                <c:pt idx="130">
                  <c:v>3</c:v>
                </c:pt>
                <c:pt idx="131">
                  <c:v>14</c:v>
                </c:pt>
                <c:pt idx="132">
                  <c:v>7</c:v>
                </c:pt>
                <c:pt idx="133">
                  <c:v>20</c:v>
                </c:pt>
                <c:pt idx="134">
                  <c:v>4</c:v>
                </c:pt>
                <c:pt idx="135">
                  <c:v>12</c:v>
                </c:pt>
                <c:pt idx="136">
                  <c:v>5</c:v>
                </c:pt>
                <c:pt idx="137">
                  <c:v>9</c:v>
                </c:pt>
                <c:pt idx="138">
                  <c:v>16</c:v>
                </c:pt>
                <c:pt idx="139">
                  <c:v>21</c:v>
                </c:pt>
                <c:pt idx="140">
                  <c:v>17</c:v>
                </c:pt>
                <c:pt idx="141">
                  <c:v>16</c:v>
                </c:pt>
                <c:pt idx="142">
                  <c:v>8</c:v>
                </c:pt>
                <c:pt idx="143">
                  <c:v>3</c:v>
                </c:pt>
                <c:pt idx="144">
                  <c:v>3</c:v>
                </c:pt>
                <c:pt idx="145">
                  <c:v>18</c:v>
                </c:pt>
                <c:pt idx="146">
                  <c:v>14</c:v>
                </c:pt>
                <c:pt idx="147">
                  <c:v>19</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E4CA-1D4D-AE4B-E1AB12814F5A}"/>
            </c:ext>
          </c:extLst>
        </c:ser>
        <c:dLbls>
          <c:showLegendKey val="0"/>
          <c:showVal val="0"/>
          <c:showCatName val="0"/>
          <c:showSerName val="0"/>
          <c:showPercent val="0"/>
          <c:showBubbleSize val="0"/>
        </c:dLbls>
        <c:smooth val="0"/>
        <c:axId val="1978582991"/>
        <c:axId val="2017380559"/>
      </c:lineChart>
      <c:dateAx>
        <c:axId val="1978582991"/>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Covid-19</a:t>
            </a:r>
            <a:r>
              <a:rPr lang="en-US" sz="1600" baseline="0"/>
              <a:t> </a:t>
            </a:r>
            <a:r>
              <a:rPr lang="en-US" sz="1600"/>
              <a:t>Cases</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Louisville Metro Area*</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11/1/2020</c:v>
                </c:pt>
              </c:strCache>
            </c:strRef>
          </c:cat>
          <c:val>
            <c:numRef>
              <c:f>'Louisville Metro Chart Fields'!$G$3:$G$6</c:f>
              <c:numCache>
                <c:formatCode>0</c:formatCode>
                <c:ptCount val="4"/>
                <c:pt idx="0">
                  <c:v>260.5</c:v>
                </c:pt>
                <c:pt idx="1">
                  <c:v>298.07142857142856</c:v>
                </c:pt>
                <c:pt idx="2">
                  <c:v>391.57142857142856</c:v>
                </c:pt>
                <c:pt idx="3">
                  <c:v>465.83333333333331</c:v>
                </c:pt>
              </c:numCache>
            </c:numRef>
          </c:val>
          <c:extLst>
            <c:ext xmlns:c16="http://schemas.microsoft.com/office/drawing/2014/chart" uri="{C3380CC4-5D6E-409C-BE32-E72D297353CC}">
              <c16:uniqueId val="{00000000-BA07-3445-8495-72FC255E29F5}"/>
            </c:ext>
          </c:extLst>
        </c:ser>
        <c:ser>
          <c:idx val="1"/>
          <c:order val="1"/>
          <c:tx>
            <c:v>Jefferson County</c:v>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11/1/2020</c:v>
                </c:pt>
              </c:strCache>
            </c:strRef>
          </c:cat>
          <c:val>
            <c:numRef>
              <c:f>'Louisville Metro Chart Fields'!$H$3:$H$6</c:f>
              <c:numCache>
                <c:formatCode>0</c:formatCode>
                <c:ptCount val="4"/>
                <c:pt idx="0">
                  <c:v>179.35714285714286</c:v>
                </c:pt>
                <c:pt idx="1">
                  <c:v>196.21428571428572</c:v>
                </c:pt>
                <c:pt idx="2">
                  <c:v>264.78571428571428</c:v>
                </c:pt>
                <c:pt idx="3">
                  <c:v>324.16666666666669</c:v>
                </c:pt>
              </c:numCache>
            </c:numRef>
          </c:val>
          <c:extLst>
            <c:ext xmlns:c16="http://schemas.microsoft.com/office/drawing/2014/chart" uri="{C3380CC4-5D6E-409C-BE32-E72D297353CC}">
              <c16:uniqueId val="{00000001-BA07-3445-8495-72FC255E29F5}"/>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Covid-19 Cases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Louisville Metro Area*</c:v>
          </c:tx>
          <c:spPr>
            <a:ln w="28575" cap="rnd">
              <a:solidFill>
                <a:schemeClr val="accent1"/>
              </a:solidFill>
              <a:round/>
            </a:ln>
            <a:effectLst/>
          </c:spPr>
          <c:marker>
            <c:symbol val="none"/>
          </c:marker>
          <c:cat>
            <c:strRef>
              <c:f>CalculatedFields!$G$4:$G$10002</c:f>
              <c:strCache>
                <c:ptCount val="14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11/1/2020</c:v>
                </c:pt>
              </c:strCache>
            </c:strRef>
          </c:cat>
          <c:val>
            <c:numRef>
              <c:f>CalculatedFields!$R$4:$R$10000</c:f>
              <c:numCache>
                <c:formatCode>General</c:formatCode>
                <c:ptCount val="9997"/>
                <c:pt idx="0">
                  <c:v>64</c:v>
                </c:pt>
                <c:pt idx="1">
                  <c:v>72</c:v>
                </c:pt>
                <c:pt idx="2">
                  <c:v>160</c:v>
                </c:pt>
                <c:pt idx="3">
                  <c:v>136</c:v>
                </c:pt>
                <c:pt idx="4">
                  <c:v>217</c:v>
                </c:pt>
                <c:pt idx="5">
                  <c:v>20</c:v>
                </c:pt>
                <c:pt idx="6">
                  <c:v>52</c:v>
                </c:pt>
                <c:pt idx="7">
                  <c:v>116</c:v>
                </c:pt>
                <c:pt idx="8">
                  <c:v>61</c:v>
                </c:pt>
                <c:pt idx="9">
                  <c:v>15</c:v>
                </c:pt>
                <c:pt idx="10">
                  <c:v>80</c:v>
                </c:pt>
                <c:pt idx="11">
                  <c:v>25</c:v>
                </c:pt>
                <c:pt idx="12">
                  <c:v>48</c:v>
                </c:pt>
                <c:pt idx="13">
                  <c:v>64</c:v>
                </c:pt>
                <c:pt idx="14">
                  <c:v>47</c:v>
                </c:pt>
                <c:pt idx="15">
                  <c:v>86</c:v>
                </c:pt>
                <c:pt idx="16">
                  <c:v>91</c:v>
                </c:pt>
                <c:pt idx="17">
                  <c:v>52</c:v>
                </c:pt>
                <c:pt idx="18">
                  <c:v>27</c:v>
                </c:pt>
                <c:pt idx="19">
                  <c:v>39</c:v>
                </c:pt>
                <c:pt idx="20">
                  <c:v>67</c:v>
                </c:pt>
                <c:pt idx="21">
                  <c:v>59</c:v>
                </c:pt>
                <c:pt idx="22">
                  <c:v>65</c:v>
                </c:pt>
                <c:pt idx="23">
                  <c:v>78</c:v>
                </c:pt>
                <c:pt idx="24">
                  <c:v>66</c:v>
                </c:pt>
                <c:pt idx="25">
                  <c:v>12</c:v>
                </c:pt>
                <c:pt idx="26">
                  <c:v>34</c:v>
                </c:pt>
                <c:pt idx="27">
                  <c:v>63</c:v>
                </c:pt>
                <c:pt idx="28">
                  <c:v>62</c:v>
                </c:pt>
                <c:pt idx="29">
                  <c:v>69</c:v>
                </c:pt>
                <c:pt idx="30">
                  <c:v>73</c:v>
                </c:pt>
                <c:pt idx="31">
                  <c:v>93</c:v>
                </c:pt>
                <c:pt idx="32">
                  <c:v>105</c:v>
                </c:pt>
                <c:pt idx="33">
                  <c:v>83</c:v>
                </c:pt>
                <c:pt idx="34">
                  <c:v>86</c:v>
                </c:pt>
                <c:pt idx="35">
                  <c:v>105</c:v>
                </c:pt>
                <c:pt idx="36">
                  <c:v>126</c:v>
                </c:pt>
                <c:pt idx="37">
                  <c:v>104</c:v>
                </c:pt>
                <c:pt idx="38">
                  <c:v>108</c:v>
                </c:pt>
                <c:pt idx="39">
                  <c:v>61</c:v>
                </c:pt>
                <c:pt idx="40">
                  <c:v>51</c:v>
                </c:pt>
                <c:pt idx="41">
                  <c:v>112</c:v>
                </c:pt>
                <c:pt idx="42">
                  <c:v>86</c:v>
                </c:pt>
                <c:pt idx="43">
                  <c:v>112</c:v>
                </c:pt>
                <c:pt idx="44">
                  <c:v>127</c:v>
                </c:pt>
                <c:pt idx="45">
                  <c:v>255</c:v>
                </c:pt>
                <c:pt idx="46">
                  <c:v>356</c:v>
                </c:pt>
                <c:pt idx="47">
                  <c:v>137</c:v>
                </c:pt>
                <c:pt idx="48">
                  <c:v>238</c:v>
                </c:pt>
                <c:pt idx="49">
                  <c:v>137</c:v>
                </c:pt>
                <c:pt idx="50">
                  <c:v>227</c:v>
                </c:pt>
                <c:pt idx="51">
                  <c:v>306</c:v>
                </c:pt>
                <c:pt idx="52">
                  <c:v>319</c:v>
                </c:pt>
                <c:pt idx="53">
                  <c:v>100</c:v>
                </c:pt>
                <c:pt idx="54">
                  <c:v>279</c:v>
                </c:pt>
                <c:pt idx="55">
                  <c:v>194</c:v>
                </c:pt>
                <c:pt idx="56">
                  <c:v>175</c:v>
                </c:pt>
                <c:pt idx="57">
                  <c:v>241</c:v>
                </c:pt>
                <c:pt idx="58">
                  <c:v>313</c:v>
                </c:pt>
                <c:pt idx="59">
                  <c:v>224</c:v>
                </c:pt>
                <c:pt idx="60">
                  <c:v>134</c:v>
                </c:pt>
                <c:pt idx="61">
                  <c:v>167</c:v>
                </c:pt>
                <c:pt idx="62">
                  <c:v>276</c:v>
                </c:pt>
                <c:pt idx="63">
                  <c:v>173</c:v>
                </c:pt>
                <c:pt idx="64">
                  <c:v>248</c:v>
                </c:pt>
                <c:pt idx="65">
                  <c:v>280</c:v>
                </c:pt>
                <c:pt idx="66">
                  <c:v>293</c:v>
                </c:pt>
                <c:pt idx="67">
                  <c:v>178</c:v>
                </c:pt>
                <c:pt idx="68">
                  <c:v>178</c:v>
                </c:pt>
                <c:pt idx="69">
                  <c:v>169</c:v>
                </c:pt>
                <c:pt idx="70">
                  <c:v>611</c:v>
                </c:pt>
                <c:pt idx="71">
                  <c:v>290</c:v>
                </c:pt>
                <c:pt idx="72">
                  <c:v>282</c:v>
                </c:pt>
                <c:pt idx="73">
                  <c:v>288</c:v>
                </c:pt>
                <c:pt idx="74">
                  <c:v>205</c:v>
                </c:pt>
                <c:pt idx="75">
                  <c:v>205</c:v>
                </c:pt>
                <c:pt idx="76">
                  <c:v>181</c:v>
                </c:pt>
                <c:pt idx="77">
                  <c:v>283</c:v>
                </c:pt>
                <c:pt idx="78">
                  <c:v>278</c:v>
                </c:pt>
                <c:pt idx="79">
                  <c:v>359</c:v>
                </c:pt>
                <c:pt idx="80">
                  <c:v>315</c:v>
                </c:pt>
                <c:pt idx="81">
                  <c:v>207</c:v>
                </c:pt>
                <c:pt idx="82">
                  <c:v>136</c:v>
                </c:pt>
                <c:pt idx="83">
                  <c:v>269</c:v>
                </c:pt>
                <c:pt idx="84">
                  <c:v>223</c:v>
                </c:pt>
                <c:pt idx="85">
                  <c:v>218</c:v>
                </c:pt>
                <c:pt idx="86">
                  <c:v>277</c:v>
                </c:pt>
                <c:pt idx="87">
                  <c:v>320</c:v>
                </c:pt>
                <c:pt idx="88">
                  <c:v>196</c:v>
                </c:pt>
                <c:pt idx="89">
                  <c:v>150</c:v>
                </c:pt>
                <c:pt idx="90">
                  <c:v>221</c:v>
                </c:pt>
                <c:pt idx="91">
                  <c:v>286</c:v>
                </c:pt>
                <c:pt idx="92">
                  <c:v>256</c:v>
                </c:pt>
                <c:pt idx="93">
                  <c:v>262</c:v>
                </c:pt>
                <c:pt idx="94">
                  <c:v>145</c:v>
                </c:pt>
                <c:pt idx="95">
                  <c:v>67</c:v>
                </c:pt>
                <c:pt idx="96">
                  <c:v>85</c:v>
                </c:pt>
                <c:pt idx="97">
                  <c:v>167</c:v>
                </c:pt>
                <c:pt idx="98">
                  <c:v>273</c:v>
                </c:pt>
                <c:pt idx="99">
                  <c:v>257</c:v>
                </c:pt>
                <c:pt idx="100">
                  <c:v>191</c:v>
                </c:pt>
                <c:pt idx="101">
                  <c:v>180</c:v>
                </c:pt>
                <c:pt idx="102">
                  <c:v>140</c:v>
                </c:pt>
                <c:pt idx="103">
                  <c:v>206</c:v>
                </c:pt>
                <c:pt idx="104">
                  <c:v>238</c:v>
                </c:pt>
                <c:pt idx="105">
                  <c:v>155</c:v>
                </c:pt>
                <c:pt idx="106">
                  <c:v>234</c:v>
                </c:pt>
                <c:pt idx="107">
                  <c:v>258</c:v>
                </c:pt>
                <c:pt idx="108">
                  <c:v>120</c:v>
                </c:pt>
                <c:pt idx="109">
                  <c:v>87</c:v>
                </c:pt>
                <c:pt idx="110">
                  <c:v>173</c:v>
                </c:pt>
                <c:pt idx="111">
                  <c:v>296</c:v>
                </c:pt>
                <c:pt idx="112">
                  <c:v>199</c:v>
                </c:pt>
                <c:pt idx="113">
                  <c:v>265</c:v>
                </c:pt>
                <c:pt idx="114">
                  <c:v>311</c:v>
                </c:pt>
                <c:pt idx="115">
                  <c:v>147</c:v>
                </c:pt>
                <c:pt idx="116">
                  <c:v>134</c:v>
                </c:pt>
                <c:pt idx="117">
                  <c:v>293</c:v>
                </c:pt>
                <c:pt idx="118">
                  <c:v>286</c:v>
                </c:pt>
                <c:pt idx="119">
                  <c:v>262</c:v>
                </c:pt>
                <c:pt idx="120">
                  <c:v>262</c:v>
                </c:pt>
                <c:pt idx="121">
                  <c:v>331</c:v>
                </c:pt>
                <c:pt idx="122">
                  <c:v>218</c:v>
                </c:pt>
                <c:pt idx="123">
                  <c:v>141</c:v>
                </c:pt>
                <c:pt idx="124">
                  <c:v>264</c:v>
                </c:pt>
                <c:pt idx="125">
                  <c:v>298</c:v>
                </c:pt>
                <c:pt idx="126">
                  <c:v>242</c:v>
                </c:pt>
                <c:pt idx="127">
                  <c:v>410</c:v>
                </c:pt>
                <c:pt idx="128">
                  <c:v>252</c:v>
                </c:pt>
                <c:pt idx="129">
                  <c:v>254</c:v>
                </c:pt>
                <c:pt idx="130">
                  <c:v>147</c:v>
                </c:pt>
                <c:pt idx="131">
                  <c:v>223</c:v>
                </c:pt>
                <c:pt idx="132">
                  <c:v>421</c:v>
                </c:pt>
                <c:pt idx="133">
                  <c:v>375</c:v>
                </c:pt>
                <c:pt idx="134">
                  <c:v>456</c:v>
                </c:pt>
                <c:pt idx="135">
                  <c:v>396</c:v>
                </c:pt>
                <c:pt idx="136">
                  <c:v>294</c:v>
                </c:pt>
                <c:pt idx="137">
                  <c:v>266</c:v>
                </c:pt>
                <c:pt idx="138">
                  <c:v>446</c:v>
                </c:pt>
                <c:pt idx="139">
                  <c:v>518</c:v>
                </c:pt>
                <c:pt idx="140">
                  <c:v>390</c:v>
                </c:pt>
                <c:pt idx="141">
                  <c:v>464</c:v>
                </c:pt>
                <c:pt idx="142">
                  <c:v>549</c:v>
                </c:pt>
                <c:pt idx="143">
                  <c:v>537</c:v>
                </c:pt>
                <c:pt idx="144">
                  <c:v>415</c:v>
                </c:pt>
                <c:pt idx="145">
                  <c:v>543</c:v>
                </c:pt>
                <c:pt idx="146">
                  <c:v>547</c:v>
                </c:pt>
                <c:pt idx="147">
                  <c:v>485</c:v>
                </c:pt>
                <c:pt idx="148">
                  <c:v>430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3BD8-154E-860E-DEC712E52165}"/>
            </c:ext>
          </c:extLst>
        </c:ser>
        <c:ser>
          <c:idx val="1"/>
          <c:order val="1"/>
          <c:tx>
            <c:v>Jefferson County</c:v>
          </c:tx>
          <c:spPr>
            <a:ln w="28575" cap="rnd">
              <a:solidFill>
                <a:schemeClr val="accent2"/>
              </a:solidFill>
              <a:round/>
            </a:ln>
            <a:effectLst/>
          </c:spPr>
          <c:marker>
            <c:symbol val="none"/>
          </c:marker>
          <c:cat>
            <c:strRef>
              <c:f>CalculatedFields!$G$4:$G$10002</c:f>
              <c:strCache>
                <c:ptCount val="149"/>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pt idx="82">
                  <c:v>8/24/2020</c:v>
                </c:pt>
                <c:pt idx="83">
                  <c:v>8/25/2020</c:v>
                </c:pt>
                <c:pt idx="84">
                  <c:v>8/26/2020</c:v>
                </c:pt>
                <c:pt idx="85">
                  <c:v>8/27/2020</c:v>
                </c:pt>
                <c:pt idx="86">
                  <c:v>8/28/2020</c:v>
                </c:pt>
                <c:pt idx="87">
                  <c:v>8/29/2020</c:v>
                </c:pt>
                <c:pt idx="88">
                  <c:v>8/30/2020</c:v>
                </c:pt>
                <c:pt idx="89">
                  <c:v>8/31/2020</c:v>
                </c:pt>
                <c:pt idx="90">
                  <c:v>9/1/2020</c:v>
                </c:pt>
                <c:pt idx="91">
                  <c:v>9/2/2020</c:v>
                </c:pt>
                <c:pt idx="92">
                  <c:v>9/3/2020</c:v>
                </c:pt>
                <c:pt idx="93">
                  <c:v>9/5/2020</c:v>
                </c:pt>
                <c:pt idx="94">
                  <c:v>9/6/2020</c:v>
                </c:pt>
                <c:pt idx="95">
                  <c:v>9/7/2020</c:v>
                </c:pt>
                <c:pt idx="96">
                  <c:v>9/8/2020</c:v>
                </c:pt>
                <c:pt idx="97">
                  <c:v>9/9/2020</c:v>
                </c:pt>
                <c:pt idx="98">
                  <c:v>9/10/2020</c:v>
                </c:pt>
                <c:pt idx="99">
                  <c:v>9/11/2020</c:v>
                </c:pt>
                <c:pt idx="100">
                  <c:v>9/12/2020</c:v>
                </c:pt>
                <c:pt idx="101">
                  <c:v>9/13/2020</c:v>
                </c:pt>
                <c:pt idx="102">
                  <c:v>9/14/2020</c:v>
                </c:pt>
                <c:pt idx="103">
                  <c:v>9/15/2020</c:v>
                </c:pt>
                <c:pt idx="104">
                  <c:v>9/16/2020</c:v>
                </c:pt>
                <c:pt idx="105">
                  <c:v>9/17/2020</c:v>
                </c:pt>
                <c:pt idx="106">
                  <c:v>9/18/2020</c:v>
                </c:pt>
                <c:pt idx="107">
                  <c:v>9/19/2020</c:v>
                </c:pt>
                <c:pt idx="108">
                  <c:v>9/20/2020</c:v>
                </c:pt>
                <c:pt idx="109">
                  <c:v>9/21/2020</c:v>
                </c:pt>
                <c:pt idx="110">
                  <c:v>9/22/2020</c:v>
                </c:pt>
                <c:pt idx="111">
                  <c:v>9/23/2020</c:v>
                </c:pt>
                <c:pt idx="112">
                  <c:v>9/24/2020</c:v>
                </c:pt>
                <c:pt idx="113">
                  <c:v>9/25/2020</c:v>
                </c:pt>
                <c:pt idx="114">
                  <c:v>9/26/2020</c:v>
                </c:pt>
                <c:pt idx="115">
                  <c:v>9/27/2020</c:v>
                </c:pt>
                <c:pt idx="116">
                  <c:v>9/28/2020</c:v>
                </c:pt>
                <c:pt idx="117">
                  <c:v>9/29/2020</c:v>
                </c:pt>
                <c:pt idx="118">
                  <c:v>9/30/2020</c:v>
                </c:pt>
                <c:pt idx="119">
                  <c:v>10/1/2020</c:v>
                </c:pt>
                <c:pt idx="120">
                  <c:v>10/2/2020</c:v>
                </c:pt>
                <c:pt idx="121">
                  <c:v>10/3/2020</c:v>
                </c:pt>
                <c:pt idx="122">
                  <c:v>10/4/2020</c:v>
                </c:pt>
                <c:pt idx="123">
                  <c:v>10/5/2020</c:v>
                </c:pt>
                <c:pt idx="124">
                  <c:v>10/6/2020</c:v>
                </c:pt>
                <c:pt idx="125">
                  <c:v>10/7/2020</c:v>
                </c:pt>
                <c:pt idx="126">
                  <c:v>10/8/2020</c:v>
                </c:pt>
                <c:pt idx="127">
                  <c:v>10/9/2020</c:v>
                </c:pt>
                <c:pt idx="128">
                  <c:v>10/10/2020</c:v>
                </c:pt>
                <c:pt idx="129">
                  <c:v>10/11/2020</c:v>
                </c:pt>
                <c:pt idx="130">
                  <c:v>10/12/2020</c:v>
                </c:pt>
                <c:pt idx="131">
                  <c:v>10/13/2020</c:v>
                </c:pt>
                <c:pt idx="132">
                  <c:v>10/14/2020</c:v>
                </c:pt>
                <c:pt idx="133">
                  <c:v>10/15/2020</c:v>
                </c:pt>
                <c:pt idx="134">
                  <c:v>10/16/2020</c:v>
                </c:pt>
                <c:pt idx="135">
                  <c:v>10/17/2020</c:v>
                </c:pt>
                <c:pt idx="136">
                  <c:v>10/18/2020</c:v>
                </c:pt>
                <c:pt idx="137">
                  <c:v>10/19/2020</c:v>
                </c:pt>
                <c:pt idx="138">
                  <c:v>10/20/2020</c:v>
                </c:pt>
                <c:pt idx="139">
                  <c:v>10/21/2020</c:v>
                </c:pt>
                <c:pt idx="140">
                  <c:v>10/22/2020</c:v>
                </c:pt>
                <c:pt idx="141">
                  <c:v>10/23/2020</c:v>
                </c:pt>
                <c:pt idx="142">
                  <c:v>10/24/2020</c:v>
                </c:pt>
                <c:pt idx="143">
                  <c:v>10/25/2020</c:v>
                </c:pt>
                <c:pt idx="144">
                  <c:v>10/26/2020</c:v>
                </c:pt>
                <c:pt idx="145">
                  <c:v>10/27/2020</c:v>
                </c:pt>
                <c:pt idx="146">
                  <c:v>10/28/2020</c:v>
                </c:pt>
                <c:pt idx="147">
                  <c:v>10/29/2020</c:v>
                </c:pt>
                <c:pt idx="148">
                  <c:v>11/1/2020</c:v>
                </c:pt>
              </c:strCache>
            </c:strRef>
          </c:cat>
          <c:val>
            <c:numRef>
              <c:f>CalculatedFields!$H$4:$H$10000</c:f>
              <c:numCache>
                <c:formatCode>General</c:formatCode>
                <c:ptCount val="9997"/>
                <c:pt idx="0">
                  <c:v>46</c:v>
                </c:pt>
                <c:pt idx="1">
                  <c:v>55</c:v>
                </c:pt>
                <c:pt idx="2">
                  <c:v>149</c:v>
                </c:pt>
                <c:pt idx="3">
                  <c:v>88</c:v>
                </c:pt>
                <c:pt idx="4">
                  <c:v>207</c:v>
                </c:pt>
                <c:pt idx="5">
                  <c:v>15</c:v>
                </c:pt>
                <c:pt idx="6">
                  <c:v>46</c:v>
                </c:pt>
                <c:pt idx="7">
                  <c:v>91</c:v>
                </c:pt>
                <c:pt idx="8">
                  <c:v>49</c:v>
                </c:pt>
                <c:pt idx="9">
                  <c:v>7</c:v>
                </c:pt>
                <c:pt idx="10">
                  <c:v>54</c:v>
                </c:pt>
                <c:pt idx="11">
                  <c:v>17</c:v>
                </c:pt>
                <c:pt idx="12">
                  <c:v>24</c:v>
                </c:pt>
                <c:pt idx="13">
                  <c:v>54</c:v>
                </c:pt>
                <c:pt idx="14">
                  <c:v>37</c:v>
                </c:pt>
                <c:pt idx="15">
                  <c:v>43</c:v>
                </c:pt>
                <c:pt idx="16">
                  <c:v>47</c:v>
                </c:pt>
                <c:pt idx="17">
                  <c:v>33</c:v>
                </c:pt>
                <c:pt idx="18">
                  <c:v>21</c:v>
                </c:pt>
                <c:pt idx="19">
                  <c:v>27</c:v>
                </c:pt>
                <c:pt idx="20">
                  <c:v>44</c:v>
                </c:pt>
                <c:pt idx="21">
                  <c:v>32</c:v>
                </c:pt>
                <c:pt idx="22">
                  <c:v>42</c:v>
                </c:pt>
                <c:pt idx="23">
                  <c:v>53</c:v>
                </c:pt>
                <c:pt idx="24">
                  <c:v>56</c:v>
                </c:pt>
                <c:pt idx="25">
                  <c:v>9</c:v>
                </c:pt>
                <c:pt idx="26">
                  <c:v>23</c:v>
                </c:pt>
                <c:pt idx="27">
                  <c:v>49</c:v>
                </c:pt>
                <c:pt idx="28">
                  <c:v>41</c:v>
                </c:pt>
                <c:pt idx="29">
                  <c:v>49</c:v>
                </c:pt>
                <c:pt idx="30">
                  <c:v>43</c:v>
                </c:pt>
                <c:pt idx="31">
                  <c:v>32</c:v>
                </c:pt>
                <c:pt idx="32">
                  <c:v>44</c:v>
                </c:pt>
                <c:pt idx="33">
                  <c:v>65</c:v>
                </c:pt>
                <c:pt idx="34">
                  <c:v>60</c:v>
                </c:pt>
                <c:pt idx="35">
                  <c:v>79</c:v>
                </c:pt>
                <c:pt idx="36">
                  <c:v>86</c:v>
                </c:pt>
                <c:pt idx="37">
                  <c:v>63</c:v>
                </c:pt>
                <c:pt idx="38">
                  <c:v>64</c:v>
                </c:pt>
                <c:pt idx="39">
                  <c:v>39</c:v>
                </c:pt>
                <c:pt idx="40">
                  <c:v>27</c:v>
                </c:pt>
                <c:pt idx="41">
                  <c:v>74</c:v>
                </c:pt>
                <c:pt idx="42">
                  <c:v>53</c:v>
                </c:pt>
                <c:pt idx="43">
                  <c:v>69</c:v>
                </c:pt>
                <c:pt idx="44">
                  <c:v>83</c:v>
                </c:pt>
                <c:pt idx="45">
                  <c:v>101</c:v>
                </c:pt>
                <c:pt idx="46">
                  <c:v>208</c:v>
                </c:pt>
                <c:pt idx="47">
                  <c:v>93</c:v>
                </c:pt>
                <c:pt idx="48">
                  <c:v>180</c:v>
                </c:pt>
                <c:pt idx="49">
                  <c:v>83</c:v>
                </c:pt>
                <c:pt idx="50">
                  <c:v>116</c:v>
                </c:pt>
                <c:pt idx="51">
                  <c:v>206</c:v>
                </c:pt>
                <c:pt idx="52">
                  <c:v>244</c:v>
                </c:pt>
                <c:pt idx="53">
                  <c:v>55</c:v>
                </c:pt>
                <c:pt idx="54">
                  <c:v>185</c:v>
                </c:pt>
                <c:pt idx="55">
                  <c:v>130</c:v>
                </c:pt>
                <c:pt idx="56">
                  <c:v>101</c:v>
                </c:pt>
                <c:pt idx="57">
                  <c:v>138</c:v>
                </c:pt>
                <c:pt idx="58">
                  <c:v>203</c:v>
                </c:pt>
                <c:pt idx="59">
                  <c:v>152</c:v>
                </c:pt>
                <c:pt idx="60">
                  <c:v>91</c:v>
                </c:pt>
                <c:pt idx="61">
                  <c:v>75</c:v>
                </c:pt>
                <c:pt idx="62">
                  <c:v>212</c:v>
                </c:pt>
                <c:pt idx="63">
                  <c:v>104</c:v>
                </c:pt>
                <c:pt idx="64">
                  <c:v>148</c:v>
                </c:pt>
                <c:pt idx="65">
                  <c:v>187</c:v>
                </c:pt>
                <c:pt idx="66">
                  <c:v>197</c:v>
                </c:pt>
                <c:pt idx="67">
                  <c:v>135</c:v>
                </c:pt>
                <c:pt idx="68">
                  <c:v>105</c:v>
                </c:pt>
                <c:pt idx="69">
                  <c:v>104</c:v>
                </c:pt>
                <c:pt idx="70">
                  <c:v>526</c:v>
                </c:pt>
                <c:pt idx="71">
                  <c:v>189</c:v>
                </c:pt>
                <c:pt idx="72">
                  <c:v>193</c:v>
                </c:pt>
                <c:pt idx="73">
                  <c:v>205</c:v>
                </c:pt>
                <c:pt idx="74">
                  <c:v>160</c:v>
                </c:pt>
                <c:pt idx="75">
                  <c:v>124</c:v>
                </c:pt>
                <c:pt idx="76">
                  <c:v>131</c:v>
                </c:pt>
                <c:pt idx="77">
                  <c:v>180</c:v>
                </c:pt>
                <c:pt idx="78">
                  <c:v>164</c:v>
                </c:pt>
                <c:pt idx="79">
                  <c:v>257</c:v>
                </c:pt>
                <c:pt idx="80">
                  <c:v>230</c:v>
                </c:pt>
                <c:pt idx="81">
                  <c:v>152</c:v>
                </c:pt>
                <c:pt idx="82">
                  <c:v>69</c:v>
                </c:pt>
                <c:pt idx="83">
                  <c:v>203</c:v>
                </c:pt>
                <c:pt idx="84">
                  <c:v>136</c:v>
                </c:pt>
                <c:pt idx="85">
                  <c:v>157</c:v>
                </c:pt>
                <c:pt idx="86">
                  <c:v>193</c:v>
                </c:pt>
                <c:pt idx="87">
                  <c:v>263</c:v>
                </c:pt>
                <c:pt idx="88">
                  <c:v>131</c:v>
                </c:pt>
                <c:pt idx="89">
                  <c:v>111</c:v>
                </c:pt>
                <c:pt idx="90">
                  <c:v>155</c:v>
                </c:pt>
                <c:pt idx="91">
                  <c:v>215</c:v>
                </c:pt>
                <c:pt idx="92">
                  <c:v>192</c:v>
                </c:pt>
                <c:pt idx="93">
                  <c:v>198</c:v>
                </c:pt>
                <c:pt idx="94">
                  <c:v>96</c:v>
                </c:pt>
                <c:pt idx="95">
                  <c:v>46</c:v>
                </c:pt>
                <c:pt idx="96">
                  <c:v>50</c:v>
                </c:pt>
                <c:pt idx="97">
                  <c:v>110</c:v>
                </c:pt>
                <c:pt idx="98">
                  <c:v>185</c:v>
                </c:pt>
                <c:pt idx="99">
                  <c:v>168</c:v>
                </c:pt>
                <c:pt idx="100">
                  <c:v>144</c:v>
                </c:pt>
                <c:pt idx="101">
                  <c:v>117</c:v>
                </c:pt>
                <c:pt idx="102">
                  <c:v>86</c:v>
                </c:pt>
                <c:pt idx="103">
                  <c:v>131</c:v>
                </c:pt>
                <c:pt idx="104">
                  <c:v>137</c:v>
                </c:pt>
                <c:pt idx="105">
                  <c:v>89</c:v>
                </c:pt>
                <c:pt idx="106">
                  <c:v>146</c:v>
                </c:pt>
                <c:pt idx="107">
                  <c:v>187</c:v>
                </c:pt>
                <c:pt idx="108">
                  <c:v>81</c:v>
                </c:pt>
                <c:pt idx="109">
                  <c:v>57</c:v>
                </c:pt>
                <c:pt idx="110">
                  <c:v>129</c:v>
                </c:pt>
                <c:pt idx="111">
                  <c:v>194</c:v>
                </c:pt>
                <c:pt idx="112">
                  <c:v>124</c:v>
                </c:pt>
                <c:pt idx="113">
                  <c:v>200</c:v>
                </c:pt>
                <c:pt idx="114">
                  <c:v>235</c:v>
                </c:pt>
                <c:pt idx="115">
                  <c:v>94</c:v>
                </c:pt>
                <c:pt idx="116">
                  <c:v>100</c:v>
                </c:pt>
                <c:pt idx="117">
                  <c:v>226</c:v>
                </c:pt>
                <c:pt idx="118">
                  <c:v>187</c:v>
                </c:pt>
                <c:pt idx="119">
                  <c:v>176</c:v>
                </c:pt>
                <c:pt idx="120">
                  <c:v>173</c:v>
                </c:pt>
                <c:pt idx="121">
                  <c:v>250</c:v>
                </c:pt>
                <c:pt idx="122">
                  <c:v>163</c:v>
                </c:pt>
                <c:pt idx="123">
                  <c:v>87</c:v>
                </c:pt>
                <c:pt idx="124">
                  <c:v>190</c:v>
                </c:pt>
                <c:pt idx="125">
                  <c:v>191</c:v>
                </c:pt>
                <c:pt idx="126">
                  <c:v>161</c:v>
                </c:pt>
                <c:pt idx="127">
                  <c:v>264</c:v>
                </c:pt>
                <c:pt idx="128">
                  <c:v>167</c:v>
                </c:pt>
                <c:pt idx="129">
                  <c:v>176</c:v>
                </c:pt>
                <c:pt idx="130">
                  <c:v>93</c:v>
                </c:pt>
                <c:pt idx="131">
                  <c:v>142</c:v>
                </c:pt>
                <c:pt idx="132">
                  <c:v>276</c:v>
                </c:pt>
                <c:pt idx="133">
                  <c:v>230</c:v>
                </c:pt>
                <c:pt idx="134">
                  <c:v>258</c:v>
                </c:pt>
                <c:pt idx="135">
                  <c:v>295</c:v>
                </c:pt>
                <c:pt idx="136">
                  <c:v>217</c:v>
                </c:pt>
                <c:pt idx="137">
                  <c:v>173</c:v>
                </c:pt>
                <c:pt idx="138">
                  <c:v>324</c:v>
                </c:pt>
                <c:pt idx="139">
                  <c:v>346</c:v>
                </c:pt>
                <c:pt idx="140">
                  <c:v>272</c:v>
                </c:pt>
                <c:pt idx="141">
                  <c:v>312</c:v>
                </c:pt>
                <c:pt idx="142">
                  <c:v>390</c:v>
                </c:pt>
                <c:pt idx="143">
                  <c:v>379</c:v>
                </c:pt>
                <c:pt idx="144">
                  <c:v>331</c:v>
                </c:pt>
                <c:pt idx="145">
                  <c:v>379</c:v>
                </c:pt>
                <c:pt idx="146">
                  <c:v>352</c:v>
                </c:pt>
                <c:pt idx="147">
                  <c:v>331</c:v>
                </c:pt>
                <c:pt idx="148">
                  <c:v>301</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3BD8-154E-860E-DEC712E52165}"/>
            </c:ext>
          </c:extLst>
        </c:ser>
        <c:dLbls>
          <c:showLegendKey val="0"/>
          <c:showVal val="0"/>
          <c:showCatName val="0"/>
          <c:showSerName val="0"/>
          <c:showPercent val="0"/>
          <c:showBubbleSize val="0"/>
        </c:dLbls>
        <c:smooth val="0"/>
        <c:axId val="1978582991"/>
        <c:axId val="2017380559"/>
      </c:lineChart>
      <c:dateAx>
        <c:axId val="1978582991"/>
        <c:scaling>
          <c:orientation val="minMax"/>
          <c:min val="43986"/>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Deaths - Covid-19</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Louisville Metro Area*</c:v>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11/1/2020</c:v>
                </c:pt>
              </c:strCache>
            </c:strRef>
          </c:cat>
          <c:val>
            <c:numRef>
              <c:f>'Louisville Metro Chart Fields'!$I$3:$I$6</c:f>
              <c:numCache>
                <c:formatCode>0.0</c:formatCode>
                <c:ptCount val="4"/>
                <c:pt idx="0">
                  <c:v>1.6428571428571428</c:v>
                </c:pt>
                <c:pt idx="1">
                  <c:v>1.6428571428571428</c:v>
                </c:pt>
                <c:pt idx="2">
                  <c:v>2.8571428571428572</c:v>
                </c:pt>
                <c:pt idx="3">
                  <c:v>4.166666666666667</c:v>
                </c:pt>
              </c:numCache>
            </c:numRef>
          </c:val>
          <c:extLst>
            <c:ext xmlns:c16="http://schemas.microsoft.com/office/drawing/2014/chart" uri="{C3380CC4-5D6E-409C-BE32-E72D297353CC}">
              <c16:uniqueId val="{00000000-C69F-5F4F-BB03-BE4085AC05ED}"/>
            </c:ext>
          </c:extLst>
        </c:ser>
        <c:ser>
          <c:idx val="1"/>
          <c:order val="1"/>
          <c:tx>
            <c:v>Jefferson County</c:v>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11/1/2020</c:v>
                </c:pt>
              </c:strCache>
            </c:strRef>
          </c:cat>
          <c:val>
            <c:numRef>
              <c:f>'Louisville Metro Chart Fields'!$J$3:$J$6</c:f>
              <c:numCache>
                <c:formatCode>0.0</c:formatCode>
                <c:ptCount val="4"/>
                <c:pt idx="0">
                  <c:v>1.2142857142857142</c:v>
                </c:pt>
                <c:pt idx="1">
                  <c:v>1</c:v>
                </c:pt>
                <c:pt idx="2">
                  <c:v>1.9285714285714286</c:v>
                </c:pt>
                <c:pt idx="3">
                  <c:v>3.3333333333333335</c:v>
                </c:pt>
              </c:numCache>
            </c:numRef>
          </c:val>
          <c:extLst>
            <c:ext xmlns:c16="http://schemas.microsoft.com/office/drawing/2014/chart" uri="{C3380CC4-5D6E-409C-BE32-E72D297353CC}">
              <c16:uniqueId val="{00000001-C69F-5F4F-BB03-BE4085AC05ED}"/>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4F16-89D9-C94B-AF32-3DA706BB2D8C}" type="datetimeFigureOut">
              <a:rPr lang="en-US" smtClean="0"/>
              <a:t>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1C8EF-1952-4544-B43C-486EE06D1961}" type="slidenum">
              <a:rPr lang="en-US" smtClean="0"/>
              <a:t>‹#›</a:t>
            </a:fld>
            <a:endParaRPr lang="en-US"/>
          </a:p>
        </p:txBody>
      </p:sp>
    </p:spTree>
    <p:extLst>
      <p:ext uri="{BB962C8B-B14F-4D97-AF65-F5344CB8AC3E}">
        <p14:creationId xmlns:p14="http://schemas.microsoft.com/office/powerpoint/2010/main" val="32267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1C8EF-1952-4544-B43C-486EE06D1961}" type="slidenum">
              <a:rPr lang="en-US" smtClean="0"/>
              <a:t>3</a:t>
            </a:fld>
            <a:endParaRPr lang="en-US"/>
          </a:p>
        </p:txBody>
      </p:sp>
    </p:spTree>
    <p:extLst>
      <p:ext uri="{BB962C8B-B14F-4D97-AF65-F5344CB8AC3E}">
        <p14:creationId xmlns:p14="http://schemas.microsoft.com/office/powerpoint/2010/main" val="257978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2F98-644B-9F4B-A933-F5F09D13E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C0788-471A-B941-90E8-78B670552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AA699-F5B6-0143-904D-F9F86D1CC904}"/>
              </a:ext>
            </a:extLst>
          </p:cNvPr>
          <p:cNvSpPr>
            <a:spLocks noGrp="1"/>
          </p:cNvSpPr>
          <p:nvPr>
            <p:ph type="dt" sz="half" idx="10"/>
          </p:nvPr>
        </p:nvSpPr>
        <p:spPr/>
        <p:txBody>
          <a:bodyPr/>
          <a:lstStyle/>
          <a:p>
            <a:fld id="{2229AEDE-6F0D-0943-AF04-3E067DEBB739}" type="datetime4">
              <a:rPr lang="en-US" smtClean="0"/>
              <a:t>November 2, 2020</a:t>
            </a:fld>
            <a:endParaRPr lang="en-US"/>
          </a:p>
        </p:txBody>
      </p:sp>
      <p:sp>
        <p:nvSpPr>
          <p:cNvPr id="5" name="Footer Placeholder 4">
            <a:extLst>
              <a:ext uri="{FF2B5EF4-FFF2-40B4-BE49-F238E27FC236}">
                <a16:creationId xmlns:a16="http://schemas.microsoft.com/office/drawing/2014/main" id="{70FA0961-E154-9545-9D26-0812E8462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5235-FD7E-7147-B253-A78543C8DBD4}"/>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04854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792-3148-A449-9294-68BB6D8CB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680FF-9C28-174D-884B-80AB86422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48DD-5D10-AB42-82EE-7810C45EDEBD}"/>
              </a:ext>
            </a:extLst>
          </p:cNvPr>
          <p:cNvSpPr>
            <a:spLocks noGrp="1"/>
          </p:cNvSpPr>
          <p:nvPr>
            <p:ph type="dt" sz="half" idx="10"/>
          </p:nvPr>
        </p:nvSpPr>
        <p:spPr/>
        <p:txBody>
          <a:bodyPr/>
          <a:lstStyle/>
          <a:p>
            <a:fld id="{A7AB0683-2866-FE44-AD13-26552D5CE7B1}" type="datetime4">
              <a:rPr lang="en-US" smtClean="0"/>
              <a:t>November 2, 2020</a:t>
            </a:fld>
            <a:endParaRPr lang="en-US"/>
          </a:p>
        </p:txBody>
      </p:sp>
      <p:sp>
        <p:nvSpPr>
          <p:cNvPr id="5" name="Footer Placeholder 4">
            <a:extLst>
              <a:ext uri="{FF2B5EF4-FFF2-40B4-BE49-F238E27FC236}">
                <a16:creationId xmlns:a16="http://schemas.microsoft.com/office/drawing/2014/main" id="{9E140022-271F-B442-AD45-9488F35BE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9F58-750C-6F42-A56B-5859ABBD3AD1}"/>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6519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E3443-7232-0E40-98B6-09E98D8C8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3B514-E723-E04F-8D69-3B97B00F2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7FF3-8889-9B4B-9583-99E402E09C34}"/>
              </a:ext>
            </a:extLst>
          </p:cNvPr>
          <p:cNvSpPr>
            <a:spLocks noGrp="1"/>
          </p:cNvSpPr>
          <p:nvPr>
            <p:ph type="dt" sz="half" idx="10"/>
          </p:nvPr>
        </p:nvSpPr>
        <p:spPr/>
        <p:txBody>
          <a:bodyPr/>
          <a:lstStyle/>
          <a:p>
            <a:fld id="{9F718CA1-DAE7-934C-A495-20465376A1DC}" type="datetime4">
              <a:rPr lang="en-US" smtClean="0"/>
              <a:t>November 2, 2020</a:t>
            </a:fld>
            <a:endParaRPr lang="en-US"/>
          </a:p>
        </p:txBody>
      </p:sp>
      <p:sp>
        <p:nvSpPr>
          <p:cNvPr id="5" name="Footer Placeholder 4">
            <a:extLst>
              <a:ext uri="{FF2B5EF4-FFF2-40B4-BE49-F238E27FC236}">
                <a16:creationId xmlns:a16="http://schemas.microsoft.com/office/drawing/2014/main" id="{6B1C4DC8-FC79-D948-BD5D-35BC13653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EE686-D3FD-7A47-B60C-1822840F8A6C}"/>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16146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9C1-7793-B643-A05C-51023017E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08CB7-1526-7F46-86B6-D9ECFAE55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C74A-A293-0F42-AA09-1E89345C5253}"/>
              </a:ext>
            </a:extLst>
          </p:cNvPr>
          <p:cNvSpPr>
            <a:spLocks noGrp="1"/>
          </p:cNvSpPr>
          <p:nvPr>
            <p:ph type="dt" sz="half" idx="10"/>
          </p:nvPr>
        </p:nvSpPr>
        <p:spPr/>
        <p:txBody>
          <a:bodyPr/>
          <a:lstStyle/>
          <a:p>
            <a:fld id="{152B95A6-253B-B949-9AF5-D15D5C73BCB7}" type="datetime4">
              <a:rPr lang="en-US" smtClean="0"/>
              <a:t>November 2, 2020</a:t>
            </a:fld>
            <a:endParaRPr lang="en-US"/>
          </a:p>
        </p:txBody>
      </p:sp>
      <p:sp>
        <p:nvSpPr>
          <p:cNvPr id="5" name="Footer Placeholder 4">
            <a:extLst>
              <a:ext uri="{FF2B5EF4-FFF2-40B4-BE49-F238E27FC236}">
                <a16:creationId xmlns:a16="http://schemas.microsoft.com/office/drawing/2014/main" id="{7487B0BC-58C5-3548-9C3F-6477D987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85A82-96E4-7D49-A8D2-ED47B0B8658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2674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277E-E2A2-D04F-8FC3-618BC85AF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D4249-F9A9-6D4E-9B78-CBB5EDA3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96CB2-8C05-4048-ABD0-615721C887FC}"/>
              </a:ext>
            </a:extLst>
          </p:cNvPr>
          <p:cNvSpPr>
            <a:spLocks noGrp="1"/>
          </p:cNvSpPr>
          <p:nvPr>
            <p:ph type="dt" sz="half" idx="10"/>
          </p:nvPr>
        </p:nvSpPr>
        <p:spPr/>
        <p:txBody>
          <a:bodyPr/>
          <a:lstStyle/>
          <a:p>
            <a:fld id="{7021B5F1-049B-0B4B-A90F-940FDEAD4797}" type="datetime4">
              <a:rPr lang="en-US" smtClean="0"/>
              <a:t>November 2, 2020</a:t>
            </a:fld>
            <a:endParaRPr lang="en-US"/>
          </a:p>
        </p:txBody>
      </p:sp>
      <p:sp>
        <p:nvSpPr>
          <p:cNvPr id="5" name="Footer Placeholder 4">
            <a:extLst>
              <a:ext uri="{FF2B5EF4-FFF2-40B4-BE49-F238E27FC236}">
                <a16:creationId xmlns:a16="http://schemas.microsoft.com/office/drawing/2014/main" id="{867EA911-3CB0-0145-BD9E-934185877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778C-AA94-7745-A0E9-978AF20FB986}"/>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39122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319A-7594-8A4C-BD3E-A7322EE0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EF517-979E-AF43-9487-59B2DFAAE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0990D-F2E5-8A42-B576-CEF6F8F9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78A4E-86E5-694E-8C85-75E2E07ABE40}"/>
              </a:ext>
            </a:extLst>
          </p:cNvPr>
          <p:cNvSpPr>
            <a:spLocks noGrp="1"/>
          </p:cNvSpPr>
          <p:nvPr>
            <p:ph type="dt" sz="half" idx="10"/>
          </p:nvPr>
        </p:nvSpPr>
        <p:spPr/>
        <p:txBody>
          <a:bodyPr/>
          <a:lstStyle/>
          <a:p>
            <a:fld id="{D206B19F-601E-4E48-A5DB-F5DCA2C280BB}" type="datetime4">
              <a:rPr lang="en-US" smtClean="0"/>
              <a:t>November 2, 2020</a:t>
            </a:fld>
            <a:endParaRPr lang="en-US"/>
          </a:p>
        </p:txBody>
      </p:sp>
      <p:sp>
        <p:nvSpPr>
          <p:cNvPr id="6" name="Footer Placeholder 5">
            <a:extLst>
              <a:ext uri="{FF2B5EF4-FFF2-40B4-BE49-F238E27FC236}">
                <a16:creationId xmlns:a16="http://schemas.microsoft.com/office/drawing/2014/main" id="{463B3507-B417-674F-9E33-6D75FB74C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E37A-7081-324E-855B-761EDFCD8D87}"/>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1573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716E-F2DB-954A-AF40-DC9F14CA7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A974E-7385-3D42-93EC-7FE82CC3F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E2BD3-AF38-0349-8609-6257B1EBF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5209A-FCE0-1446-9559-A985D3651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26D26-B6A1-854E-92C1-AFB568440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EB3D8-74AF-D84D-9485-1F6302B49BF7}"/>
              </a:ext>
            </a:extLst>
          </p:cNvPr>
          <p:cNvSpPr>
            <a:spLocks noGrp="1"/>
          </p:cNvSpPr>
          <p:nvPr>
            <p:ph type="dt" sz="half" idx="10"/>
          </p:nvPr>
        </p:nvSpPr>
        <p:spPr/>
        <p:txBody>
          <a:bodyPr/>
          <a:lstStyle/>
          <a:p>
            <a:fld id="{871927EF-5739-3745-9372-FB49A8462DBE}" type="datetime4">
              <a:rPr lang="en-US" smtClean="0"/>
              <a:t>November 2, 2020</a:t>
            </a:fld>
            <a:endParaRPr lang="en-US"/>
          </a:p>
        </p:txBody>
      </p:sp>
      <p:sp>
        <p:nvSpPr>
          <p:cNvPr id="8" name="Footer Placeholder 7">
            <a:extLst>
              <a:ext uri="{FF2B5EF4-FFF2-40B4-BE49-F238E27FC236}">
                <a16:creationId xmlns:a16="http://schemas.microsoft.com/office/drawing/2014/main" id="{F644F1CD-4570-504E-B174-35FC2738C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A8E67-18FC-C344-9F89-36341DCF3CA9}"/>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2277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4033-F7D5-2046-B3CA-20124C8DF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C0F53-E8A2-794B-BF78-C0F0C60D5D4F}"/>
              </a:ext>
            </a:extLst>
          </p:cNvPr>
          <p:cNvSpPr>
            <a:spLocks noGrp="1"/>
          </p:cNvSpPr>
          <p:nvPr>
            <p:ph type="dt" sz="half" idx="10"/>
          </p:nvPr>
        </p:nvSpPr>
        <p:spPr/>
        <p:txBody>
          <a:bodyPr/>
          <a:lstStyle/>
          <a:p>
            <a:fld id="{B8ECFD98-BCA4-4E42-BD0F-E0FAF773FA65}" type="datetime4">
              <a:rPr lang="en-US" smtClean="0"/>
              <a:t>November 2, 2020</a:t>
            </a:fld>
            <a:endParaRPr lang="en-US"/>
          </a:p>
        </p:txBody>
      </p:sp>
      <p:sp>
        <p:nvSpPr>
          <p:cNvPr id="4" name="Footer Placeholder 3">
            <a:extLst>
              <a:ext uri="{FF2B5EF4-FFF2-40B4-BE49-F238E27FC236}">
                <a16:creationId xmlns:a16="http://schemas.microsoft.com/office/drawing/2014/main" id="{B1A708DF-C282-2748-ABD1-B76D94D88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BE02A-EB9E-D442-BFB6-4F55044C1693}"/>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8024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CC153-6143-F243-B434-D525005E5E33}"/>
              </a:ext>
            </a:extLst>
          </p:cNvPr>
          <p:cNvSpPr>
            <a:spLocks noGrp="1"/>
          </p:cNvSpPr>
          <p:nvPr>
            <p:ph type="dt" sz="half" idx="10"/>
          </p:nvPr>
        </p:nvSpPr>
        <p:spPr/>
        <p:txBody>
          <a:bodyPr/>
          <a:lstStyle/>
          <a:p>
            <a:fld id="{48F9C854-82E0-A841-B3D0-081BA6C4AED1}" type="datetime4">
              <a:rPr lang="en-US" smtClean="0"/>
              <a:t>November 2, 2020</a:t>
            </a:fld>
            <a:endParaRPr lang="en-US"/>
          </a:p>
        </p:txBody>
      </p:sp>
      <p:sp>
        <p:nvSpPr>
          <p:cNvPr id="3" name="Footer Placeholder 2">
            <a:extLst>
              <a:ext uri="{FF2B5EF4-FFF2-40B4-BE49-F238E27FC236}">
                <a16:creationId xmlns:a16="http://schemas.microsoft.com/office/drawing/2014/main" id="{5304E391-FC41-D049-9202-3DAC7B647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5B287-FA64-D247-9986-AD50ADE4E84E}"/>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5130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1675-FD1C-444A-BC53-0D71F3AA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6595B-59DB-BD4D-87E8-4C8896343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418EA-5EAA-5A49-841E-24E04F18E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4E45F-3B15-BF48-89B2-C6406639E0E1}"/>
              </a:ext>
            </a:extLst>
          </p:cNvPr>
          <p:cNvSpPr>
            <a:spLocks noGrp="1"/>
          </p:cNvSpPr>
          <p:nvPr>
            <p:ph type="dt" sz="half" idx="10"/>
          </p:nvPr>
        </p:nvSpPr>
        <p:spPr/>
        <p:txBody>
          <a:bodyPr/>
          <a:lstStyle/>
          <a:p>
            <a:fld id="{F10EFA61-6D4C-2442-9A88-7AC3F50BCD76}" type="datetime4">
              <a:rPr lang="en-US" smtClean="0"/>
              <a:t>November 2, 2020</a:t>
            </a:fld>
            <a:endParaRPr lang="en-US"/>
          </a:p>
        </p:txBody>
      </p:sp>
      <p:sp>
        <p:nvSpPr>
          <p:cNvPr id="6" name="Footer Placeholder 5">
            <a:extLst>
              <a:ext uri="{FF2B5EF4-FFF2-40B4-BE49-F238E27FC236}">
                <a16:creationId xmlns:a16="http://schemas.microsoft.com/office/drawing/2014/main" id="{6CB4B1DD-9484-0D43-BD82-D3CAAE11D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4A4F-7AD1-7F42-934D-6ECCEFF26025}"/>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92927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9D21-9E0D-F847-B082-DD28AEEF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4986-9940-F34C-8F26-68CD624B1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54370-08C7-3745-A106-6D575BE38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EEE-AFF2-E543-BBEF-772F1844A51D}"/>
              </a:ext>
            </a:extLst>
          </p:cNvPr>
          <p:cNvSpPr>
            <a:spLocks noGrp="1"/>
          </p:cNvSpPr>
          <p:nvPr>
            <p:ph type="dt" sz="half" idx="10"/>
          </p:nvPr>
        </p:nvSpPr>
        <p:spPr/>
        <p:txBody>
          <a:bodyPr/>
          <a:lstStyle/>
          <a:p>
            <a:fld id="{E7482A4B-1573-B449-BA92-8ECE8F96DE31}" type="datetime4">
              <a:rPr lang="en-US" smtClean="0"/>
              <a:t>November 2, 2020</a:t>
            </a:fld>
            <a:endParaRPr lang="en-US"/>
          </a:p>
        </p:txBody>
      </p:sp>
      <p:sp>
        <p:nvSpPr>
          <p:cNvPr id="6" name="Footer Placeholder 5">
            <a:extLst>
              <a:ext uri="{FF2B5EF4-FFF2-40B4-BE49-F238E27FC236}">
                <a16:creationId xmlns:a16="http://schemas.microsoft.com/office/drawing/2014/main" id="{F4C1E727-540F-E14E-833F-6D1E1F169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954D7-A73C-234F-A95A-504AC2F6306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3760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AA3C8-653F-954A-884D-C6B5AE767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9B8A5-0612-064C-8B1E-D394BF1EB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D212A-CE69-A64B-8262-AA0BCD5D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ED197-2081-9D44-A305-C64764C2948E}" type="datetime4">
              <a:rPr lang="en-US" smtClean="0"/>
              <a:t>November 2, 2020</a:t>
            </a:fld>
            <a:endParaRPr lang="en-US"/>
          </a:p>
        </p:txBody>
      </p:sp>
      <p:sp>
        <p:nvSpPr>
          <p:cNvPr id="5" name="Footer Placeholder 4">
            <a:extLst>
              <a:ext uri="{FF2B5EF4-FFF2-40B4-BE49-F238E27FC236}">
                <a16:creationId xmlns:a16="http://schemas.microsoft.com/office/drawing/2014/main" id="{4EA580AC-1D1C-6141-AA25-A8C95AC05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F4E70-0AA4-EA47-9249-5B84BB120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7596-B774-9440-AC5E-55B59D9DBBB9}" type="slidenum">
              <a:rPr lang="en-US" smtClean="0"/>
              <a:t>‹#›</a:t>
            </a:fld>
            <a:endParaRPr lang="en-US"/>
          </a:p>
        </p:txBody>
      </p:sp>
    </p:spTree>
    <p:extLst>
      <p:ext uri="{BB962C8B-B14F-4D97-AF65-F5344CB8AC3E}">
        <p14:creationId xmlns:p14="http://schemas.microsoft.com/office/powerpoint/2010/main" val="296762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hyperlink" Target="https://hub.mph.in.gov/dataset/covid-19-county-wide-test-case-and-death-trends/resource/afaa225d-ac4e-4e80-9190-f6800c366b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programs-surveys/metro-micro/about/delineation-files.html"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hyperlink" Target="https://chfs.ky.gov/agencies/dph/covid19/COVID19DailyReport.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hyperlink" Target="https://hub.mph.in.gov/dataset/covid-19-county-wide-test-case-and-death-trend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hyperlink" Target="https://hub.mph.in.gov/dataset/covid-19-county-wide-test-case-and-death-tren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2,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1</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Data Sources</a:t>
            </a:r>
          </a:p>
          <a:p>
            <a:pPr marL="285750" indent="-285750">
              <a:buFont typeface="Arial" panose="020B0604020202020204" pitchFamily="34" charset="0"/>
              <a:buChar char="•"/>
            </a:pPr>
            <a:r>
              <a:rPr lang="en-US" sz="1600" b="1" dirty="0"/>
              <a:t>The data and visualizations reported are from two data sources: 1) the daily Kentucky Public Health KY COVID-19 Daily Summary (</a:t>
            </a:r>
            <a:r>
              <a:rPr lang="en-US" sz="1600" dirty="0">
                <a:solidFill>
                  <a:schemeClr val="tx1">
                    <a:lumMod val="50000"/>
                    <a:lumOff val="50000"/>
                  </a:schemeClr>
                </a:solidFill>
                <a:hlinkClick r:id="rId3"/>
              </a:rPr>
              <a:t>https://chfs.ky.gov/agencies/dph/covid19/COVID19DailyReport.pdf</a:t>
            </a:r>
            <a:r>
              <a:rPr lang="en-US" sz="1600" dirty="0">
                <a:solidFill>
                  <a:schemeClr val="tx1">
                    <a:lumMod val="50000"/>
                    <a:lumOff val="50000"/>
                  </a:schemeClr>
                </a:solidFill>
              </a:rPr>
              <a:t>)</a:t>
            </a:r>
            <a:r>
              <a:rPr lang="en-US" sz="1600" b="1" dirty="0"/>
              <a:t>;</a:t>
            </a:r>
            <a:r>
              <a:rPr lang="en-US" sz="1600" dirty="0">
                <a:solidFill>
                  <a:schemeClr val="tx1">
                    <a:lumMod val="50000"/>
                    <a:lumOff val="50000"/>
                  </a:schemeClr>
                </a:solidFill>
              </a:rPr>
              <a:t> </a:t>
            </a:r>
            <a:r>
              <a:rPr lang="en-US" sz="1600" b="1" dirty="0"/>
              <a:t>and 2) the daily Indiana State Department of Health Covid-19 County-Wide Test, Case, and Death Trends </a:t>
            </a:r>
            <a:r>
              <a:rPr lang="en-US" sz="1600" dirty="0">
                <a:solidFill>
                  <a:schemeClr val="tx1">
                    <a:lumMod val="50000"/>
                    <a:lumOff val="50000"/>
                  </a:schemeClr>
                </a:solidFill>
              </a:rPr>
              <a:t>(</a:t>
            </a:r>
            <a:r>
              <a:rPr lang="en-US" sz="1600" dirty="0">
                <a:solidFill>
                  <a:schemeClr val="tx1">
                    <a:lumMod val="50000"/>
                    <a:lumOff val="50000"/>
                  </a:schemeClr>
                </a:solidFill>
                <a:hlinkClick r:id="rId4"/>
              </a:rPr>
              <a:t>https://hub.mph.in.gov/dataset/covid-19-county-wide-test-case-and-death-trends/resource/afaa225d-ac4e-4e80-9190-f6800c366b58</a:t>
            </a:r>
            <a:r>
              <a:rPr lang="en-US" sz="1600" dirty="0">
                <a:solidFill>
                  <a:schemeClr val="tx1">
                    <a:lumMod val="50000"/>
                    <a:lumOff val="50000"/>
                  </a:schemeClr>
                </a:solidFill>
              </a:rPr>
              <a:t>).</a:t>
            </a:r>
          </a:p>
          <a:p>
            <a:endParaRPr lang="en-US" sz="1600" dirty="0"/>
          </a:p>
          <a:p>
            <a:pPr marL="285750" indent="-285750">
              <a:buFont typeface="Arial" panose="020B0604020202020204" pitchFamily="34" charset="0"/>
              <a:buChar char="•"/>
            </a:pPr>
            <a:r>
              <a:rPr lang="en-US" sz="1600" dirty="0"/>
              <a:t>From Kentucky Public Health: </a:t>
            </a:r>
            <a:r>
              <a:rPr lang="en-US" sz="1600" i="1" dirty="0"/>
              <a:t>The data collected by the Kentucky Department for Public Health (KDPH) on case patients comes from a number of sources, including electronic laboratory reports, provider case disease and COVID-19 investigation reports, local health department investigation results, hospital infection prevention clinical patient data, and KDPH investigation results. Data is often found incomplete and/or incorrect and during KDPH investigation individual patient-level data is added to, corrected, and de-duplicated so that overall case counts and aggregate data values change daily. </a:t>
            </a:r>
            <a:r>
              <a:rPr lang="en-US" sz="1600" dirty="0"/>
              <a:t>The charts herein represent historic accumulations of the daily numbers posted in the Kentucky Public Health (KPH) daily report. Note that the date used in the x-axis of the visualizations is the report date in the header of the KPH report.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From Indiana State Department of Health: </a:t>
            </a:r>
            <a:r>
              <a:rPr lang="en-US" sz="1600" i="1" dirty="0"/>
              <a:t>All data displayed is preliminary and subject to change as more information is reported to ISDH. New positive cases, deaths and tests have occurred over a range of dates but were reported to ISDH in the last 24 hours. Tests are displayed by the date the test was performed and deaths are displayed by the date the death occurred. Expect historical data to change as data is reported to ISDH. </a:t>
            </a:r>
            <a:r>
              <a:rPr lang="en-US" sz="1600" dirty="0"/>
              <a:t>The charts herein represent the updated historic file posted daily by ISDH. </a:t>
            </a:r>
          </a:p>
          <a:p>
            <a:endParaRPr lang="en-US" sz="1600" dirty="0"/>
          </a:p>
          <a:p>
            <a:pPr algn="r"/>
            <a:r>
              <a:rPr lang="en-US" sz="1600" i="1" dirty="0"/>
              <a:t>Italicized text </a:t>
            </a:r>
            <a:r>
              <a:rPr lang="en-US" sz="1600" dirty="0"/>
              <a:t>represents a direct quote from the source website.</a:t>
            </a:r>
          </a:p>
        </p:txBody>
      </p:sp>
    </p:spTree>
    <p:extLst>
      <p:ext uri="{BB962C8B-B14F-4D97-AF65-F5344CB8AC3E}">
        <p14:creationId xmlns:p14="http://schemas.microsoft.com/office/powerpoint/2010/main" val="2972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2,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2</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Calculations</a:t>
            </a:r>
          </a:p>
          <a:p>
            <a:pPr marL="285750" indent="-285750">
              <a:buFont typeface="Arial" panose="020B0604020202020204" pitchFamily="34" charset="0"/>
              <a:buChar char="•"/>
            </a:pPr>
            <a:r>
              <a:rPr lang="en-US" sz="1600" dirty="0"/>
              <a:t>A 14-day Trailing Average is computed by averaging all available daily values among the latest reported date and previous 13 calendar days. (For example, the average between July 16 and July 29, 2020 would be reported on July 29, 2020) If a day’s data is unavailable within that time window (for instance, the KPH report does not usually include hospitalization data on Sundays), the average is performed without that day. For instance, if there are only 13 values over the last two weeks, the average is taken over those 13 values.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Louisville Metro data represents a sum of the data from the counties listed below. The counties are based on the OMB’s delineation for Louisville/Jefferson County CBSA as of March 2020. (</a:t>
            </a:r>
            <a:r>
              <a:rPr lang="en-US" sz="1600" dirty="0">
                <a:hlinkClick r:id="rId3"/>
              </a:rPr>
              <a:t>https://www.census.gov/programs-surveys/metro-micro/about/delineation-files.html</a:t>
            </a:r>
            <a:r>
              <a:rPr lang="en-US" sz="1600" dirty="0"/>
              <a:t>)</a:t>
            </a:r>
          </a:p>
          <a:p>
            <a:pPr marL="742950" lvl="1" indent="-285750">
              <a:buFont typeface="Arial" panose="020B0604020202020204" pitchFamily="34" charset="0"/>
              <a:buChar char="•"/>
            </a:pPr>
            <a:r>
              <a:rPr lang="en-US" sz="1600" dirty="0"/>
              <a:t>Kentucky counties: Bullitt, Henry, Jefferson, Oldham, Shelby and Spencer</a:t>
            </a:r>
          </a:p>
          <a:p>
            <a:pPr marL="742950" lvl="1" indent="-285750">
              <a:buFont typeface="Arial" panose="020B0604020202020204" pitchFamily="34" charset="0"/>
              <a:buChar char="•"/>
            </a:pPr>
            <a:r>
              <a:rPr lang="en-US" sz="1600" dirty="0"/>
              <a:t>Indiana counties: Clark, Floyd, Harrison and Washington</a:t>
            </a:r>
          </a:p>
          <a:p>
            <a:pPr lvl="1"/>
            <a:endParaRPr lang="en-US" sz="1600" dirty="0"/>
          </a:p>
          <a:p>
            <a:r>
              <a:rPr lang="en-US" sz="1600" b="1" u="sng" dirty="0"/>
              <a:t>About the Trends</a:t>
            </a:r>
          </a:p>
          <a:p>
            <a:pPr marL="285750" indent="-285750">
              <a:buFont typeface="Arial" panose="020B0604020202020204" pitchFamily="34" charset="0"/>
              <a:buChar char="•"/>
            </a:pPr>
            <a:r>
              <a:rPr lang="en-US" sz="1600" b="1" dirty="0"/>
              <a:t>For the 14-day-averages, Up</a:t>
            </a:r>
            <a:r>
              <a:rPr lang="en-US" sz="1600" dirty="0"/>
              <a:t> or </a:t>
            </a:r>
            <a:r>
              <a:rPr lang="en-US" sz="1600" b="1" dirty="0"/>
              <a:t>Down</a:t>
            </a:r>
            <a:r>
              <a:rPr lang="en-US" sz="1600" dirty="0"/>
              <a:t> means an increase or decrease in the 14-day-average of a quantity between today and a week ago, where the absolute change is at least 5%, OR consistent directional change across the four weeks shown. </a:t>
            </a:r>
            <a:r>
              <a:rPr lang="en-US" sz="1600" b="1" dirty="0"/>
              <a:t>Same</a:t>
            </a:r>
            <a:r>
              <a:rPr lang="en-US" sz="1600" dirty="0"/>
              <a:t> means that the absolute change in the 14-day-average of a quantity between today and a week ago was less than 5%.</a:t>
            </a:r>
          </a:p>
          <a:p>
            <a:pPr marL="285750" indent="-285750">
              <a:buFont typeface="Arial" panose="020B0604020202020204" pitchFamily="34" charset="0"/>
              <a:buChar char="•"/>
            </a:pPr>
            <a:r>
              <a:rPr lang="en-US" sz="1600" b="1" dirty="0"/>
              <a:t>[Prospective addition] For the daily plots, Up or Down </a:t>
            </a:r>
            <a:r>
              <a:rPr lang="en-US" sz="1600" dirty="0"/>
              <a:t>means that the Mann-Kendall test indicated a statistically significant trend at a 95% confidence level over the last 14 days of data. </a:t>
            </a:r>
            <a:r>
              <a:rPr lang="en-US" sz="1600" b="1" dirty="0"/>
              <a:t>No trend </a:t>
            </a:r>
            <a:r>
              <a:rPr lang="en-US" sz="1600" dirty="0"/>
              <a:t>means that the null hypothesis could not be rejected using the statistical test. </a:t>
            </a:r>
          </a:p>
          <a:p>
            <a:pPr lvl="1"/>
            <a:endParaRPr lang="en-US" sz="1600" dirty="0"/>
          </a:p>
        </p:txBody>
      </p:sp>
      <p:sp>
        <p:nvSpPr>
          <p:cNvPr id="8" name="Up Arrow 7">
            <a:extLst>
              <a:ext uri="{FF2B5EF4-FFF2-40B4-BE49-F238E27FC236}">
                <a16:creationId xmlns:a16="http://schemas.microsoft.com/office/drawing/2014/main" id="{D8C3A776-39CD-FF46-9467-3DAE5D61105B}"/>
              </a:ext>
            </a:extLst>
          </p:cNvPr>
          <p:cNvSpPr/>
          <p:nvPr/>
        </p:nvSpPr>
        <p:spPr>
          <a:xfrm>
            <a:off x="8618158" y="3556961"/>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4191EDDF-7655-AA4D-A9AD-0BFCA4607D21}"/>
              </a:ext>
            </a:extLst>
          </p:cNvPr>
          <p:cNvSpPr/>
          <p:nvPr/>
        </p:nvSpPr>
        <p:spPr>
          <a:xfrm rot="10800000">
            <a:off x="9333053" y="3590210"/>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5D5387BC-71F8-3F44-94B7-CA5837DBBD19}"/>
              </a:ext>
            </a:extLst>
          </p:cNvPr>
          <p:cNvSpPr/>
          <p:nvPr/>
        </p:nvSpPr>
        <p:spPr>
          <a:xfrm>
            <a:off x="9980947" y="3590210"/>
            <a:ext cx="648769" cy="452888"/>
          </a:xfrm>
          <a:prstGeom prst="lef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3"/>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2,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3</a:t>
            </a:fld>
            <a:endParaRPr lang="en-US" dirty="0"/>
          </a:p>
        </p:txBody>
      </p:sp>
      <p:sp>
        <p:nvSpPr>
          <p:cNvPr id="14" name="TextBox 13">
            <a:extLst>
              <a:ext uri="{FF2B5EF4-FFF2-40B4-BE49-F238E27FC236}">
                <a16:creationId xmlns:a16="http://schemas.microsoft.com/office/drawing/2014/main" id="{62999CF2-686B-C746-9AC2-15FD40D38B24}"/>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4"/>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8771471F-089A-AB4A-80B2-87D266B9C117}"/>
              </a:ext>
            </a:extLst>
          </p:cNvPr>
          <p:cNvSpPr txBox="1"/>
          <p:nvPr/>
        </p:nvSpPr>
        <p:spPr>
          <a:xfrm>
            <a:off x="5888906" y="1892373"/>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19" name="TextBox 18">
            <a:extLst>
              <a:ext uri="{FF2B5EF4-FFF2-40B4-BE49-F238E27FC236}">
                <a16:creationId xmlns:a16="http://schemas.microsoft.com/office/drawing/2014/main" id="{C32A7771-1E0D-5247-9713-786FD450FD4C}"/>
              </a:ext>
            </a:extLst>
          </p:cNvPr>
          <p:cNvSpPr txBox="1"/>
          <p:nvPr/>
        </p:nvSpPr>
        <p:spPr>
          <a:xfrm>
            <a:off x="5295517"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21" name="TextBox 20">
            <a:extLst>
              <a:ext uri="{FF2B5EF4-FFF2-40B4-BE49-F238E27FC236}">
                <a16:creationId xmlns:a16="http://schemas.microsoft.com/office/drawing/2014/main" id="{25B6E800-9522-FD4B-9F34-6FD0076560DF}"/>
              </a:ext>
            </a:extLst>
          </p:cNvPr>
          <p:cNvSpPr txBox="1"/>
          <p:nvPr/>
        </p:nvSpPr>
        <p:spPr>
          <a:xfrm>
            <a:off x="5302152" y="1892373"/>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22" name="Up Arrow 21">
            <a:extLst>
              <a:ext uri="{FF2B5EF4-FFF2-40B4-BE49-F238E27FC236}">
                <a16:creationId xmlns:a16="http://schemas.microsoft.com/office/drawing/2014/main" id="{F53F6947-9890-2343-BC88-99C3018A675B}"/>
              </a:ext>
            </a:extLst>
          </p:cNvPr>
          <p:cNvSpPr/>
          <p:nvPr/>
        </p:nvSpPr>
        <p:spPr>
          <a:xfrm>
            <a:off x="5315005"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a:extLst>
              <a:ext uri="{FF2B5EF4-FFF2-40B4-BE49-F238E27FC236}">
                <a16:creationId xmlns:a16="http://schemas.microsoft.com/office/drawing/2014/main" id="{9DEAD44C-5131-E046-8C1F-A747C83F2D7D}"/>
              </a:ext>
            </a:extLst>
          </p:cNvPr>
          <p:cNvSpPr/>
          <p:nvPr/>
        </p:nvSpPr>
        <p:spPr>
          <a:xfrm>
            <a:off x="5901759"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hart 19">
            <a:extLst>
              <a:ext uri="{FF2B5EF4-FFF2-40B4-BE49-F238E27FC236}">
                <a16:creationId xmlns:a16="http://schemas.microsoft.com/office/drawing/2014/main" id="{78472434-233F-FA40-8043-6A820B433625}"/>
              </a:ext>
            </a:extLst>
          </p:cNvPr>
          <p:cNvGraphicFramePr>
            <a:graphicFrameLocks/>
          </p:cNvGraphicFramePr>
          <p:nvPr>
            <p:extLst>
              <p:ext uri="{D42A27DB-BD31-4B8C-83A1-F6EECF244321}">
                <p14:modId xmlns:p14="http://schemas.microsoft.com/office/powerpoint/2010/main" val="3552094993"/>
              </p:ext>
            </p:extLst>
          </p:nvPr>
        </p:nvGraphicFramePr>
        <p:xfrm>
          <a:off x="6723065" y="947661"/>
          <a:ext cx="5219976" cy="33856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Chart 24">
            <a:extLst>
              <a:ext uri="{FF2B5EF4-FFF2-40B4-BE49-F238E27FC236}">
                <a16:creationId xmlns:a16="http://schemas.microsoft.com/office/drawing/2014/main" id="{B563D091-5980-B04B-87A3-D330C76D78BA}"/>
              </a:ext>
            </a:extLst>
          </p:cNvPr>
          <p:cNvGraphicFramePr>
            <a:graphicFrameLocks/>
          </p:cNvGraphicFramePr>
          <p:nvPr>
            <p:extLst>
              <p:ext uri="{D42A27DB-BD31-4B8C-83A1-F6EECF244321}">
                <p14:modId xmlns:p14="http://schemas.microsoft.com/office/powerpoint/2010/main" val="1999677302"/>
              </p:ext>
            </p:extLst>
          </p:nvPr>
        </p:nvGraphicFramePr>
        <p:xfrm>
          <a:off x="224790" y="1062039"/>
          <a:ext cx="5090215" cy="33729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0629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D19D21BE-91CC-D44E-AE46-AE403F0749E4}" type="datetime4">
              <a:rPr lang="en-US" smtClean="0"/>
              <a:t>November 2,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4</a:t>
            </a:fld>
            <a:endParaRPr lang="en-US" dirty="0"/>
          </a:p>
        </p:txBody>
      </p:sp>
      <p:sp>
        <p:nvSpPr>
          <p:cNvPr id="17" name="TextBox 16">
            <a:extLst>
              <a:ext uri="{FF2B5EF4-FFF2-40B4-BE49-F238E27FC236}">
                <a16:creationId xmlns:a16="http://schemas.microsoft.com/office/drawing/2014/main" id="{E61481DB-8100-F846-82AF-CF8A455DFB4E}"/>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6DD4F214-4289-A64C-B478-77A7D406C217}"/>
              </a:ext>
            </a:extLst>
          </p:cNvPr>
          <p:cNvSpPr txBox="1"/>
          <p:nvPr/>
        </p:nvSpPr>
        <p:spPr>
          <a:xfrm>
            <a:off x="5422614" y="178388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2" name="Up Arrow 11">
            <a:extLst>
              <a:ext uri="{FF2B5EF4-FFF2-40B4-BE49-F238E27FC236}">
                <a16:creationId xmlns:a16="http://schemas.microsoft.com/office/drawing/2014/main" id="{AA947989-DF9A-254C-A8C5-132CAA08F0D2}"/>
              </a:ext>
            </a:extLst>
          </p:cNvPr>
          <p:cNvSpPr/>
          <p:nvPr/>
        </p:nvSpPr>
        <p:spPr>
          <a:xfrm>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A09D7-C973-5C49-898E-5B6B8D473830}"/>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3" name="TextBox 12">
            <a:extLst>
              <a:ext uri="{FF2B5EF4-FFF2-40B4-BE49-F238E27FC236}">
                <a16:creationId xmlns:a16="http://schemas.microsoft.com/office/drawing/2014/main" id="{999C1BBB-F9DE-864A-98C9-C8C0CE44D248}"/>
              </a:ext>
            </a:extLst>
          </p:cNvPr>
          <p:cNvSpPr txBox="1"/>
          <p:nvPr/>
        </p:nvSpPr>
        <p:spPr>
          <a:xfrm>
            <a:off x="6596901" y="4514996"/>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sp>
        <p:nvSpPr>
          <p:cNvPr id="14" name="TextBox 13">
            <a:extLst>
              <a:ext uri="{FF2B5EF4-FFF2-40B4-BE49-F238E27FC236}">
                <a16:creationId xmlns:a16="http://schemas.microsoft.com/office/drawing/2014/main" id="{B0E7D5BE-B9A7-734D-B6E4-98C7C872CD0E}"/>
              </a:ext>
            </a:extLst>
          </p:cNvPr>
          <p:cNvSpPr txBox="1"/>
          <p:nvPr/>
        </p:nvSpPr>
        <p:spPr>
          <a:xfrm>
            <a:off x="868362" y="4519895"/>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graphicFrame>
        <p:nvGraphicFramePr>
          <p:cNvPr id="20" name="Chart 19">
            <a:extLst>
              <a:ext uri="{FF2B5EF4-FFF2-40B4-BE49-F238E27FC236}">
                <a16:creationId xmlns:a16="http://schemas.microsoft.com/office/drawing/2014/main" id="{70D6E2A4-A0F9-D24F-AE7D-BCC95FE7E605}"/>
              </a:ext>
            </a:extLst>
          </p:cNvPr>
          <p:cNvGraphicFramePr>
            <a:graphicFrameLocks/>
          </p:cNvGraphicFramePr>
          <p:nvPr>
            <p:extLst>
              <p:ext uri="{D42A27DB-BD31-4B8C-83A1-F6EECF244321}">
                <p14:modId xmlns:p14="http://schemas.microsoft.com/office/powerpoint/2010/main" val="1964042979"/>
              </p:ext>
            </p:extLst>
          </p:nvPr>
        </p:nvGraphicFramePr>
        <p:xfrm>
          <a:off x="177395" y="962569"/>
          <a:ext cx="5090215" cy="33757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EACAD85A-B3AE-DF48-A891-B966DE9D4E70}"/>
              </a:ext>
            </a:extLst>
          </p:cNvPr>
          <p:cNvGraphicFramePr>
            <a:graphicFrameLocks/>
          </p:cNvGraphicFramePr>
          <p:nvPr>
            <p:extLst>
              <p:ext uri="{D42A27DB-BD31-4B8C-83A1-F6EECF244321}">
                <p14:modId xmlns:p14="http://schemas.microsoft.com/office/powerpoint/2010/main" val="3790473122"/>
              </p:ext>
            </p:extLst>
          </p:nvPr>
        </p:nvGraphicFramePr>
        <p:xfrm>
          <a:off x="6366078" y="1093727"/>
          <a:ext cx="5217215" cy="338565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9474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9C895A81-C6FD-D44E-BB52-6F7745254900}" type="datetime4">
              <a:rPr lang="en-US" smtClean="0"/>
              <a:t>November 2,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5</a:t>
            </a:fld>
            <a:endParaRPr lang="en-US"/>
          </a:p>
        </p:txBody>
      </p:sp>
      <p:sp>
        <p:nvSpPr>
          <p:cNvPr id="7" name="TextBox 6">
            <a:extLst>
              <a:ext uri="{FF2B5EF4-FFF2-40B4-BE49-F238E27FC236}">
                <a16:creationId xmlns:a16="http://schemas.microsoft.com/office/drawing/2014/main" id="{D631D8C2-9489-A347-9BD3-C82EA20D81E2}"/>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p:txBody>
      </p:sp>
      <p:sp>
        <p:nvSpPr>
          <p:cNvPr id="13" name="TextBox 12">
            <a:extLst>
              <a:ext uri="{FF2B5EF4-FFF2-40B4-BE49-F238E27FC236}">
                <a16:creationId xmlns:a16="http://schemas.microsoft.com/office/drawing/2014/main" id="{72C01524-2162-454A-BE4D-EB85750B837A}"/>
              </a:ext>
            </a:extLst>
          </p:cNvPr>
          <p:cNvSpPr txBox="1"/>
          <p:nvPr/>
        </p:nvSpPr>
        <p:spPr>
          <a:xfrm>
            <a:off x="5422614" y="178388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4" name="Up Arrow 13">
            <a:extLst>
              <a:ext uri="{FF2B5EF4-FFF2-40B4-BE49-F238E27FC236}">
                <a16:creationId xmlns:a16="http://schemas.microsoft.com/office/drawing/2014/main" id="{A6D2A181-5620-EE42-BE1A-AE0DCEDA511F}"/>
              </a:ext>
            </a:extLst>
          </p:cNvPr>
          <p:cNvSpPr/>
          <p:nvPr/>
        </p:nvSpPr>
        <p:spPr>
          <a:xfrm>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4A512F-EA75-6D4C-8C2F-D763D38F7889}"/>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graphicFrame>
        <p:nvGraphicFramePr>
          <p:cNvPr id="15" name="Chart 14">
            <a:extLst>
              <a:ext uri="{FF2B5EF4-FFF2-40B4-BE49-F238E27FC236}">
                <a16:creationId xmlns:a16="http://schemas.microsoft.com/office/drawing/2014/main" id="{C0FC2A36-400B-9041-B290-8220B3480027}"/>
              </a:ext>
            </a:extLst>
          </p:cNvPr>
          <p:cNvGraphicFramePr>
            <a:graphicFrameLocks/>
          </p:cNvGraphicFramePr>
          <p:nvPr>
            <p:extLst>
              <p:ext uri="{D42A27DB-BD31-4B8C-83A1-F6EECF244321}">
                <p14:modId xmlns:p14="http://schemas.microsoft.com/office/powerpoint/2010/main" val="1123159925"/>
              </p:ext>
            </p:extLst>
          </p:nvPr>
        </p:nvGraphicFramePr>
        <p:xfrm>
          <a:off x="91152" y="1228309"/>
          <a:ext cx="5090215" cy="33757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A65E029B-F174-224C-AFAD-60CBBCCEB5D5}"/>
              </a:ext>
            </a:extLst>
          </p:cNvPr>
          <p:cNvGraphicFramePr>
            <a:graphicFrameLocks/>
          </p:cNvGraphicFramePr>
          <p:nvPr>
            <p:extLst>
              <p:ext uri="{D42A27DB-BD31-4B8C-83A1-F6EECF244321}">
                <p14:modId xmlns:p14="http://schemas.microsoft.com/office/powerpoint/2010/main" val="3661820367"/>
              </p:ext>
            </p:extLst>
          </p:nvPr>
        </p:nvGraphicFramePr>
        <p:xfrm>
          <a:off x="6544289" y="947659"/>
          <a:ext cx="5217215" cy="338565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060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40950137-3555-9545-AA47-2795985E1A5B}" type="datetime4">
              <a:rPr lang="en-US" smtClean="0"/>
              <a:t>November 2,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201349" y="6356350"/>
            <a:ext cx="2743200" cy="365125"/>
          </a:xfrm>
        </p:spPr>
        <p:txBody>
          <a:bodyPr/>
          <a:lstStyle/>
          <a:p>
            <a:fld id="{39607596-B774-9440-AC5E-55B59D9DBBB9}" type="slidenum">
              <a:rPr lang="en-US" smtClean="0"/>
              <a:t>6</a:t>
            </a:fld>
            <a:endParaRPr lang="en-US" dirty="0"/>
          </a:p>
        </p:txBody>
      </p:sp>
      <p:sp>
        <p:nvSpPr>
          <p:cNvPr id="11" name="TextBox 10">
            <a:extLst>
              <a:ext uri="{FF2B5EF4-FFF2-40B4-BE49-F238E27FC236}">
                <a16:creationId xmlns:a16="http://schemas.microsoft.com/office/drawing/2014/main" id="{D5142758-2BC3-CA4F-A9BB-282186D41C5A}"/>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4"/>
              </a:rPr>
              <a:t>https://hub.mph.in.gov/dataset/covid-19-county-wide-test-case-and-death-trends</a:t>
            </a:r>
            <a:endParaRPr lang="en-US" sz="1400" dirty="0">
              <a:solidFill>
                <a:schemeClr val="tx1">
                  <a:lumMod val="50000"/>
                  <a:lumOff val="50000"/>
                </a:schemeClr>
              </a:solidFill>
            </a:endParaRPr>
          </a:p>
        </p:txBody>
      </p:sp>
      <p:sp>
        <p:nvSpPr>
          <p:cNvPr id="24" name="TextBox 23">
            <a:extLst>
              <a:ext uri="{FF2B5EF4-FFF2-40B4-BE49-F238E27FC236}">
                <a16:creationId xmlns:a16="http://schemas.microsoft.com/office/drawing/2014/main" id="{1BABC52D-756B-B84B-8098-08E4A40E66F4}"/>
              </a:ext>
            </a:extLst>
          </p:cNvPr>
          <p:cNvSpPr txBox="1"/>
          <p:nvPr/>
        </p:nvSpPr>
        <p:spPr>
          <a:xfrm>
            <a:off x="773950" y="4519895"/>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2" name="TextBox 21">
            <a:extLst>
              <a:ext uri="{FF2B5EF4-FFF2-40B4-BE49-F238E27FC236}">
                <a16:creationId xmlns:a16="http://schemas.microsoft.com/office/drawing/2014/main" id="{2F868587-38A7-FE41-A19D-84BA8D8F972A}"/>
              </a:ext>
            </a:extLst>
          </p:cNvPr>
          <p:cNvSpPr txBox="1"/>
          <p:nvPr/>
        </p:nvSpPr>
        <p:spPr>
          <a:xfrm>
            <a:off x="5747489" y="1892373"/>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18" name="TextBox 17">
            <a:extLst>
              <a:ext uri="{FF2B5EF4-FFF2-40B4-BE49-F238E27FC236}">
                <a16:creationId xmlns:a16="http://schemas.microsoft.com/office/drawing/2014/main" id="{4088C92A-DFCF-E740-BBDF-50CE0141EF13}"/>
              </a:ext>
            </a:extLst>
          </p:cNvPr>
          <p:cNvSpPr txBox="1"/>
          <p:nvPr/>
        </p:nvSpPr>
        <p:spPr>
          <a:xfrm>
            <a:off x="5154100"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9" name="TextBox 18">
            <a:extLst>
              <a:ext uri="{FF2B5EF4-FFF2-40B4-BE49-F238E27FC236}">
                <a16:creationId xmlns:a16="http://schemas.microsoft.com/office/drawing/2014/main" id="{74490E0A-1FFD-D546-9236-379C32B080EA}"/>
              </a:ext>
            </a:extLst>
          </p:cNvPr>
          <p:cNvSpPr txBox="1"/>
          <p:nvPr/>
        </p:nvSpPr>
        <p:spPr>
          <a:xfrm>
            <a:off x="5160735" y="1892373"/>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6" name="Up Arrow 15">
            <a:extLst>
              <a:ext uri="{FF2B5EF4-FFF2-40B4-BE49-F238E27FC236}">
                <a16:creationId xmlns:a16="http://schemas.microsoft.com/office/drawing/2014/main" id="{136A9FF5-42F8-9744-BBD9-4715C99BCBF0}"/>
              </a:ext>
            </a:extLst>
          </p:cNvPr>
          <p:cNvSpPr/>
          <p:nvPr/>
        </p:nvSpPr>
        <p:spPr>
          <a:xfrm>
            <a:off x="5173588"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a:extLst>
              <a:ext uri="{FF2B5EF4-FFF2-40B4-BE49-F238E27FC236}">
                <a16:creationId xmlns:a16="http://schemas.microsoft.com/office/drawing/2014/main" id="{D73C1379-BBD9-624F-9737-0AFE916D1CC2}"/>
              </a:ext>
            </a:extLst>
          </p:cNvPr>
          <p:cNvSpPr/>
          <p:nvPr/>
        </p:nvSpPr>
        <p:spPr>
          <a:xfrm>
            <a:off x="5760342"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785F00-2755-064B-9872-85A3464BD7E5}"/>
              </a:ext>
            </a:extLst>
          </p:cNvPr>
          <p:cNvSpPr txBox="1"/>
          <p:nvPr/>
        </p:nvSpPr>
        <p:spPr>
          <a:xfrm>
            <a:off x="6708153" y="4519895"/>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graphicFrame>
        <p:nvGraphicFramePr>
          <p:cNvPr id="23" name="Chart 22">
            <a:extLst>
              <a:ext uri="{FF2B5EF4-FFF2-40B4-BE49-F238E27FC236}">
                <a16:creationId xmlns:a16="http://schemas.microsoft.com/office/drawing/2014/main" id="{F7D41E88-C27B-574B-A3A3-1EAD492EFD6D}"/>
              </a:ext>
            </a:extLst>
          </p:cNvPr>
          <p:cNvGraphicFramePr>
            <a:graphicFrameLocks/>
          </p:cNvGraphicFramePr>
          <p:nvPr>
            <p:extLst>
              <p:ext uri="{D42A27DB-BD31-4B8C-83A1-F6EECF244321}">
                <p14:modId xmlns:p14="http://schemas.microsoft.com/office/powerpoint/2010/main" val="1784195408"/>
              </p:ext>
            </p:extLst>
          </p:nvPr>
        </p:nvGraphicFramePr>
        <p:xfrm>
          <a:off x="70520" y="1144180"/>
          <a:ext cx="5090215" cy="337571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Chart 26">
            <a:extLst>
              <a:ext uri="{FF2B5EF4-FFF2-40B4-BE49-F238E27FC236}">
                <a16:creationId xmlns:a16="http://schemas.microsoft.com/office/drawing/2014/main" id="{B2943D61-3B7E-B146-84B5-5624CE53D9F4}"/>
              </a:ext>
            </a:extLst>
          </p:cNvPr>
          <p:cNvGraphicFramePr>
            <a:graphicFrameLocks/>
          </p:cNvGraphicFramePr>
          <p:nvPr>
            <p:extLst>
              <p:ext uri="{D42A27DB-BD31-4B8C-83A1-F6EECF244321}">
                <p14:modId xmlns:p14="http://schemas.microsoft.com/office/powerpoint/2010/main" val="2008229660"/>
              </p:ext>
            </p:extLst>
          </p:nvPr>
        </p:nvGraphicFramePr>
        <p:xfrm>
          <a:off x="6462270" y="1167800"/>
          <a:ext cx="5217215" cy="3385654"/>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288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825C979F-2A59-1C42-A208-7A3D8333C8AD}" type="datetime4">
              <a:rPr lang="en-US" smtClean="0"/>
              <a:t>November 2,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7</a:t>
            </a:fld>
            <a:endParaRPr lang="en-US" dirty="0"/>
          </a:p>
        </p:txBody>
      </p:sp>
      <p:sp>
        <p:nvSpPr>
          <p:cNvPr id="14" name="TextBox 13">
            <a:extLst>
              <a:ext uri="{FF2B5EF4-FFF2-40B4-BE49-F238E27FC236}">
                <a16:creationId xmlns:a16="http://schemas.microsoft.com/office/drawing/2014/main" id="{75C5B029-7571-774D-B4AC-651D780F9BF5}"/>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4"/>
              </a:rPr>
              <a:t>https://hub.mph.in.gov/dataset/covid-19-county-wide-test-case-and-death-trends</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0E6EFC7B-397C-F640-BC87-DB2A8BB55DA9}"/>
              </a:ext>
            </a:extLst>
          </p:cNvPr>
          <p:cNvSpPr txBox="1"/>
          <p:nvPr/>
        </p:nvSpPr>
        <p:spPr>
          <a:xfrm>
            <a:off x="758452"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4" name="TextBox 23">
            <a:extLst>
              <a:ext uri="{FF2B5EF4-FFF2-40B4-BE49-F238E27FC236}">
                <a16:creationId xmlns:a16="http://schemas.microsoft.com/office/drawing/2014/main" id="{665210F0-C46E-CF46-85C6-A8571F918DF3}"/>
              </a:ext>
            </a:extLst>
          </p:cNvPr>
          <p:cNvSpPr txBox="1"/>
          <p:nvPr/>
        </p:nvSpPr>
        <p:spPr>
          <a:xfrm>
            <a:off x="6861728"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0" name="TextBox 19">
            <a:extLst>
              <a:ext uri="{FF2B5EF4-FFF2-40B4-BE49-F238E27FC236}">
                <a16:creationId xmlns:a16="http://schemas.microsoft.com/office/drawing/2014/main" id="{00DB6D83-210D-124A-924D-AF7FCEA65CD4}"/>
              </a:ext>
            </a:extLst>
          </p:cNvPr>
          <p:cNvSpPr txBox="1"/>
          <p:nvPr/>
        </p:nvSpPr>
        <p:spPr>
          <a:xfrm>
            <a:off x="5254356"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graphicFrame>
        <p:nvGraphicFramePr>
          <p:cNvPr id="19" name="Chart 18">
            <a:extLst>
              <a:ext uri="{FF2B5EF4-FFF2-40B4-BE49-F238E27FC236}">
                <a16:creationId xmlns:a16="http://schemas.microsoft.com/office/drawing/2014/main" id="{CED871DA-6406-E045-8DDD-7BD64013CCA2}"/>
              </a:ext>
            </a:extLst>
          </p:cNvPr>
          <p:cNvGraphicFramePr>
            <a:graphicFrameLocks/>
          </p:cNvGraphicFramePr>
          <p:nvPr>
            <p:extLst>
              <p:ext uri="{D42A27DB-BD31-4B8C-83A1-F6EECF244321}">
                <p14:modId xmlns:p14="http://schemas.microsoft.com/office/powerpoint/2010/main" val="2210961018"/>
              </p:ext>
            </p:extLst>
          </p:nvPr>
        </p:nvGraphicFramePr>
        <p:xfrm>
          <a:off x="446140" y="1229183"/>
          <a:ext cx="5090215" cy="3375716"/>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a:extLst>
              <a:ext uri="{FF2B5EF4-FFF2-40B4-BE49-F238E27FC236}">
                <a16:creationId xmlns:a16="http://schemas.microsoft.com/office/drawing/2014/main" id="{6276DBA9-B124-6D48-9733-98A98BEDDA38}"/>
              </a:ext>
            </a:extLst>
          </p:cNvPr>
          <p:cNvSpPr txBox="1"/>
          <p:nvPr/>
        </p:nvSpPr>
        <p:spPr>
          <a:xfrm>
            <a:off x="5854534" y="1896047"/>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27" name="TextBox 26">
            <a:extLst>
              <a:ext uri="{FF2B5EF4-FFF2-40B4-BE49-F238E27FC236}">
                <a16:creationId xmlns:a16="http://schemas.microsoft.com/office/drawing/2014/main" id="{DCFE0FF3-4250-7A43-AD30-FD004F2928B5}"/>
              </a:ext>
            </a:extLst>
          </p:cNvPr>
          <p:cNvSpPr txBox="1"/>
          <p:nvPr/>
        </p:nvSpPr>
        <p:spPr>
          <a:xfrm>
            <a:off x="5267780" y="189604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28" name="Up Arrow 27">
            <a:extLst>
              <a:ext uri="{FF2B5EF4-FFF2-40B4-BE49-F238E27FC236}">
                <a16:creationId xmlns:a16="http://schemas.microsoft.com/office/drawing/2014/main" id="{1E2AE09F-A873-AB4A-B2DB-6D384AF614FE}"/>
              </a:ext>
            </a:extLst>
          </p:cNvPr>
          <p:cNvSpPr/>
          <p:nvPr/>
        </p:nvSpPr>
        <p:spPr>
          <a:xfrm>
            <a:off x="5280633" y="2361789"/>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F3237513-0296-BE4D-9158-0F96D1440566}"/>
              </a:ext>
            </a:extLst>
          </p:cNvPr>
          <p:cNvSpPr/>
          <p:nvPr/>
        </p:nvSpPr>
        <p:spPr>
          <a:xfrm>
            <a:off x="5867387" y="2361789"/>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hart 30">
            <a:extLst>
              <a:ext uri="{FF2B5EF4-FFF2-40B4-BE49-F238E27FC236}">
                <a16:creationId xmlns:a16="http://schemas.microsoft.com/office/drawing/2014/main" id="{71A7EDAF-A437-804A-BF5F-D54744ED83C4}"/>
              </a:ext>
            </a:extLst>
          </p:cNvPr>
          <p:cNvGraphicFramePr>
            <a:graphicFrameLocks/>
          </p:cNvGraphicFramePr>
          <p:nvPr>
            <p:extLst>
              <p:ext uri="{D42A27DB-BD31-4B8C-83A1-F6EECF244321}">
                <p14:modId xmlns:p14="http://schemas.microsoft.com/office/powerpoint/2010/main" val="3021759143"/>
              </p:ext>
            </p:extLst>
          </p:nvPr>
        </p:nvGraphicFramePr>
        <p:xfrm>
          <a:off x="6583398" y="1229183"/>
          <a:ext cx="5217215" cy="338565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0189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3027</TotalTime>
  <Words>1247</Words>
  <Application>Microsoft Macintosh PowerPoint</Application>
  <PresentationFormat>Widescreen</PresentationFormat>
  <Paragraphs>97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Olson</dc:creator>
  <cp:lastModifiedBy>Michael Rayome</cp:lastModifiedBy>
  <cp:revision>195</cp:revision>
  <dcterms:created xsi:type="dcterms:W3CDTF">2020-07-12T13:53:07Z</dcterms:created>
  <dcterms:modified xsi:type="dcterms:W3CDTF">2020-11-02T17:45:45Z</dcterms:modified>
</cp:coreProperties>
</file>