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2" r:id="rId2"/>
    <p:sldId id="271" r:id="rId3"/>
    <p:sldId id="272" r:id="rId4"/>
    <p:sldId id="258" r:id="rId5"/>
    <p:sldId id="259" r:id="rId6"/>
    <p:sldId id="256" r:id="rId7"/>
    <p:sldId id="260" r:id="rId8"/>
    <p:sldId id="261" r:id="rId9"/>
    <p:sldId id="262" r:id="rId10"/>
    <p:sldId id="265" r:id="rId11"/>
    <p:sldId id="266" r:id="rId12"/>
    <p:sldId id="267" r:id="rId13"/>
    <p:sldId id="269" r:id="rId14"/>
    <p:sldId id="270" r:id="rId15"/>
    <p:sldId id="296" r:id="rId16"/>
    <p:sldId id="295" r:id="rId17"/>
    <p:sldId id="263" r:id="rId18"/>
    <p:sldId id="274" r:id="rId19"/>
    <p:sldId id="297" r:id="rId20"/>
    <p:sldId id="275" r:id="rId21"/>
    <p:sldId id="298" r:id="rId22"/>
    <p:sldId id="299" r:id="rId23"/>
    <p:sldId id="300" r:id="rId24"/>
    <p:sldId id="301" r:id="rId25"/>
    <p:sldId id="302" r:id="rId26"/>
    <p:sldId id="303" r:id="rId27"/>
    <p:sldId id="304" r:id="rId28"/>
    <p:sldId id="305" r:id="rId29"/>
    <p:sldId id="306" r:id="rId30"/>
    <p:sldId id="307" r:id="rId31"/>
    <p:sldId id="308"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3328B"/>
    <a:srgbClr val="1BADB7"/>
    <a:srgbClr val="8563A5"/>
    <a:srgbClr val="118087"/>
    <a:srgbClr val="4C2D7E"/>
    <a:srgbClr val="BDC922"/>
    <a:srgbClr val="1A537F"/>
    <a:srgbClr val="6AAC33"/>
    <a:srgbClr val="52BFBF"/>
    <a:srgbClr val="13559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5" autoAdjust="0"/>
    <p:restoredTop sz="94660"/>
  </p:normalViewPr>
  <p:slideViewPr>
    <p:cSldViewPr snapToGrid="0" snapToObjects="1">
      <p:cViewPr>
        <p:scale>
          <a:sx n="94" d="100"/>
          <a:sy n="94" d="100"/>
        </p:scale>
        <p:origin x="-2104" y="-832"/>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D2B50D-81C2-A143-810C-2EE5607602F4}" type="datetimeFigureOut">
              <a:rPr lang="en-US" smtClean="0"/>
              <a:t>12/10/15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A5835-75B1-5548-9B9F-38EE1A69789A}" type="slidenum">
              <a:rPr lang="en-US" smtClean="0"/>
              <a:t>‹#›</a:t>
            </a:fld>
            <a:endParaRPr lang="en-US"/>
          </a:p>
        </p:txBody>
      </p:sp>
    </p:spTree>
    <p:extLst>
      <p:ext uri="{BB962C8B-B14F-4D97-AF65-F5344CB8AC3E}">
        <p14:creationId xmlns:p14="http://schemas.microsoft.com/office/powerpoint/2010/main" val="621664171"/>
      </p:ext>
    </p:extLst>
  </p:cSld>
  <p:clrMapOvr>
    <a:masterClrMapping/>
  </p:clrMapOvr>
  <p:transition xmlns:p14="http://schemas.microsoft.com/office/powerpoint/2010/mai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D2B50D-81C2-A143-810C-2EE5607602F4}" type="datetimeFigureOut">
              <a:rPr lang="en-US" smtClean="0"/>
              <a:t>12/10/15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A5835-75B1-5548-9B9F-38EE1A69789A}" type="slidenum">
              <a:rPr lang="en-US" smtClean="0"/>
              <a:t>‹#›</a:t>
            </a:fld>
            <a:endParaRPr lang="en-US"/>
          </a:p>
        </p:txBody>
      </p:sp>
    </p:spTree>
    <p:extLst>
      <p:ext uri="{BB962C8B-B14F-4D97-AF65-F5344CB8AC3E}">
        <p14:creationId xmlns:p14="http://schemas.microsoft.com/office/powerpoint/2010/main" val="2141944497"/>
      </p:ext>
    </p:extLst>
  </p:cSld>
  <p:clrMapOvr>
    <a:masterClrMapping/>
  </p:clrMapOvr>
  <p:transition xmlns:p14="http://schemas.microsoft.com/office/powerpoint/2010/mai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D2B50D-81C2-A143-810C-2EE5607602F4}" type="datetimeFigureOut">
              <a:rPr lang="en-US" smtClean="0"/>
              <a:t>12/10/15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A5835-75B1-5548-9B9F-38EE1A69789A}" type="slidenum">
              <a:rPr lang="en-US" smtClean="0"/>
              <a:t>‹#›</a:t>
            </a:fld>
            <a:endParaRPr lang="en-US"/>
          </a:p>
        </p:txBody>
      </p:sp>
    </p:spTree>
    <p:extLst>
      <p:ext uri="{BB962C8B-B14F-4D97-AF65-F5344CB8AC3E}">
        <p14:creationId xmlns:p14="http://schemas.microsoft.com/office/powerpoint/2010/main" val="1538673124"/>
      </p:ext>
    </p:extLst>
  </p:cSld>
  <p:clrMapOvr>
    <a:masterClrMapping/>
  </p:clrMapOvr>
  <p:transition xmlns:p14="http://schemas.microsoft.com/office/powerpoint/2010/mai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D2B50D-81C2-A143-810C-2EE5607602F4}" type="datetimeFigureOut">
              <a:rPr lang="en-US" smtClean="0"/>
              <a:t>12/10/15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A5835-75B1-5548-9B9F-38EE1A69789A}" type="slidenum">
              <a:rPr lang="en-US" smtClean="0"/>
              <a:t>‹#›</a:t>
            </a:fld>
            <a:endParaRPr lang="en-US"/>
          </a:p>
        </p:txBody>
      </p:sp>
    </p:spTree>
    <p:extLst>
      <p:ext uri="{BB962C8B-B14F-4D97-AF65-F5344CB8AC3E}">
        <p14:creationId xmlns:p14="http://schemas.microsoft.com/office/powerpoint/2010/main" val="364082582"/>
      </p:ext>
    </p:extLst>
  </p:cSld>
  <p:clrMapOvr>
    <a:masterClrMapping/>
  </p:clrMapOvr>
  <p:transition xmlns:p14="http://schemas.microsoft.com/office/powerpoint/2010/mai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2B50D-81C2-A143-810C-2EE5607602F4}" type="datetimeFigureOut">
              <a:rPr lang="en-US" smtClean="0"/>
              <a:t>12/10/15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A5835-75B1-5548-9B9F-38EE1A69789A}" type="slidenum">
              <a:rPr lang="en-US" smtClean="0"/>
              <a:t>‹#›</a:t>
            </a:fld>
            <a:endParaRPr lang="en-US"/>
          </a:p>
        </p:txBody>
      </p:sp>
    </p:spTree>
    <p:extLst>
      <p:ext uri="{BB962C8B-B14F-4D97-AF65-F5344CB8AC3E}">
        <p14:creationId xmlns:p14="http://schemas.microsoft.com/office/powerpoint/2010/main" val="3907787555"/>
      </p:ext>
    </p:extLst>
  </p:cSld>
  <p:clrMapOvr>
    <a:masterClrMapping/>
  </p:clrMapOvr>
  <p:transition xmlns:p14="http://schemas.microsoft.com/office/powerpoint/2010/mai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D2B50D-81C2-A143-810C-2EE5607602F4}" type="datetimeFigureOut">
              <a:rPr lang="en-US" smtClean="0"/>
              <a:t>12/10/15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2A5835-75B1-5548-9B9F-38EE1A69789A}" type="slidenum">
              <a:rPr lang="en-US" smtClean="0"/>
              <a:t>‹#›</a:t>
            </a:fld>
            <a:endParaRPr lang="en-US"/>
          </a:p>
        </p:txBody>
      </p:sp>
    </p:spTree>
    <p:extLst>
      <p:ext uri="{BB962C8B-B14F-4D97-AF65-F5344CB8AC3E}">
        <p14:creationId xmlns:p14="http://schemas.microsoft.com/office/powerpoint/2010/main" val="1842972677"/>
      </p:ext>
    </p:extLst>
  </p:cSld>
  <p:clrMapOvr>
    <a:masterClrMapping/>
  </p:clrMapOvr>
  <p:transition xmlns:p14="http://schemas.microsoft.com/office/powerpoint/2010/mai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D2B50D-81C2-A143-810C-2EE5607602F4}" type="datetimeFigureOut">
              <a:rPr lang="en-US" smtClean="0"/>
              <a:t>12/10/15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2A5835-75B1-5548-9B9F-38EE1A69789A}" type="slidenum">
              <a:rPr lang="en-US" smtClean="0"/>
              <a:t>‹#›</a:t>
            </a:fld>
            <a:endParaRPr lang="en-US"/>
          </a:p>
        </p:txBody>
      </p:sp>
    </p:spTree>
    <p:extLst>
      <p:ext uri="{BB962C8B-B14F-4D97-AF65-F5344CB8AC3E}">
        <p14:creationId xmlns:p14="http://schemas.microsoft.com/office/powerpoint/2010/main" val="771005704"/>
      </p:ext>
    </p:extLst>
  </p:cSld>
  <p:clrMapOvr>
    <a:masterClrMapping/>
  </p:clrMapOvr>
  <p:transition xmlns:p14="http://schemas.microsoft.com/office/powerpoint/2010/mai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D2B50D-81C2-A143-810C-2EE5607602F4}" type="datetimeFigureOut">
              <a:rPr lang="en-US" smtClean="0"/>
              <a:t>12/10/15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2A5835-75B1-5548-9B9F-38EE1A69789A}" type="slidenum">
              <a:rPr lang="en-US" smtClean="0"/>
              <a:t>‹#›</a:t>
            </a:fld>
            <a:endParaRPr lang="en-US"/>
          </a:p>
        </p:txBody>
      </p:sp>
    </p:spTree>
    <p:extLst>
      <p:ext uri="{BB962C8B-B14F-4D97-AF65-F5344CB8AC3E}">
        <p14:creationId xmlns:p14="http://schemas.microsoft.com/office/powerpoint/2010/main" val="1395022176"/>
      </p:ext>
    </p:extLst>
  </p:cSld>
  <p:clrMapOvr>
    <a:masterClrMapping/>
  </p:clrMapOvr>
  <p:transition xmlns:p14="http://schemas.microsoft.com/office/powerpoint/2010/mai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2B50D-81C2-A143-810C-2EE5607602F4}" type="datetimeFigureOut">
              <a:rPr lang="en-US" smtClean="0"/>
              <a:t>12/10/15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2A5835-75B1-5548-9B9F-38EE1A69789A}" type="slidenum">
              <a:rPr lang="en-US" smtClean="0"/>
              <a:t>‹#›</a:t>
            </a:fld>
            <a:endParaRPr lang="en-US"/>
          </a:p>
        </p:txBody>
      </p:sp>
    </p:spTree>
    <p:extLst>
      <p:ext uri="{BB962C8B-B14F-4D97-AF65-F5344CB8AC3E}">
        <p14:creationId xmlns:p14="http://schemas.microsoft.com/office/powerpoint/2010/main" val="2806365996"/>
      </p:ext>
    </p:extLst>
  </p:cSld>
  <p:clrMapOvr>
    <a:masterClrMapping/>
  </p:clrMapOvr>
  <p:transition xmlns:p14="http://schemas.microsoft.com/office/powerpoint/2010/mai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D2B50D-81C2-A143-810C-2EE5607602F4}" type="datetimeFigureOut">
              <a:rPr lang="en-US" smtClean="0"/>
              <a:t>12/10/15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2A5835-75B1-5548-9B9F-38EE1A69789A}" type="slidenum">
              <a:rPr lang="en-US" smtClean="0"/>
              <a:t>‹#›</a:t>
            </a:fld>
            <a:endParaRPr lang="en-US"/>
          </a:p>
        </p:txBody>
      </p:sp>
    </p:spTree>
    <p:extLst>
      <p:ext uri="{BB962C8B-B14F-4D97-AF65-F5344CB8AC3E}">
        <p14:creationId xmlns:p14="http://schemas.microsoft.com/office/powerpoint/2010/main" val="1436666485"/>
      </p:ext>
    </p:extLst>
  </p:cSld>
  <p:clrMapOvr>
    <a:masterClrMapping/>
  </p:clrMapOvr>
  <p:transition xmlns:p14="http://schemas.microsoft.com/office/powerpoint/2010/mai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D2B50D-81C2-A143-810C-2EE5607602F4}" type="datetimeFigureOut">
              <a:rPr lang="en-US" smtClean="0"/>
              <a:t>12/10/15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2A5835-75B1-5548-9B9F-38EE1A69789A}" type="slidenum">
              <a:rPr lang="en-US" smtClean="0"/>
              <a:t>‹#›</a:t>
            </a:fld>
            <a:endParaRPr lang="en-US"/>
          </a:p>
        </p:txBody>
      </p:sp>
    </p:spTree>
    <p:extLst>
      <p:ext uri="{BB962C8B-B14F-4D97-AF65-F5344CB8AC3E}">
        <p14:creationId xmlns:p14="http://schemas.microsoft.com/office/powerpoint/2010/main" val="1142863466"/>
      </p:ext>
    </p:extLst>
  </p:cSld>
  <p:clrMapOvr>
    <a:masterClrMapping/>
  </p:clrMapOvr>
  <p:transition xmlns:p14="http://schemas.microsoft.com/office/powerpoint/2010/main" spd="slow">
    <p:push dir="u"/>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rgbClr val="FFFFFF"/>
          </a:solidFill>
          <a:ln w="38100" cmpd="sng">
            <a:solidFill>
              <a:srgbClr val="4C2D7E"/>
            </a:solidFill>
          </a:ln>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a:solidFill>
            <a:srgbClr val="FFFFFF"/>
          </a:solidFill>
          <a:ln w="38100" cmpd="sng">
            <a:solidFill>
              <a:srgbClr val="4C2D7E"/>
            </a:solidFill>
          </a:ln>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D2B50D-81C2-A143-810C-2EE5607602F4}" type="datetimeFigureOut">
              <a:rPr lang="en-US" smtClean="0"/>
              <a:t>12/10/15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2A5835-75B1-5548-9B9F-38EE1A69789A}" type="slidenum">
              <a:rPr lang="en-US" smtClean="0"/>
              <a:t>‹#›</a:t>
            </a:fld>
            <a:endParaRPr lang="en-US"/>
          </a:p>
        </p:txBody>
      </p:sp>
      <p:sp>
        <p:nvSpPr>
          <p:cNvPr id="7" name="TextBox 6"/>
          <p:cNvSpPr txBox="1"/>
          <p:nvPr userDrawn="1"/>
        </p:nvSpPr>
        <p:spPr>
          <a:xfrm>
            <a:off x="6553200" y="6654540"/>
            <a:ext cx="2590800" cy="246221"/>
          </a:xfrm>
          <a:prstGeom prst="rect">
            <a:avLst/>
          </a:prstGeom>
          <a:noFill/>
        </p:spPr>
        <p:txBody>
          <a:bodyPr wrap="square" rtlCol="0">
            <a:spAutoFit/>
          </a:bodyPr>
          <a:lstStyle/>
          <a:p>
            <a:pPr algn="r"/>
            <a:r>
              <a:rPr lang="en-US" sz="1000" dirty="0" smtClean="0"/>
              <a:t>The Daring English Teacher</a:t>
            </a:r>
            <a:endParaRPr lang="en-US" sz="1000" dirty="0"/>
          </a:p>
        </p:txBody>
      </p:sp>
    </p:spTree>
    <p:extLst>
      <p:ext uri="{BB962C8B-B14F-4D97-AF65-F5344CB8AC3E}">
        <p14:creationId xmlns:p14="http://schemas.microsoft.com/office/powerpoint/2010/main" val="2753640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spd="slow">
    <p:push dir="u"/>
  </p:transition>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976176"/>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solidFill>
            <a:srgbClr val="FFFFFF"/>
          </a:solidFill>
          <a:ln>
            <a:noFill/>
          </a:ln>
        </p:spPr>
        <p:txBody>
          <a:bodyPr/>
          <a:lstStyle/>
          <a:p>
            <a:pPr marL="0" indent="0">
              <a:buNone/>
            </a:pPr>
            <a:r>
              <a:rPr lang="en-US" sz="6000" b="1" dirty="0" smtClean="0">
                <a:solidFill>
                  <a:srgbClr val="4C2D7E"/>
                </a:solidFill>
                <a:cs typeface="KG Behind These Hazel Eyes"/>
              </a:rPr>
              <a:t>1</a:t>
            </a:r>
            <a:r>
              <a:rPr lang="en-US" dirty="0" smtClean="0"/>
              <a:t>.</a:t>
            </a:r>
            <a:r>
              <a:rPr lang="en-US" sz="3600" dirty="0" smtClean="0">
                <a:solidFill>
                  <a:srgbClr val="135592"/>
                </a:solidFill>
              </a:rPr>
              <a:t> </a:t>
            </a:r>
            <a:r>
              <a:rPr lang="en-US" sz="4800" dirty="0" smtClean="0"/>
              <a:t>Read </a:t>
            </a:r>
            <a:r>
              <a:rPr lang="en-US" sz="4800" dirty="0" smtClean="0"/>
              <a:t>the entire poem</a:t>
            </a:r>
            <a:r>
              <a:rPr lang="en-US" sz="4800" dirty="0" smtClean="0"/>
              <a:t>.</a:t>
            </a:r>
          </a:p>
          <a:p>
            <a:pPr marL="0" indent="0">
              <a:buNone/>
            </a:pPr>
            <a:r>
              <a:rPr lang="en-US" sz="4400" dirty="0" smtClean="0"/>
              <a:t>Don’t worry about </a:t>
            </a:r>
          </a:p>
          <a:p>
            <a:pPr marL="0" indent="0">
              <a:buNone/>
            </a:pPr>
            <a:r>
              <a:rPr lang="en-US" sz="4400" dirty="0" smtClean="0"/>
              <a:t>understanding the </a:t>
            </a:r>
          </a:p>
          <a:p>
            <a:pPr marL="0" indent="0">
              <a:buNone/>
            </a:pPr>
            <a:r>
              <a:rPr lang="en-US" sz="4400" dirty="0" smtClean="0"/>
              <a:t>poem just yet. </a:t>
            </a:r>
          </a:p>
          <a:p>
            <a:pPr marL="0" indent="0">
              <a:buNone/>
            </a:pPr>
            <a:r>
              <a:rPr lang="en-US" sz="4400" dirty="0" smtClean="0"/>
              <a:t>Just read it!</a:t>
            </a:r>
            <a:endParaRPr lang="en-US" sz="4400" dirty="0"/>
          </a:p>
        </p:txBody>
      </p:sp>
      <p:pic>
        <p:nvPicPr>
          <p:cNvPr id="4" name="Picture 3" descr="Teengirl-readingCol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2805" y="2121064"/>
            <a:ext cx="3966287" cy="4493755"/>
          </a:xfrm>
          <a:prstGeom prst="rect">
            <a:avLst/>
          </a:prstGeom>
        </p:spPr>
      </p:pic>
    </p:spTree>
    <p:extLst>
      <p:ext uri="{BB962C8B-B14F-4D97-AF65-F5344CB8AC3E}">
        <p14:creationId xmlns:p14="http://schemas.microsoft.com/office/powerpoint/2010/main" val="1205804364"/>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noFill/>
          <a:ln>
            <a:solidFill>
              <a:srgbClr val="4C2D7E"/>
            </a:solidFill>
          </a:ln>
        </p:spPr>
        <p:txBody>
          <a:bodyPr/>
          <a:lstStyle/>
          <a:p>
            <a:pPr marL="0" indent="0">
              <a:buNone/>
            </a:pPr>
            <a:r>
              <a:rPr lang="en-US" sz="6000" b="1" dirty="0">
                <a:solidFill>
                  <a:srgbClr val="4C2D7E"/>
                </a:solidFill>
                <a:cs typeface="Chalkduster"/>
              </a:rPr>
              <a:t>2</a:t>
            </a:r>
            <a:r>
              <a:rPr lang="en-US" dirty="0" smtClean="0">
                <a:solidFill>
                  <a:srgbClr val="4C2D7E"/>
                </a:solidFill>
              </a:rPr>
              <a:t>. </a:t>
            </a:r>
            <a:r>
              <a:rPr lang="en-US" dirty="0" smtClean="0"/>
              <a:t>Analyze and annotate the poem’s organization.</a:t>
            </a:r>
          </a:p>
          <a:p>
            <a:r>
              <a:rPr lang="en-US" dirty="0" smtClean="0"/>
              <a:t>How many stanzas are there?</a:t>
            </a:r>
          </a:p>
          <a:p>
            <a:r>
              <a:rPr lang="en-US" dirty="0" smtClean="0"/>
              <a:t>What is the rhyme scheme?</a:t>
            </a:r>
          </a:p>
          <a:p>
            <a:r>
              <a:rPr lang="en-US" dirty="0" smtClean="0"/>
              <a:t>How many syllables are in each line?</a:t>
            </a:r>
            <a:endParaRPr lang="en-US" dirty="0"/>
          </a:p>
        </p:txBody>
      </p:sp>
      <p:sp>
        <p:nvSpPr>
          <p:cNvPr id="5" name="TextBox 4"/>
          <p:cNvSpPr txBox="1"/>
          <p:nvPr/>
        </p:nvSpPr>
        <p:spPr>
          <a:xfrm>
            <a:off x="783675" y="5001373"/>
            <a:ext cx="7593540" cy="707886"/>
          </a:xfrm>
          <a:prstGeom prst="rect">
            <a:avLst/>
          </a:prstGeom>
          <a:solidFill>
            <a:srgbClr val="8563A5"/>
          </a:solidFill>
          <a:ln>
            <a:solidFill>
              <a:srgbClr val="4C2D7E"/>
            </a:solidFill>
          </a:ln>
        </p:spPr>
        <p:txBody>
          <a:bodyPr wrap="square" rtlCol="0">
            <a:spAutoFit/>
          </a:bodyPr>
          <a:lstStyle/>
          <a:p>
            <a:pPr algn="ctr">
              <a:lnSpc>
                <a:spcPct val="80000"/>
              </a:lnSpc>
            </a:pPr>
            <a:r>
              <a:rPr lang="en-US" sz="4800" dirty="0" smtClean="0">
                <a:solidFill>
                  <a:schemeClr val="bg1"/>
                </a:solidFill>
              </a:rPr>
              <a:t>Write this information down!</a:t>
            </a:r>
            <a:endParaRPr lang="en-US" sz="4800" dirty="0">
              <a:solidFill>
                <a:schemeClr val="bg1"/>
              </a:solidFill>
            </a:endParaRPr>
          </a:p>
        </p:txBody>
      </p:sp>
    </p:spTree>
    <p:extLst>
      <p:ext uri="{BB962C8B-B14F-4D97-AF65-F5344CB8AC3E}">
        <p14:creationId xmlns:p14="http://schemas.microsoft.com/office/powerpoint/2010/main" val="3153124501"/>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noFill/>
          <a:ln>
            <a:noFill/>
          </a:ln>
        </p:spPr>
        <p:txBody>
          <a:bodyPr/>
          <a:lstStyle/>
          <a:p>
            <a:pPr marL="0" indent="0">
              <a:buNone/>
            </a:pPr>
            <a:r>
              <a:rPr lang="en-US" sz="6000" b="1" dirty="0" smtClean="0">
                <a:solidFill>
                  <a:srgbClr val="4C2D7E"/>
                </a:solidFill>
                <a:cs typeface="Chalkduster"/>
              </a:rPr>
              <a:t>3</a:t>
            </a:r>
            <a:r>
              <a:rPr lang="en-US" dirty="0" smtClean="0">
                <a:solidFill>
                  <a:srgbClr val="4C2D7E"/>
                </a:solidFill>
              </a:rPr>
              <a:t>. </a:t>
            </a:r>
            <a:r>
              <a:rPr lang="en-US" dirty="0" smtClean="0"/>
              <a:t>Reread the poem and underline and define words your don’t know.</a:t>
            </a:r>
          </a:p>
          <a:p>
            <a:r>
              <a:rPr lang="en-US" dirty="0" smtClean="0"/>
              <a:t>Write the meaning of the words and phrases in the margins.</a:t>
            </a:r>
          </a:p>
          <a:p>
            <a:r>
              <a:rPr lang="en-US" dirty="0" smtClean="0"/>
              <a:t>Check to make sure an unknown phrase isn’t figurative language. </a:t>
            </a:r>
            <a:endParaRPr lang="en-US" dirty="0"/>
          </a:p>
        </p:txBody>
      </p:sp>
    </p:spTree>
    <p:extLst>
      <p:ext uri="{BB962C8B-B14F-4D97-AF65-F5344CB8AC3E}">
        <p14:creationId xmlns:p14="http://schemas.microsoft.com/office/powerpoint/2010/main" val="3484221019"/>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noFill/>
        </p:spPr>
        <p:txBody>
          <a:bodyPr/>
          <a:lstStyle/>
          <a:p>
            <a:pPr marL="0" indent="0">
              <a:buNone/>
            </a:pPr>
            <a:r>
              <a:rPr lang="en-US" sz="6000" b="1" dirty="0">
                <a:solidFill>
                  <a:srgbClr val="4C2D7E"/>
                </a:solidFill>
                <a:cs typeface="Chalkduster"/>
              </a:rPr>
              <a:t>4</a:t>
            </a:r>
            <a:r>
              <a:rPr lang="en-US" dirty="0" smtClean="0">
                <a:solidFill>
                  <a:srgbClr val="4C2D7E"/>
                </a:solidFill>
              </a:rPr>
              <a:t>. </a:t>
            </a:r>
            <a:r>
              <a:rPr lang="en-US" dirty="0" smtClean="0"/>
              <a:t>Reread the poem and make detailed annotations. Look for:</a:t>
            </a:r>
          </a:p>
          <a:p>
            <a:r>
              <a:rPr lang="en-US" dirty="0" smtClean="0"/>
              <a:t>Repetition (highlight repeated words/phrases)</a:t>
            </a:r>
          </a:p>
          <a:p>
            <a:r>
              <a:rPr lang="en-US" dirty="0" smtClean="0"/>
              <a:t>Star and explain figurative language</a:t>
            </a:r>
          </a:p>
          <a:p>
            <a:r>
              <a:rPr lang="en-US" dirty="0" smtClean="0"/>
              <a:t>Squiggle line all sound devices</a:t>
            </a:r>
          </a:p>
          <a:p>
            <a:r>
              <a:rPr lang="en-US" dirty="0" smtClean="0"/>
              <a:t>Box words that paint a vivid picture (imagery)</a:t>
            </a:r>
          </a:p>
          <a:p>
            <a:endParaRPr lang="en-US" dirty="0" smtClean="0"/>
          </a:p>
          <a:p>
            <a:endParaRPr lang="en-US" dirty="0"/>
          </a:p>
        </p:txBody>
      </p:sp>
    </p:spTree>
    <p:extLst>
      <p:ext uri="{BB962C8B-B14F-4D97-AF65-F5344CB8AC3E}">
        <p14:creationId xmlns:p14="http://schemas.microsoft.com/office/powerpoint/2010/main" val="377300664"/>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noFill/>
          <a:ln>
            <a:noFill/>
          </a:ln>
        </p:spPr>
        <p:txBody>
          <a:bodyPr/>
          <a:lstStyle/>
          <a:p>
            <a:pPr marL="0" indent="0">
              <a:buNone/>
            </a:pPr>
            <a:r>
              <a:rPr lang="en-US" sz="6000" b="1" dirty="0" smtClean="0">
                <a:solidFill>
                  <a:srgbClr val="4C2D7E"/>
                </a:solidFill>
                <a:cs typeface="Chalkduster"/>
              </a:rPr>
              <a:t>5</a:t>
            </a:r>
            <a:r>
              <a:rPr lang="en-US" dirty="0" smtClean="0"/>
              <a:t>. Question the poem.</a:t>
            </a:r>
          </a:p>
          <a:p>
            <a:r>
              <a:rPr lang="en-US" dirty="0" smtClean="0"/>
              <a:t>What is the author saying?</a:t>
            </a:r>
          </a:p>
          <a:p>
            <a:r>
              <a:rPr lang="en-US" dirty="0" smtClean="0"/>
              <a:t>What is the author’s tone?</a:t>
            </a:r>
          </a:p>
          <a:p>
            <a:r>
              <a:rPr lang="en-US" dirty="0" smtClean="0"/>
              <a:t>What is the author’s style?</a:t>
            </a:r>
          </a:p>
          <a:p>
            <a:r>
              <a:rPr lang="en-US" dirty="0" smtClean="0"/>
              <a:t>How does this poem make me feel?</a:t>
            </a:r>
            <a:endParaRPr lang="en-US" dirty="0"/>
          </a:p>
        </p:txBody>
      </p:sp>
    </p:spTree>
    <p:extLst>
      <p:ext uri="{BB962C8B-B14F-4D97-AF65-F5344CB8AC3E}">
        <p14:creationId xmlns:p14="http://schemas.microsoft.com/office/powerpoint/2010/main" val="2930142169"/>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noFill/>
          <a:ln>
            <a:noFill/>
          </a:ln>
        </p:spPr>
        <p:txBody>
          <a:bodyPr/>
          <a:lstStyle/>
          <a:p>
            <a:pPr marL="0" indent="0">
              <a:buNone/>
            </a:pPr>
            <a:r>
              <a:rPr lang="en-US" sz="6000" b="1" dirty="0">
                <a:solidFill>
                  <a:srgbClr val="4C2D7E"/>
                </a:solidFill>
                <a:cs typeface="Chalkduster"/>
              </a:rPr>
              <a:t>6</a:t>
            </a:r>
            <a:r>
              <a:rPr lang="en-US" dirty="0" smtClean="0"/>
              <a:t>. Review your annotations. Look for a deeper meaning. </a:t>
            </a:r>
          </a:p>
        </p:txBody>
      </p:sp>
    </p:spTree>
    <p:extLst>
      <p:ext uri="{BB962C8B-B14F-4D97-AF65-F5344CB8AC3E}">
        <p14:creationId xmlns:p14="http://schemas.microsoft.com/office/powerpoint/2010/main" val="3085273089"/>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Steps to Annotate </a:t>
            </a:r>
            <a:r>
              <a:rPr lang="en-US" sz="6600" b="1" dirty="0">
                <a:latin typeface="Janda Stylish Script"/>
                <a:cs typeface="Janda Stylish Script"/>
              </a:rPr>
              <a:t>Poetry</a:t>
            </a:r>
            <a:endParaRPr lang="en-US" sz="5400" b="1" dirty="0"/>
          </a:p>
        </p:txBody>
      </p:sp>
      <p:sp>
        <p:nvSpPr>
          <p:cNvPr id="3" name="Content Placeholder 2"/>
          <p:cNvSpPr>
            <a:spLocks noGrp="1"/>
          </p:cNvSpPr>
          <p:nvPr>
            <p:ph idx="1"/>
          </p:nvPr>
        </p:nvSpPr>
        <p:spPr>
          <a:solidFill>
            <a:srgbClr val="FFFFFF"/>
          </a:solidFill>
          <a:ln>
            <a:solidFill>
              <a:srgbClr val="4C2D7E"/>
            </a:solidFill>
          </a:ln>
        </p:spPr>
        <p:txBody>
          <a:bodyPr/>
          <a:lstStyle/>
          <a:p>
            <a:pPr marL="0" indent="0">
              <a:buNone/>
            </a:pPr>
            <a:r>
              <a:rPr lang="en-US" sz="6000" b="1" dirty="0" smtClean="0">
                <a:solidFill>
                  <a:srgbClr val="4C2D7E"/>
                </a:solidFill>
                <a:cs typeface="Chalkduster"/>
              </a:rPr>
              <a:t>7</a:t>
            </a:r>
            <a:r>
              <a:rPr lang="en-US" dirty="0" smtClean="0"/>
              <a:t>. </a:t>
            </a:r>
            <a:r>
              <a:rPr lang="en-US" sz="4000" dirty="0" smtClean="0"/>
              <a:t>Identify and explore the poem’s th</a:t>
            </a:r>
            <a:r>
              <a:rPr lang="en-US" sz="3600" dirty="0" smtClean="0"/>
              <a:t>eme</a:t>
            </a:r>
            <a:r>
              <a:rPr lang="en-US" sz="3600" dirty="0" smtClean="0"/>
              <a:t>.</a:t>
            </a:r>
          </a:p>
          <a:p>
            <a:r>
              <a:rPr lang="en-US" sz="3600" dirty="0" smtClean="0"/>
              <a:t>The theme is the central message of the poem.</a:t>
            </a:r>
          </a:p>
        </p:txBody>
      </p:sp>
    </p:spTree>
    <p:extLst>
      <p:ext uri="{BB962C8B-B14F-4D97-AF65-F5344CB8AC3E}">
        <p14:creationId xmlns:p14="http://schemas.microsoft.com/office/powerpoint/2010/main" val="3085273089"/>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b="1" dirty="0" smtClean="0"/>
              <a:t>Practice</a:t>
            </a:r>
            <a:endParaRPr lang="en-US" b="1" dirty="0"/>
          </a:p>
        </p:txBody>
      </p:sp>
      <p:sp>
        <p:nvSpPr>
          <p:cNvPr id="3" name="Content Placeholder 2"/>
          <p:cNvSpPr>
            <a:spLocks noGrp="1"/>
          </p:cNvSpPr>
          <p:nvPr>
            <p:ph idx="1"/>
          </p:nvPr>
        </p:nvSpPr>
        <p:spPr>
          <a:xfrm>
            <a:off x="227502" y="1600200"/>
            <a:ext cx="2001917" cy="5055230"/>
          </a:xfrm>
        </p:spPr>
        <p:txBody>
          <a:bodyPr>
            <a:normAutofit fontScale="92500" lnSpcReduction="20000"/>
          </a:bodyPr>
          <a:lstStyle/>
          <a:p>
            <a:pPr marL="0" indent="0" algn="ctr">
              <a:buNone/>
            </a:pPr>
            <a:r>
              <a:rPr lang="en-US" sz="2000" b="1" dirty="0" smtClean="0"/>
              <a:t>“I Wandered Lonely as a Cloud”</a:t>
            </a:r>
          </a:p>
          <a:p>
            <a:pPr marL="0" indent="0">
              <a:buNone/>
            </a:pPr>
            <a:r>
              <a:rPr lang="en-US" sz="2000" dirty="0" smtClean="0"/>
              <a:t>By: William Wordsworth</a:t>
            </a:r>
          </a:p>
          <a:p>
            <a:pPr marL="0" indent="0">
              <a:buNone/>
            </a:pPr>
            <a:endParaRPr lang="en-US" sz="2400" dirty="0" smtClean="0"/>
          </a:p>
          <a:p>
            <a:pPr marL="0" indent="0">
              <a:lnSpc>
                <a:spcPct val="110000"/>
              </a:lnSpc>
              <a:buNone/>
            </a:pPr>
            <a:r>
              <a:rPr lang="en-US" sz="2400" dirty="0" smtClean="0"/>
              <a:t>Use the symbols from the previous slide to annotate William Wordsworth’s poem “I Wandered Lonely as a Cloud.”</a:t>
            </a:r>
            <a:endParaRPr lang="en-US" sz="2400" dirty="0"/>
          </a:p>
        </p:txBody>
      </p:sp>
      <p:sp>
        <p:nvSpPr>
          <p:cNvPr id="4" name="TextBox 3"/>
          <p:cNvSpPr txBox="1"/>
          <p:nvPr/>
        </p:nvSpPr>
        <p:spPr>
          <a:xfrm>
            <a:off x="2337508" y="1600200"/>
            <a:ext cx="3242792" cy="4598694"/>
          </a:xfrm>
          <a:prstGeom prst="rect">
            <a:avLst/>
          </a:prstGeom>
          <a:solidFill>
            <a:srgbClr val="FFFFFF"/>
          </a:solidFill>
          <a:ln w="38100" cmpd="sng">
            <a:solidFill>
              <a:srgbClr val="4C2D7E"/>
            </a:solidFill>
          </a:ln>
        </p:spPr>
        <p:txBody>
          <a:bodyPr wrap="square" rtlCol="0">
            <a:spAutoFit/>
          </a:bodyPr>
          <a:lstStyle/>
          <a:p>
            <a:pPr>
              <a:lnSpc>
                <a:spcPct val="150000"/>
              </a:lnSpc>
            </a:pPr>
            <a:r>
              <a:rPr lang="en-US" sz="1400" dirty="0" smtClean="0"/>
              <a:t>I wandered lonely as a cloud</a:t>
            </a:r>
          </a:p>
          <a:p>
            <a:pPr>
              <a:lnSpc>
                <a:spcPct val="150000"/>
              </a:lnSpc>
            </a:pPr>
            <a:r>
              <a:rPr lang="en-US" sz="1400" dirty="0" smtClean="0"/>
              <a:t>That floats on high o'er vales and hills,</a:t>
            </a:r>
          </a:p>
          <a:p>
            <a:pPr>
              <a:lnSpc>
                <a:spcPct val="150000"/>
              </a:lnSpc>
            </a:pPr>
            <a:r>
              <a:rPr lang="en-US" sz="1400" dirty="0" smtClean="0"/>
              <a:t>When all at once I saw a crowd,</a:t>
            </a:r>
          </a:p>
          <a:p>
            <a:pPr>
              <a:lnSpc>
                <a:spcPct val="150000"/>
              </a:lnSpc>
            </a:pPr>
            <a:r>
              <a:rPr lang="en-US" sz="1400" dirty="0" smtClean="0"/>
              <a:t>A host, of golden daffodils;</a:t>
            </a:r>
          </a:p>
          <a:p>
            <a:pPr>
              <a:lnSpc>
                <a:spcPct val="150000"/>
              </a:lnSpc>
            </a:pPr>
            <a:r>
              <a:rPr lang="en-US" sz="1400" dirty="0" smtClean="0"/>
              <a:t>Beside the lake, beneath the trees,</a:t>
            </a:r>
          </a:p>
          <a:p>
            <a:pPr>
              <a:lnSpc>
                <a:spcPct val="150000"/>
              </a:lnSpc>
            </a:pPr>
            <a:r>
              <a:rPr lang="en-US" sz="1400" dirty="0" smtClean="0"/>
              <a:t>Fluttering and dancing in the breeze.</a:t>
            </a:r>
          </a:p>
          <a:p>
            <a:pPr>
              <a:lnSpc>
                <a:spcPct val="150000"/>
              </a:lnSpc>
            </a:pPr>
            <a:endParaRPr lang="en-US" sz="1400" dirty="0" smtClean="0"/>
          </a:p>
          <a:p>
            <a:pPr>
              <a:lnSpc>
                <a:spcPct val="150000"/>
              </a:lnSpc>
            </a:pPr>
            <a:r>
              <a:rPr lang="en-US" sz="1400" dirty="0" smtClean="0"/>
              <a:t>Continuous as the stars that shine</a:t>
            </a:r>
          </a:p>
          <a:p>
            <a:pPr>
              <a:lnSpc>
                <a:spcPct val="150000"/>
              </a:lnSpc>
            </a:pPr>
            <a:r>
              <a:rPr lang="en-US" sz="1400" dirty="0" smtClean="0"/>
              <a:t>And twinkle on the milky way,</a:t>
            </a:r>
          </a:p>
          <a:p>
            <a:pPr>
              <a:lnSpc>
                <a:spcPct val="150000"/>
              </a:lnSpc>
            </a:pPr>
            <a:r>
              <a:rPr lang="en-US" sz="1400" dirty="0" smtClean="0"/>
              <a:t>They stretched in never-ending line</a:t>
            </a:r>
          </a:p>
          <a:p>
            <a:pPr>
              <a:lnSpc>
                <a:spcPct val="150000"/>
              </a:lnSpc>
            </a:pPr>
            <a:r>
              <a:rPr lang="en-US" sz="1400" dirty="0" smtClean="0"/>
              <a:t>Along the margin of a bay:</a:t>
            </a:r>
          </a:p>
          <a:p>
            <a:pPr>
              <a:lnSpc>
                <a:spcPct val="150000"/>
              </a:lnSpc>
            </a:pPr>
            <a:r>
              <a:rPr lang="en-US" sz="1400" dirty="0" smtClean="0"/>
              <a:t>Ten thousand saw I at a glance,</a:t>
            </a:r>
          </a:p>
          <a:p>
            <a:pPr>
              <a:lnSpc>
                <a:spcPct val="150000"/>
              </a:lnSpc>
            </a:pPr>
            <a:r>
              <a:rPr lang="en-US" sz="1400" dirty="0" smtClean="0"/>
              <a:t>Tossing their heads in sprightly dance.</a:t>
            </a:r>
          </a:p>
          <a:p>
            <a:pPr>
              <a:lnSpc>
                <a:spcPct val="150000"/>
              </a:lnSpc>
            </a:pPr>
            <a:endParaRPr lang="en-US" sz="1400" dirty="0"/>
          </a:p>
        </p:txBody>
      </p:sp>
      <p:sp>
        <p:nvSpPr>
          <p:cNvPr id="5" name="TextBox 4"/>
          <p:cNvSpPr txBox="1"/>
          <p:nvPr/>
        </p:nvSpPr>
        <p:spPr>
          <a:xfrm>
            <a:off x="5755958" y="1600200"/>
            <a:ext cx="3242792" cy="4598694"/>
          </a:xfrm>
          <a:prstGeom prst="rect">
            <a:avLst/>
          </a:prstGeom>
          <a:solidFill>
            <a:srgbClr val="FFFFFF"/>
          </a:solidFill>
          <a:ln w="38100" cmpd="sng">
            <a:solidFill>
              <a:srgbClr val="4C2D7E"/>
            </a:solidFill>
          </a:ln>
        </p:spPr>
        <p:txBody>
          <a:bodyPr wrap="square" rtlCol="0">
            <a:spAutoFit/>
          </a:bodyPr>
          <a:lstStyle/>
          <a:p>
            <a:pPr>
              <a:lnSpc>
                <a:spcPct val="150000"/>
              </a:lnSpc>
            </a:pPr>
            <a:r>
              <a:rPr lang="en-US" sz="1400" dirty="0" smtClean="0"/>
              <a:t>The </a:t>
            </a:r>
            <a:r>
              <a:rPr lang="en-US" sz="1400" dirty="0"/>
              <a:t>waves beside them danced; but they</a:t>
            </a:r>
          </a:p>
          <a:p>
            <a:pPr>
              <a:lnSpc>
                <a:spcPct val="150000"/>
              </a:lnSpc>
            </a:pPr>
            <a:r>
              <a:rPr lang="en-US" sz="1400" dirty="0"/>
              <a:t>Out-did the sparkling waves in glee:</a:t>
            </a:r>
          </a:p>
          <a:p>
            <a:pPr>
              <a:lnSpc>
                <a:spcPct val="150000"/>
              </a:lnSpc>
            </a:pPr>
            <a:r>
              <a:rPr lang="en-US" sz="1400" dirty="0"/>
              <a:t>A poet could not but be gay,</a:t>
            </a:r>
          </a:p>
          <a:p>
            <a:pPr>
              <a:lnSpc>
                <a:spcPct val="150000"/>
              </a:lnSpc>
            </a:pPr>
            <a:r>
              <a:rPr lang="en-US" sz="1400" dirty="0"/>
              <a:t>In such a jocund company:</a:t>
            </a:r>
          </a:p>
          <a:p>
            <a:pPr>
              <a:lnSpc>
                <a:spcPct val="150000"/>
              </a:lnSpc>
            </a:pPr>
            <a:r>
              <a:rPr lang="en-US" sz="1400" dirty="0"/>
              <a:t>I gazed—and gazed—but little thought</a:t>
            </a:r>
          </a:p>
          <a:p>
            <a:pPr>
              <a:lnSpc>
                <a:spcPct val="150000"/>
              </a:lnSpc>
            </a:pPr>
            <a:r>
              <a:rPr lang="en-US" sz="1400" dirty="0"/>
              <a:t>What wealth the show to me had brought:</a:t>
            </a:r>
          </a:p>
          <a:p>
            <a:pPr>
              <a:lnSpc>
                <a:spcPct val="150000"/>
              </a:lnSpc>
            </a:pPr>
            <a:endParaRPr lang="en-US" sz="1400" dirty="0"/>
          </a:p>
          <a:p>
            <a:pPr>
              <a:lnSpc>
                <a:spcPct val="150000"/>
              </a:lnSpc>
            </a:pPr>
            <a:r>
              <a:rPr lang="en-US" sz="1400" dirty="0"/>
              <a:t>For oft, when on my couch I lie</a:t>
            </a:r>
          </a:p>
          <a:p>
            <a:pPr>
              <a:lnSpc>
                <a:spcPct val="150000"/>
              </a:lnSpc>
            </a:pPr>
            <a:r>
              <a:rPr lang="en-US" sz="1400" dirty="0"/>
              <a:t>In vacant or in pensive mood,</a:t>
            </a:r>
          </a:p>
          <a:p>
            <a:pPr>
              <a:lnSpc>
                <a:spcPct val="150000"/>
              </a:lnSpc>
            </a:pPr>
            <a:r>
              <a:rPr lang="en-US" sz="1400" dirty="0"/>
              <a:t>They flash upon that inward eye</a:t>
            </a:r>
          </a:p>
          <a:p>
            <a:pPr>
              <a:lnSpc>
                <a:spcPct val="150000"/>
              </a:lnSpc>
            </a:pPr>
            <a:r>
              <a:rPr lang="en-US" sz="1400" dirty="0"/>
              <a:t>Which is the bliss of solitude;</a:t>
            </a:r>
          </a:p>
          <a:p>
            <a:pPr>
              <a:lnSpc>
                <a:spcPct val="150000"/>
              </a:lnSpc>
            </a:pPr>
            <a:r>
              <a:rPr lang="en-US" sz="1400" dirty="0"/>
              <a:t>And then my heart with pleasure fills,</a:t>
            </a:r>
          </a:p>
          <a:p>
            <a:pPr>
              <a:lnSpc>
                <a:spcPct val="150000"/>
              </a:lnSpc>
            </a:pPr>
            <a:r>
              <a:rPr lang="en-US" sz="1400" dirty="0"/>
              <a:t>And dances with the daffodils.</a:t>
            </a:r>
          </a:p>
        </p:txBody>
      </p:sp>
    </p:spTree>
    <p:extLst>
      <p:ext uri="{BB962C8B-B14F-4D97-AF65-F5344CB8AC3E}">
        <p14:creationId xmlns:p14="http://schemas.microsoft.com/office/powerpoint/2010/main" val="3148296565"/>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smtClean="0"/>
              <a:t>Practice</a:t>
            </a:r>
            <a:endParaRPr lang="en-US" b="1" dirty="0"/>
          </a:p>
        </p:txBody>
      </p:sp>
      <p:sp>
        <p:nvSpPr>
          <p:cNvPr id="6" name="Content Placeholder 2"/>
          <p:cNvSpPr txBox="1">
            <a:spLocks/>
          </p:cNvSpPr>
          <p:nvPr/>
        </p:nvSpPr>
        <p:spPr>
          <a:xfrm>
            <a:off x="227502" y="1600200"/>
            <a:ext cx="2001917" cy="5055230"/>
          </a:xfrm>
          <a:prstGeom prst="rect">
            <a:avLst/>
          </a:prstGeom>
          <a:solidFill>
            <a:srgbClr val="FFFFFF"/>
          </a:solidFill>
          <a:ln w="38100" cmpd="sng">
            <a:solidFill>
              <a:srgbClr val="4C2D7E"/>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000" b="1" dirty="0" smtClean="0"/>
              <a:t>“I Wandered Lonely as a Cloud”</a:t>
            </a:r>
          </a:p>
          <a:p>
            <a:pPr marL="0" indent="0">
              <a:buFont typeface="Arial"/>
              <a:buNone/>
            </a:pPr>
            <a:r>
              <a:rPr lang="en-US" sz="2000" dirty="0" smtClean="0"/>
              <a:t>By: William Wordsworth</a:t>
            </a:r>
          </a:p>
          <a:p>
            <a:pPr marL="0" indent="0">
              <a:buFont typeface="Arial"/>
              <a:buNone/>
            </a:pPr>
            <a:endParaRPr lang="en-US" sz="2400" dirty="0" smtClean="0"/>
          </a:p>
          <a:p>
            <a:pPr marL="0" indent="0">
              <a:lnSpc>
                <a:spcPct val="110000"/>
              </a:lnSpc>
              <a:buFont typeface="Arial"/>
              <a:buNone/>
            </a:pPr>
            <a:r>
              <a:rPr lang="en-US" sz="2400" dirty="0" smtClean="0"/>
              <a:t>Step 1: Read the Text</a:t>
            </a:r>
            <a:endParaRPr lang="en-US" sz="2400" dirty="0"/>
          </a:p>
        </p:txBody>
      </p:sp>
      <p:sp>
        <p:nvSpPr>
          <p:cNvPr id="7" name="TextBox 6"/>
          <p:cNvSpPr txBox="1"/>
          <p:nvPr/>
        </p:nvSpPr>
        <p:spPr>
          <a:xfrm>
            <a:off x="2337508" y="1600200"/>
            <a:ext cx="3242792" cy="4598694"/>
          </a:xfrm>
          <a:prstGeom prst="rect">
            <a:avLst/>
          </a:prstGeom>
          <a:solidFill>
            <a:srgbClr val="FFFFFF"/>
          </a:solidFill>
          <a:ln w="38100" cmpd="sng">
            <a:solidFill>
              <a:srgbClr val="4C2D7E"/>
            </a:solidFill>
          </a:ln>
        </p:spPr>
        <p:txBody>
          <a:bodyPr wrap="square" rtlCol="0">
            <a:spAutoFit/>
          </a:bodyPr>
          <a:lstStyle/>
          <a:p>
            <a:pPr>
              <a:lnSpc>
                <a:spcPct val="150000"/>
              </a:lnSpc>
            </a:pPr>
            <a:r>
              <a:rPr lang="en-US" sz="1400" dirty="0" smtClean="0"/>
              <a:t>I wandered lonely as a cloud</a:t>
            </a:r>
          </a:p>
          <a:p>
            <a:pPr>
              <a:lnSpc>
                <a:spcPct val="150000"/>
              </a:lnSpc>
            </a:pPr>
            <a:r>
              <a:rPr lang="en-US" sz="1400" dirty="0" smtClean="0"/>
              <a:t>That floats on high o'er vales and hills,</a:t>
            </a:r>
          </a:p>
          <a:p>
            <a:pPr>
              <a:lnSpc>
                <a:spcPct val="150000"/>
              </a:lnSpc>
            </a:pPr>
            <a:r>
              <a:rPr lang="en-US" sz="1400" dirty="0" smtClean="0"/>
              <a:t>When all at once I saw a crowd,</a:t>
            </a:r>
          </a:p>
          <a:p>
            <a:pPr>
              <a:lnSpc>
                <a:spcPct val="150000"/>
              </a:lnSpc>
            </a:pPr>
            <a:r>
              <a:rPr lang="en-US" sz="1400" dirty="0" smtClean="0"/>
              <a:t>A host, of golden daffodils;</a:t>
            </a:r>
          </a:p>
          <a:p>
            <a:pPr>
              <a:lnSpc>
                <a:spcPct val="150000"/>
              </a:lnSpc>
            </a:pPr>
            <a:r>
              <a:rPr lang="en-US" sz="1400" dirty="0" smtClean="0"/>
              <a:t>Beside the lake, beneath the trees,</a:t>
            </a:r>
          </a:p>
          <a:p>
            <a:pPr>
              <a:lnSpc>
                <a:spcPct val="150000"/>
              </a:lnSpc>
            </a:pPr>
            <a:r>
              <a:rPr lang="en-US" sz="1400" dirty="0" smtClean="0"/>
              <a:t>Fluttering and dancing in the breeze.</a:t>
            </a:r>
          </a:p>
          <a:p>
            <a:pPr>
              <a:lnSpc>
                <a:spcPct val="150000"/>
              </a:lnSpc>
            </a:pPr>
            <a:endParaRPr lang="en-US" sz="1400" dirty="0" smtClean="0"/>
          </a:p>
          <a:p>
            <a:pPr>
              <a:lnSpc>
                <a:spcPct val="150000"/>
              </a:lnSpc>
            </a:pPr>
            <a:r>
              <a:rPr lang="en-US" sz="1400" dirty="0" smtClean="0"/>
              <a:t>Continuous as the stars that shine</a:t>
            </a:r>
          </a:p>
          <a:p>
            <a:pPr>
              <a:lnSpc>
                <a:spcPct val="150000"/>
              </a:lnSpc>
            </a:pPr>
            <a:r>
              <a:rPr lang="en-US" sz="1400" dirty="0" smtClean="0"/>
              <a:t>And twinkle on the milky way,</a:t>
            </a:r>
          </a:p>
          <a:p>
            <a:pPr>
              <a:lnSpc>
                <a:spcPct val="150000"/>
              </a:lnSpc>
            </a:pPr>
            <a:r>
              <a:rPr lang="en-US" sz="1400" dirty="0" smtClean="0"/>
              <a:t>They stretched in never-ending line</a:t>
            </a:r>
          </a:p>
          <a:p>
            <a:pPr>
              <a:lnSpc>
                <a:spcPct val="150000"/>
              </a:lnSpc>
            </a:pPr>
            <a:r>
              <a:rPr lang="en-US" sz="1400" dirty="0" smtClean="0"/>
              <a:t>Along the margin of a bay:</a:t>
            </a:r>
          </a:p>
          <a:p>
            <a:pPr>
              <a:lnSpc>
                <a:spcPct val="150000"/>
              </a:lnSpc>
            </a:pPr>
            <a:r>
              <a:rPr lang="en-US" sz="1400" dirty="0" smtClean="0"/>
              <a:t>Ten thousand saw I at a glance,</a:t>
            </a:r>
          </a:p>
          <a:p>
            <a:pPr>
              <a:lnSpc>
                <a:spcPct val="150000"/>
              </a:lnSpc>
            </a:pPr>
            <a:r>
              <a:rPr lang="en-US" sz="1400" dirty="0" smtClean="0"/>
              <a:t>Tossing their heads in sprightly dance.</a:t>
            </a:r>
          </a:p>
          <a:p>
            <a:pPr>
              <a:lnSpc>
                <a:spcPct val="150000"/>
              </a:lnSpc>
            </a:pPr>
            <a:endParaRPr lang="en-US" sz="1400" dirty="0"/>
          </a:p>
        </p:txBody>
      </p:sp>
      <p:sp>
        <p:nvSpPr>
          <p:cNvPr id="8" name="TextBox 7"/>
          <p:cNvSpPr txBox="1"/>
          <p:nvPr/>
        </p:nvSpPr>
        <p:spPr>
          <a:xfrm>
            <a:off x="5755958" y="1600200"/>
            <a:ext cx="3242792" cy="4598694"/>
          </a:xfrm>
          <a:prstGeom prst="rect">
            <a:avLst/>
          </a:prstGeom>
          <a:solidFill>
            <a:srgbClr val="FFFFFF"/>
          </a:solidFill>
          <a:ln w="38100" cmpd="sng">
            <a:solidFill>
              <a:srgbClr val="4C2D7E"/>
            </a:solidFill>
          </a:ln>
        </p:spPr>
        <p:txBody>
          <a:bodyPr wrap="square" rtlCol="0">
            <a:spAutoFit/>
          </a:bodyPr>
          <a:lstStyle/>
          <a:p>
            <a:pPr>
              <a:lnSpc>
                <a:spcPct val="150000"/>
              </a:lnSpc>
            </a:pPr>
            <a:r>
              <a:rPr lang="en-US" sz="1400" dirty="0" smtClean="0"/>
              <a:t>The </a:t>
            </a:r>
            <a:r>
              <a:rPr lang="en-US" sz="1400" dirty="0"/>
              <a:t>waves beside them danced; but they</a:t>
            </a:r>
          </a:p>
          <a:p>
            <a:pPr>
              <a:lnSpc>
                <a:spcPct val="150000"/>
              </a:lnSpc>
            </a:pPr>
            <a:r>
              <a:rPr lang="en-US" sz="1400" dirty="0"/>
              <a:t>Out-did the sparkling waves in glee:</a:t>
            </a:r>
          </a:p>
          <a:p>
            <a:pPr>
              <a:lnSpc>
                <a:spcPct val="150000"/>
              </a:lnSpc>
            </a:pPr>
            <a:r>
              <a:rPr lang="en-US" sz="1400" dirty="0"/>
              <a:t>A poet could not but be gay,</a:t>
            </a:r>
          </a:p>
          <a:p>
            <a:pPr>
              <a:lnSpc>
                <a:spcPct val="150000"/>
              </a:lnSpc>
            </a:pPr>
            <a:r>
              <a:rPr lang="en-US" sz="1400" dirty="0"/>
              <a:t>In such a jocund company:</a:t>
            </a:r>
          </a:p>
          <a:p>
            <a:pPr>
              <a:lnSpc>
                <a:spcPct val="150000"/>
              </a:lnSpc>
            </a:pPr>
            <a:r>
              <a:rPr lang="en-US" sz="1400" dirty="0"/>
              <a:t>I gazed—and gazed—but little thought</a:t>
            </a:r>
          </a:p>
          <a:p>
            <a:pPr>
              <a:lnSpc>
                <a:spcPct val="150000"/>
              </a:lnSpc>
            </a:pPr>
            <a:r>
              <a:rPr lang="en-US" sz="1400" dirty="0"/>
              <a:t>What wealth the show to me had brought:</a:t>
            </a:r>
          </a:p>
          <a:p>
            <a:pPr>
              <a:lnSpc>
                <a:spcPct val="150000"/>
              </a:lnSpc>
            </a:pPr>
            <a:endParaRPr lang="en-US" sz="1400" dirty="0"/>
          </a:p>
          <a:p>
            <a:pPr>
              <a:lnSpc>
                <a:spcPct val="150000"/>
              </a:lnSpc>
            </a:pPr>
            <a:r>
              <a:rPr lang="en-US" sz="1400" dirty="0"/>
              <a:t>For oft, when on my couch I lie</a:t>
            </a:r>
          </a:p>
          <a:p>
            <a:pPr>
              <a:lnSpc>
                <a:spcPct val="150000"/>
              </a:lnSpc>
            </a:pPr>
            <a:r>
              <a:rPr lang="en-US" sz="1400" dirty="0"/>
              <a:t>In vacant or in pensive mood,</a:t>
            </a:r>
          </a:p>
          <a:p>
            <a:pPr>
              <a:lnSpc>
                <a:spcPct val="150000"/>
              </a:lnSpc>
            </a:pPr>
            <a:r>
              <a:rPr lang="en-US" sz="1400" dirty="0"/>
              <a:t>They flash upon that inward eye</a:t>
            </a:r>
          </a:p>
          <a:p>
            <a:pPr>
              <a:lnSpc>
                <a:spcPct val="150000"/>
              </a:lnSpc>
            </a:pPr>
            <a:r>
              <a:rPr lang="en-US" sz="1400" dirty="0"/>
              <a:t>Which is the bliss of solitude;</a:t>
            </a:r>
          </a:p>
          <a:p>
            <a:pPr>
              <a:lnSpc>
                <a:spcPct val="150000"/>
              </a:lnSpc>
            </a:pPr>
            <a:r>
              <a:rPr lang="en-US" sz="1400" dirty="0"/>
              <a:t>And then my heart with pleasure fills,</a:t>
            </a:r>
          </a:p>
          <a:p>
            <a:pPr>
              <a:lnSpc>
                <a:spcPct val="150000"/>
              </a:lnSpc>
            </a:pPr>
            <a:r>
              <a:rPr lang="en-US" sz="1400" dirty="0"/>
              <a:t>And dances with the daffodils.</a:t>
            </a:r>
          </a:p>
        </p:txBody>
      </p:sp>
    </p:spTree>
    <p:extLst>
      <p:ext uri="{BB962C8B-B14F-4D97-AF65-F5344CB8AC3E}">
        <p14:creationId xmlns:p14="http://schemas.microsoft.com/office/powerpoint/2010/main" val="134633136"/>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smtClean="0"/>
              <a:t>Practice</a:t>
            </a:r>
            <a:endParaRPr lang="en-US" b="1" dirty="0"/>
          </a:p>
        </p:txBody>
      </p:sp>
      <p:sp>
        <p:nvSpPr>
          <p:cNvPr id="6" name="Content Placeholder 2"/>
          <p:cNvSpPr txBox="1">
            <a:spLocks/>
          </p:cNvSpPr>
          <p:nvPr/>
        </p:nvSpPr>
        <p:spPr>
          <a:xfrm>
            <a:off x="227502" y="1600200"/>
            <a:ext cx="2001917" cy="5055230"/>
          </a:xfrm>
          <a:prstGeom prst="rect">
            <a:avLst/>
          </a:prstGeom>
          <a:solidFill>
            <a:srgbClr val="FFFFFF"/>
          </a:solidFill>
          <a:ln w="38100" cmpd="sng">
            <a:solidFill>
              <a:srgbClr val="4C2D7E"/>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000" b="1" dirty="0" smtClean="0"/>
              <a:t>“I Wandered Lonely as a Cloud”</a:t>
            </a:r>
          </a:p>
          <a:p>
            <a:pPr marL="0" indent="0">
              <a:buFont typeface="Arial"/>
              <a:buNone/>
            </a:pPr>
            <a:r>
              <a:rPr lang="en-US" sz="2000" dirty="0" smtClean="0"/>
              <a:t>By: William Wordsworth</a:t>
            </a:r>
          </a:p>
          <a:p>
            <a:pPr marL="0" indent="0">
              <a:buFont typeface="Arial"/>
              <a:buNone/>
            </a:pPr>
            <a:endParaRPr lang="en-US" sz="2400" dirty="0" smtClean="0"/>
          </a:p>
          <a:p>
            <a:pPr marL="0" indent="0">
              <a:lnSpc>
                <a:spcPct val="110000"/>
              </a:lnSpc>
              <a:buFont typeface="Arial"/>
              <a:buNone/>
            </a:pPr>
            <a:r>
              <a:rPr lang="en-US" sz="2400" dirty="0" smtClean="0"/>
              <a:t>Step 2: Analyze and annotate the poem’s organization</a:t>
            </a:r>
            <a:endParaRPr lang="en-US" sz="2400" dirty="0"/>
          </a:p>
        </p:txBody>
      </p:sp>
      <p:sp>
        <p:nvSpPr>
          <p:cNvPr id="7" name="TextBox 6"/>
          <p:cNvSpPr txBox="1"/>
          <p:nvPr/>
        </p:nvSpPr>
        <p:spPr>
          <a:xfrm>
            <a:off x="2337508" y="1600200"/>
            <a:ext cx="3242792" cy="4598694"/>
          </a:xfrm>
          <a:prstGeom prst="rect">
            <a:avLst/>
          </a:prstGeom>
          <a:solidFill>
            <a:srgbClr val="FFFFFF"/>
          </a:solidFill>
          <a:ln w="38100" cmpd="sng">
            <a:solidFill>
              <a:srgbClr val="4C2D7E"/>
            </a:solidFill>
          </a:ln>
        </p:spPr>
        <p:txBody>
          <a:bodyPr wrap="square" rtlCol="0">
            <a:spAutoFit/>
          </a:bodyPr>
          <a:lstStyle/>
          <a:p>
            <a:pPr>
              <a:lnSpc>
                <a:spcPct val="150000"/>
              </a:lnSpc>
            </a:pPr>
            <a:r>
              <a:rPr lang="en-US" sz="1400" dirty="0" smtClean="0"/>
              <a:t>I wandered lonely as a cloud</a:t>
            </a:r>
          </a:p>
          <a:p>
            <a:pPr>
              <a:lnSpc>
                <a:spcPct val="150000"/>
              </a:lnSpc>
            </a:pPr>
            <a:r>
              <a:rPr lang="en-US" sz="1400" dirty="0" smtClean="0"/>
              <a:t>That floats on high o'er vales and hills,</a:t>
            </a:r>
          </a:p>
          <a:p>
            <a:pPr>
              <a:lnSpc>
                <a:spcPct val="150000"/>
              </a:lnSpc>
            </a:pPr>
            <a:r>
              <a:rPr lang="en-US" sz="1400" dirty="0" smtClean="0"/>
              <a:t>When all at once I saw a crowd,</a:t>
            </a:r>
          </a:p>
          <a:p>
            <a:pPr>
              <a:lnSpc>
                <a:spcPct val="150000"/>
              </a:lnSpc>
            </a:pPr>
            <a:r>
              <a:rPr lang="en-US" sz="1400" dirty="0" smtClean="0"/>
              <a:t>A host, of golden daffodils;</a:t>
            </a:r>
          </a:p>
          <a:p>
            <a:pPr>
              <a:lnSpc>
                <a:spcPct val="150000"/>
              </a:lnSpc>
            </a:pPr>
            <a:r>
              <a:rPr lang="en-US" sz="1400" dirty="0" smtClean="0"/>
              <a:t>Beside the lake, beneath the trees,</a:t>
            </a:r>
          </a:p>
          <a:p>
            <a:pPr>
              <a:lnSpc>
                <a:spcPct val="150000"/>
              </a:lnSpc>
            </a:pPr>
            <a:r>
              <a:rPr lang="en-US" sz="1400" dirty="0" smtClean="0"/>
              <a:t>Fluttering and dancing in the breeze.</a:t>
            </a:r>
          </a:p>
          <a:p>
            <a:pPr>
              <a:lnSpc>
                <a:spcPct val="150000"/>
              </a:lnSpc>
            </a:pPr>
            <a:endParaRPr lang="en-US" sz="1400" dirty="0" smtClean="0"/>
          </a:p>
          <a:p>
            <a:pPr>
              <a:lnSpc>
                <a:spcPct val="150000"/>
              </a:lnSpc>
            </a:pPr>
            <a:r>
              <a:rPr lang="en-US" sz="1400" dirty="0" smtClean="0"/>
              <a:t>Continuous as the stars that shine</a:t>
            </a:r>
          </a:p>
          <a:p>
            <a:pPr>
              <a:lnSpc>
                <a:spcPct val="150000"/>
              </a:lnSpc>
            </a:pPr>
            <a:r>
              <a:rPr lang="en-US" sz="1400" dirty="0" smtClean="0"/>
              <a:t>And twinkle on the milky way,</a:t>
            </a:r>
          </a:p>
          <a:p>
            <a:pPr>
              <a:lnSpc>
                <a:spcPct val="150000"/>
              </a:lnSpc>
            </a:pPr>
            <a:r>
              <a:rPr lang="en-US" sz="1400" dirty="0" smtClean="0"/>
              <a:t>They stretched in never-ending line</a:t>
            </a:r>
          </a:p>
          <a:p>
            <a:pPr>
              <a:lnSpc>
                <a:spcPct val="150000"/>
              </a:lnSpc>
            </a:pPr>
            <a:r>
              <a:rPr lang="en-US" sz="1400" dirty="0" smtClean="0"/>
              <a:t>Along the margin of a bay:</a:t>
            </a:r>
          </a:p>
          <a:p>
            <a:pPr>
              <a:lnSpc>
                <a:spcPct val="150000"/>
              </a:lnSpc>
            </a:pPr>
            <a:r>
              <a:rPr lang="en-US" sz="1400" dirty="0" smtClean="0"/>
              <a:t>Ten thousand saw I at a glance,</a:t>
            </a:r>
          </a:p>
          <a:p>
            <a:pPr>
              <a:lnSpc>
                <a:spcPct val="150000"/>
              </a:lnSpc>
            </a:pPr>
            <a:r>
              <a:rPr lang="en-US" sz="1400" dirty="0" smtClean="0"/>
              <a:t>Tossing their heads in sprightly dance.</a:t>
            </a:r>
          </a:p>
          <a:p>
            <a:pPr>
              <a:lnSpc>
                <a:spcPct val="150000"/>
              </a:lnSpc>
            </a:pPr>
            <a:endParaRPr lang="en-US" sz="1400" dirty="0"/>
          </a:p>
        </p:txBody>
      </p:sp>
      <p:sp>
        <p:nvSpPr>
          <p:cNvPr id="8" name="TextBox 7"/>
          <p:cNvSpPr txBox="1"/>
          <p:nvPr/>
        </p:nvSpPr>
        <p:spPr>
          <a:xfrm>
            <a:off x="5755958" y="1600200"/>
            <a:ext cx="3242792" cy="4598694"/>
          </a:xfrm>
          <a:prstGeom prst="rect">
            <a:avLst/>
          </a:prstGeom>
          <a:solidFill>
            <a:srgbClr val="FFFFFF"/>
          </a:solidFill>
          <a:ln w="38100" cmpd="sng">
            <a:solidFill>
              <a:srgbClr val="4C2D7E"/>
            </a:solidFill>
          </a:ln>
        </p:spPr>
        <p:txBody>
          <a:bodyPr wrap="square" rtlCol="0">
            <a:spAutoFit/>
          </a:bodyPr>
          <a:lstStyle/>
          <a:p>
            <a:pPr>
              <a:lnSpc>
                <a:spcPct val="150000"/>
              </a:lnSpc>
            </a:pPr>
            <a:r>
              <a:rPr lang="en-US" sz="1400" dirty="0" smtClean="0"/>
              <a:t>The </a:t>
            </a:r>
            <a:r>
              <a:rPr lang="en-US" sz="1400" dirty="0"/>
              <a:t>waves beside them danced; but they</a:t>
            </a:r>
          </a:p>
          <a:p>
            <a:pPr>
              <a:lnSpc>
                <a:spcPct val="150000"/>
              </a:lnSpc>
            </a:pPr>
            <a:r>
              <a:rPr lang="en-US" sz="1400" dirty="0"/>
              <a:t>Out-did the sparkling waves in glee:</a:t>
            </a:r>
          </a:p>
          <a:p>
            <a:pPr>
              <a:lnSpc>
                <a:spcPct val="150000"/>
              </a:lnSpc>
            </a:pPr>
            <a:r>
              <a:rPr lang="en-US" sz="1400" dirty="0"/>
              <a:t>A poet could not but be gay,</a:t>
            </a:r>
          </a:p>
          <a:p>
            <a:pPr>
              <a:lnSpc>
                <a:spcPct val="150000"/>
              </a:lnSpc>
            </a:pPr>
            <a:r>
              <a:rPr lang="en-US" sz="1400" dirty="0"/>
              <a:t>In such a jocund company:</a:t>
            </a:r>
          </a:p>
          <a:p>
            <a:pPr>
              <a:lnSpc>
                <a:spcPct val="150000"/>
              </a:lnSpc>
            </a:pPr>
            <a:r>
              <a:rPr lang="en-US" sz="1400" dirty="0"/>
              <a:t>I gazed—and gazed—but little thought</a:t>
            </a:r>
          </a:p>
          <a:p>
            <a:pPr>
              <a:lnSpc>
                <a:spcPct val="150000"/>
              </a:lnSpc>
            </a:pPr>
            <a:r>
              <a:rPr lang="en-US" sz="1400" dirty="0"/>
              <a:t>What wealth the show to me had brought:</a:t>
            </a:r>
          </a:p>
          <a:p>
            <a:pPr>
              <a:lnSpc>
                <a:spcPct val="150000"/>
              </a:lnSpc>
            </a:pPr>
            <a:endParaRPr lang="en-US" sz="1400" dirty="0"/>
          </a:p>
          <a:p>
            <a:pPr>
              <a:lnSpc>
                <a:spcPct val="150000"/>
              </a:lnSpc>
            </a:pPr>
            <a:r>
              <a:rPr lang="en-US" sz="1400" dirty="0"/>
              <a:t>For oft, when on my couch I lie</a:t>
            </a:r>
          </a:p>
          <a:p>
            <a:pPr>
              <a:lnSpc>
                <a:spcPct val="150000"/>
              </a:lnSpc>
            </a:pPr>
            <a:r>
              <a:rPr lang="en-US" sz="1400" dirty="0"/>
              <a:t>In vacant or in pensive mood,</a:t>
            </a:r>
          </a:p>
          <a:p>
            <a:pPr>
              <a:lnSpc>
                <a:spcPct val="150000"/>
              </a:lnSpc>
            </a:pPr>
            <a:r>
              <a:rPr lang="en-US" sz="1400" dirty="0"/>
              <a:t>They flash upon that inward eye</a:t>
            </a:r>
          </a:p>
          <a:p>
            <a:pPr>
              <a:lnSpc>
                <a:spcPct val="150000"/>
              </a:lnSpc>
            </a:pPr>
            <a:r>
              <a:rPr lang="en-US" sz="1400" dirty="0"/>
              <a:t>Which is the bliss of solitude;</a:t>
            </a:r>
          </a:p>
          <a:p>
            <a:pPr>
              <a:lnSpc>
                <a:spcPct val="150000"/>
              </a:lnSpc>
            </a:pPr>
            <a:r>
              <a:rPr lang="en-US" sz="1400" dirty="0"/>
              <a:t>And then my heart with pleasure fills,</a:t>
            </a:r>
          </a:p>
          <a:p>
            <a:pPr>
              <a:lnSpc>
                <a:spcPct val="150000"/>
              </a:lnSpc>
            </a:pPr>
            <a:r>
              <a:rPr lang="en-US" sz="1400" dirty="0"/>
              <a:t>And dances with the daffodils.</a:t>
            </a:r>
          </a:p>
        </p:txBody>
      </p:sp>
      <p:grpSp>
        <p:nvGrpSpPr>
          <p:cNvPr id="18" name="Group 17"/>
          <p:cNvGrpSpPr/>
          <p:nvPr/>
        </p:nvGrpSpPr>
        <p:grpSpPr>
          <a:xfrm>
            <a:off x="5067641" y="3936171"/>
            <a:ext cx="445886" cy="396441"/>
            <a:chOff x="3986719" y="-711260"/>
            <a:chExt cx="445886" cy="396441"/>
          </a:xfrm>
        </p:grpSpPr>
        <p:sp>
          <p:nvSpPr>
            <p:cNvPr id="10" name="TextBox 9"/>
            <p:cNvSpPr txBox="1"/>
            <p:nvPr/>
          </p:nvSpPr>
          <p:spPr>
            <a:xfrm>
              <a:off x="4040767" y="-711260"/>
              <a:ext cx="391838" cy="369332"/>
            </a:xfrm>
            <a:prstGeom prst="rect">
              <a:avLst/>
            </a:prstGeom>
            <a:noFill/>
          </p:spPr>
          <p:txBody>
            <a:bodyPr wrap="square" rtlCol="0">
              <a:spAutoFit/>
            </a:bodyPr>
            <a:lstStyle/>
            <a:p>
              <a:r>
                <a:rPr lang="en-US" dirty="0"/>
                <a:t>2</a:t>
              </a:r>
            </a:p>
          </p:txBody>
        </p:sp>
        <p:sp>
          <p:nvSpPr>
            <p:cNvPr id="12" name="Oval 11"/>
            <p:cNvSpPr/>
            <p:nvPr/>
          </p:nvSpPr>
          <p:spPr>
            <a:xfrm>
              <a:off x="3986719" y="-706657"/>
              <a:ext cx="391838" cy="391838"/>
            </a:xfrm>
            <a:prstGeom prst="ellipse">
              <a:avLst/>
            </a:prstGeom>
            <a:noFill/>
            <a:ln>
              <a:solidFill>
                <a:srgbClr val="4C2D7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5000073" y="1617501"/>
            <a:ext cx="445886" cy="409139"/>
            <a:chOff x="2702320" y="-763894"/>
            <a:chExt cx="445886" cy="409139"/>
          </a:xfrm>
        </p:grpSpPr>
        <p:sp>
          <p:nvSpPr>
            <p:cNvPr id="11" name="TextBox 10"/>
            <p:cNvSpPr txBox="1"/>
            <p:nvPr/>
          </p:nvSpPr>
          <p:spPr>
            <a:xfrm>
              <a:off x="2756368" y="-763894"/>
              <a:ext cx="391838" cy="369332"/>
            </a:xfrm>
            <a:prstGeom prst="rect">
              <a:avLst/>
            </a:prstGeom>
            <a:noFill/>
          </p:spPr>
          <p:txBody>
            <a:bodyPr wrap="square" rtlCol="0">
              <a:spAutoFit/>
            </a:bodyPr>
            <a:lstStyle/>
            <a:p>
              <a:r>
                <a:rPr lang="en-US" dirty="0" smtClean="0"/>
                <a:t>1</a:t>
              </a:r>
              <a:endParaRPr lang="en-US" dirty="0"/>
            </a:p>
          </p:txBody>
        </p:sp>
        <p:sp>
          <p:nvSpPr>
            <p:cNvPr id="13" name="Oval 12"/>
            <p:cNvSpPr/>
            <p:nvPr/>
          </p:nvSpPr>
          <p:spPr>
            <a:xfrm>
              <a:off x="2702320" y="-746593"/>
              <a:ext cx="391838" cy="391838"/>
            </a:xfrm>
            <a:prstGeom prst="ellipse">
              <a:avLst/>
            </a:prstGeom>
            <a:noFill/>
            <a:ln>
              <a:solidFill>
                <a:srgbClr val="4C2D7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8466665" y="3848826"/>
            <a:ext cx="439918" cy="398012"/>
            <a:chOff x="6379061" y="-585402"/>
            <a:chExt cx="439918" cy="398012"/>
          </a:xfrm>
        </p:grpSpPr>
        <p:sp>
          <p:nvSpPr>
            <p:cNvPr id="3" name="TextBox 2"/>
            <p:cNvSpPr txBox="1"/>
            <p:nvPr/>
          </p:nvSpPr>
          <p:spPr>
            <a:xfrm>
              <a:off x="6427141" y="-585402"/>
              <a:ext cx="391838" cy="369332"/>
            </a:xfrm>
            <a:prstGeom prst="rect">
              <a:avLst/>
            </a:prstGeom>
            <a:noFill/>
          </p:spPr>
          <p:txBody>
            <a:bodyPr wrap="square" rtlCol="0">
              <a:spAutoFit/>
            </a:bodyPr>
            <a:lstStyle/>
            <a:p>
              <a:r>
                <a:rPr lang="en-US" dirty="0" smtClean="0"/>
                <a:t>4</a:t>
              </a:r>
              <a:endParaRPr lang="en-US" dirty="0"/>
            </a:p>
          </p:txBody>
        </p:sp>
        <p:sp>
          <p:nvSpPr>
            <p:cNvPr id="15" name="Oval 14"/>
            <p:cNvSpPr/>
            <p:nvPr/>
          </p:nvSpPr>
          <p:spPr>
            <a:xfrm>
              <a:off x="6379061" y="-579228"/>
              <a:ext cx="391838" cy="391838"/>
            </a:xfrm>
            <a:prstGeom prst="ellipse">
              <a:avLst/>
            </a:prstGeom>
            <a:noFill/>
            <a:ln>
              <a:solidFill>
                <a:srgbClr val="4C2D7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8638720" y="2009339"/>
            <a:ext cx="432374" cy="393981"/>
            <a:chOff x="9619103" y="1967389"/>
            <a:chExt cx="432374" cy="393981"/>
          </a:xfrm>
        </p:grpSpPr>
        <p:sp>
          <p:nvSpPr>
            <p:cNvPr id="14" name="Oval 13"/>
            <p:cNvSpPr/>
            <p:nvPr/>
          </p:nvSpPr>
          <p:spPr>
            <a:xfrm>
              <a:off x="9619103" y="1969532"/>
              <a:ext cx="391838" cy="391838"/>
            </a:xfrm>
            <a:prstGeom prst="ellipse">
              <a:avLst/>
            </a:prstGeom>
            <a:solidFill>
              <a:srgbClr val="FFFFFF"/>
            </a:solidFill>
            <a:ln>
              <a:solidFill>
                <a:srgbClr val="4C2D7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9659639" y="1967389"/>
              <a:ext cx="391838" cy="369332"/>
            </a:xfrm>
            <a:prstGeom prst="rect">
              <a:avLst/>
            </a:prstGeom>
            <a:noFill/>
          </p:spPr>
          <p:txBody>
            <a:bodyPr wrap="square" rtlCol="0">
              <a:spAutoFit/>
            </a:bodyPr>
            <a:lstStyle/>
            <a:p>
              <a:r>
                <a:rPr lang="en-US" dirty="0"/>
                <a:t>3</a:t>
              </a:r>
            </a:p>
          </p:txBody>
        </p:sp>
      </p:grpSp>
      <p:sp>
        <p:nvSpPr>
          <p:cNvPr id="20" name="TextBox 19"/>
          <p:cNvSpPr txBox="1"/>
          <p:nvPr/>
        </p:nvSpPr>
        <p:spPr>
          <a:xfrm>
            <a:off x="5976925" y="486359"/>
            <a:ext cx="2553699" cy="763286"/>
          </a:xfrm>
          <a:prstGeom prst="rect">
            <a:avLst/>
          </a:prstGeom>
          <a:solidFill>
            <a:srgbClr val="8563A5"/>
          </a:solidFill>
        </p:spPr>
        <p:txBody>
          <a:bodyPr wrap="square" rtlCol="0">
            <a:spAutoFit/>
          </a:bodyPr>
          <a:lstStyle/>
          <a:p>
            <a:pPr algn="ctr">
              <a:lnSpc>
                <a:spcPct val="90000"/>
              </a:lnSpc>
            </a:pPr>
            <a:r>
              <a:rPr lang="en-US" sz="2400" dirty="0" smtClean="0">
                <a:solidFill>
                  <a:schemeClr val="bg1"/>
                </a:solidFill>
              </a:rPr>
              <a:t>How many stanzas are there?</a:t>
            </a:r>
            <a:endParaRPr lang="en-US" sz="2400" dirty="0">
              <a:solidFill>
                <a:schemeClr val="bg1"/>
              </a:solidFill>
            </a:endParaRPr>
          </a:p>
        </p:txBody>
      </p:sp>
      <p:sp>
        <p:nvSpPr>
          <p:cNvPr id="21" name="TextBox 20"/>
          <p:cNvSpPr txBox="1"/>
          <p:nvPr/>
        </p:nvSpPr>
        <p:spPr>
          <a:xfrm>
            <a:off x="5976925" y="486359"/>
            <a:ext cx="2553699" cy="763286"/>
          </a:xfrm>
          <a:prstGeom prst="rect">
            <a:avLst/>
          </a:prstGeom>
          <a:solidFill>
            <a:srgbClr val="1BADB7"/>
          </a:solidFill>
        </p:spPr>
        <p:txBody>
          <a:bodyPr wrap="square" rtlCol="0">
            <a:spAutoFit/>
          </a:bodyPr>
          <a:lstStyle/>
          <a:p>
            <a:pPr algn="ctr">
              <a:lnSpc>
                <a:spcPct val="90000"/>
              </a:lnSpc>
            </a:pPr>
            <a:r>
              <a:rPr lang="en-US" sz="2400" dirty="0" smtClean="0">
                <a:solidFill>
                  <a:schemeClr val="bg1"/>
                </a:solidFill>
              </a:rPr>
              <a:t>What is the rhyme scheme?</a:t>
            </a:r>
            <a:endParaRPr lang="en-US" sz="2400" dirty="0">
              <a:solidFill>
                <a:schemeClr val="bg1"/>
              </a:solidFill>
            </a:endParaRPr>
          </a:p>
        </p:txBody>
      </p:sp>
      <p:sp>
        <p:nvSpPr>
          <p:cNvPr id="23" name="TextBox 22"/>
          <p:cNvSpPr txBox="1"/>
          <p:nvPr/>
        </p:nvSpPr>
        <p:spPr>
          <a:xfrm>
            <a:off x="3770515" y="1603991"/>
            <a:ext cx="1743012" cy="2013372"/>
          </a:xfrm>
          <a:prstGeom prst="rect">
            <a:avLst/>
          </a:prstGeom>
          <a:noFill/>
          <a:ln w="38100" cmpd="sng">
            <a:noFill/>
          </a:ln>
        </p:spPr>
        <p:txBody>
          <a:bodyPr wrap="square" rtlCol="0">
            <a:spAutoFit/>
          </a:bodyPr>
          <a:lstStyle/>
          <a:p>
            <a:pPr>
              <a:lnSpc>
                <a:spcPct val="150000"/>
              </a:lnSpc>
            </a:pPr>
            <a:r>
              <a:rPr lang="en-US" sz="1400" b="1" dirty="0" smtClean="0">
                <a:solidFill>
                  <a:srgbClr val="118087"/>
                </a:solidFill>
              </a:rPr>
              <a:t>                 A</a:t>
            </a:r>
          </a:p>
          <a:p>
            <a:pPr>
              <a:lnSpc>
                <a:spcPct val="150000"/>
              </a:lnSpc>
            </a:pPr>
            <a:r>
              <a:rPr lang="en-US" sz="1400" b="1" dirty="0" smtClean="0">
                <a:solidFill>
                  <a:srgbClr val="118087"/>
                </a:solidFill>
              </a:rPr>
              <a:t>                                  B</a:t>
            </a:r>
          </a:p>
          <a:p>
            <a:pPr>
              <a:lnSpc>
                <a:spcPct val="150000"/>
              </a:lnSpc>
            </a:pPr>
            <a:r>
              <a:rPr lang="en-US" sz="1400" b="1" dirty="0" smtClean="0">
                <a:solidFill>
                  <a:srgbClr val="118087"/>
                </a:solidFill>
              </a:rPr>
              <a:t>                      A</a:t>
            </a:r>
          </a:p>
          <a:p>
            <a:pPr>
              <a:lnSpc>
                <a:spcPct val="150000"/>
              </a:lnSpc>
            </a:pPr>
            <a:r>
              <a:rPr lang="en-US" sz="1400" b="1" dirty="0" smtClean="0">
                <a:solidFill>
                  <a:srgbClr val="118087"/>
                </a:solidFill>
              </a:rPr>
              <a:t>              B</a:t>
            </a:r>
          </a:p>
          <a:p>
            <a:pPr>
              <a:lnSpc>
                <a:spcPct val="150000"/>
              </a:lnSpc>
            </a:pPr>
            <a:r>
              <a:rPr lang="en-US" sz="1400" b="1" dirty="0" smtClean="0">
                <a:solidFill>
                  <a:srgbClr val="118087"/>
                </a:solidFill>
              </a:rPr>
              <a:t>                            C</a:t>
            </a:r>
          </a:p>
          <a:p>
            <a:pPr>
              <a:lnSpc>
                <a:spcPct val="150000"/>
              </a:lnSpc>
            </a:pPr>
            <a:r>
              <a:rPr lang="en-US" sz="1400" b="1" dirty="0" smtClean="0">
                <a:solidFill>
                  <a:srgbClr val="118087"/>
                </a:solidFill>
              </a:rPr>
              <a:t>                                C</a:t>
            </a:r>
            <a:endParaRPr lang="en-US" sz="1400" b="1" dirty="0">
              <a:solidFill>
                <a:srgbClr val="118087"/>
              </a:solidFill>
            </a:endParaRPr>
          </a:p>
        </p:txBody>
      </p:sp>
      <p:sp>
        <p:nvSpPr>
          <p:cNvPr id="25" name="TextBox 24"/>
          <p:cNvSpPr txBox="1"/>
          <p:nvPr/>
        </p:nvSpPr>
        <p:spPr>
          <a:xfrm>
            <a:off x="3922915" y="3837794"/>
            <a:ext cx="1743012" cy="2013372"/>
          </a:xfrm>
          <a:prstGeom prst="rect">
            <a:avLst/>
          </a:prstGeom>
          <a:noFill/>
          <a:ln w="38100" cmpd="sng">
            <a:noFill/>
          </a:ln>
        </p:spPr>
        <p:txBody>
          <a:bodyPr wrap="square" rtlCol="0">
            <a:spAutoFit/>
          </a:bodyPr>
          <a:lstStyle/>
          <a:p>
            <a:pPr>
              <a:lnSpc>
                <a:spcPct val="150000"/>
              </a:lnSpc>
            </a:pPr>
            <a:r>
              <a:rPr lang="en-US" sz="1400" b="1" dirty="0" smtClean="0">
                <a:solidFill>
                  <a:srgbClr val="118087"/>
                </a:solidFill>
              </a:rPr>
              <a:t>                       </a:t>
            </a:r>
            <a:r>
              <a:rPr lang="en-US" sz="1400" b="1" dirty="0">
                <a:solidFill>
                  <a:srgbClr val="118087"/>
                </a:solidFill>
              </a:rPr>
              <a:t>D</a:t>
            </a:r>
            <a:endParaRPr lang="en-US" sz="1400" b="1" dirty="0" smtClean="0">
              <a:solidFill>
                <a:srgbClr val="118087"/>
              </a:solidFill>
            </a:endParaRPr>
          </a:p>
          <a:p>
            <a:pPr>
              <a:lnSpc>
                <a:spcPct val="150000"/>
              </a:lnSpc>
            </a:pPr>
            <a:r>
              <a:rPr lang="en-US" sz="1400" b="1" dirty="0" smtClean="0">
                <a:solidFill>
                  <a:srgbClr val="118087"/>
                </a:solidFill>
              </a:rPr>
              <a:t>                 </a:t>
            </a:r>
            <a:r>
              <a:rPr lang="en-US" sz="1400" b="1" dirty="0">
                <a:solidFill>
                  <a:srgbClr val="118087"/>
                </a:solidFill>
              </a:rPr>
              <a:t>E</a:t>
            </a:r>
            <a:endParaRPr lang="en-US" sz="1400" b="1" dirty="0" smtClean="0">
              <a:solidFill>
                <a:srgbClr val="118087"/>
              </a:solidFill>
            </a:endParaRPr>
          </a:p>
          <a:p>
            <a:pPr>
              <a:lnSpc>
                <a:spcPct val="150000"/>
              </a:lnSpc>
            </a:pPr>
            <a:r>
              <a:rPr lang="en-US" sz="1400" b="1" dirty="0" smtClean="0">
                <a:solidFill>
                  <a:srgbClr val="118087"/>
                </a:solidFill>
              </a:rPr>
              <a:t>                           D</a:t>
            </a:r>
          </a:p>
          <a:p>
            <a:pPr>
              <a:lnSpc>
                <a:spcPct val="150000"/>
              </a:lnSpc>
            </a:pPr>
            <a:r>
              <a:rPr lang="en-US" sz="1400" b="1" dirty="0" smtClean="0">
                <a:solidFill>
                  <a:srgbClr val="118087"/>
                </a:solidFill>
              </a:rPr>
              <a:t>         </a:t>
            </a:r>
            <a:r>
              <a:rPr lang="en-US" sz="1400" b="1" dirty="0">
                <a:solidFill>
                  <a:srgbClr val="118087"/>
                </a:solidFill>
              </a:rPr>
              <a:t> </a:t>
            </a:r>
            <a:r>
              <a:rPr lang="en-US" sz="1400" b="1" dirty="0" smtClean="0">
                <a:solidFill>
                  <a:srgbClr val="118087"/>
                </a:solidFill>
              </a:rPr>
              <a:t>E</a:t>
            </a:r>
          </a:p>
          <a:p>
            <a:pPr>
              <a:lnSpc>
                <a:spcPct val="150000"/>
              </a:lnSpc>
            </a:pPr>
            <a:r>
              <a:rPr lang="en-US" sz="1400" b="1" dirty="0" smtClean="0">
                <a:solidFill>
                  <a:srgbClr val="118087"/>
                </a:solidFill>
              </a:rPr>
              <a:t>                   </a:t>
            </a:r>
            <a:r>
              <a:rPr lang="en-US" sz="1400" b="1" dirty="0">
                <a:solidFill>
                  <a:srgbClr val="118087"/>
                </a:solidFill>
              </a:rPr>
              <a:t>F</a:t>
            </a:r>
            <a:endParaRPr lang="en-US" sz="1400" b="1" dirty="0" smtClean="0">
              <a:solidFill>
                <a:srgbClr val="118087"/>
              </a:solidFill>
            </a:endParaRPr>
          </a:p>
          <a:p>
            <a:pPr>
              <a:lnSpc>
                <a:spcPct val="150000"/>
              </a:lnSpc>
            </a:pPr>
            <a:r>
              <a:rPr lang="en-US" sz="1400" b="1" dirty="0" smtClean="0">
                <a:solidFill>
                  <a:srgbClr val="118087"/>
                </a:solidFill>
              </a:rPr>
              <a:t>                              </a:t>
            </a:r>
            <a:r>
              <a:rPr lang="en-US" sz="1400" b="1" dirty="0">
                <a:solidFill>
                  <a:srgbClr val="118087"/>
                </a:solidFill>
              </a:rPr>
              <a:t>F</a:t>
            </a:r>
          </a:p>
        </p:txBody>
      </p:sp>
      <p:sp>
        <p:nvSpPr>
          <p:cNvPr id="26" name="TextBox 25"/>
          <p:cNvSpPr txBox="1"/>
          <p:nvPr/>
        </p:nvSpPr>
        <p:spPr>
          <a:xfrm>
            <a:off x="7328082" y="1580762"/>
            <a:ext cx="1743012" cy="2336537"/>
          </a:xfrm>
          <a:prstGeom prst="rect">
            <a:avLst/>
          </a:prstGeom>
          <a:noFill/>
          <a:ln w="38100" cmpd="sng">
            <a:noFill/>
          </a:ln>
        </p:spPr>
        <p:txBody>
          <a:bodyPr wrap="square" rtlCol="0">
            <a:spAutoFit/>
          </a:bodyPr>
          <a:lstStyle/>
          <a:p>
            <a:pPr>
              <a:lnSpc>
                <a:spcPct val="150000"/>
              </a:lnSpc>
            </a:pPr>
            <a:r>
              <a:rPr lang="en-US" sz="1400" b="1" dirty="0" smtClean="0">
                <a:solidFill>
                  <a:srgbClr val="118087"/>
                </a:solidFill>
              </a:rPr>
              <a:t>                                   E</a:t>
            </a:r>
          </a:p>
          <a:p>
            <a:pPr>
              <a:lnSpc>
                <a:spcPct val="150000"/>
              </a:lnSpc>
            </a:pPr>
            <a:r>
              <a:rPr lang="en-US" sz="1400" b="1" dirty="0" smtClean="0">
                <a:solidFill>
                  <a:srgbClr val="118087"/>
                </a:solidFill>
              </a:rPr>
              <a:t>                          G</a:t>
            </a:r>
          </a:p>
          <a:p>
            <a:pPr>
              <a:lnSpc>
                <a:spcPct val="150000"/>
              </a:lnSpc>
            </a:pPr>
            <a:r>
              <a:rPr lang="en-US" sz="1400" b="1" dirty="0" smtClean="0">
                <a:solidFill>
                  <a:srgbClr val="118087"/>
                </a:solidFill>
              </a:rPr>
              <a:t>              </a:t>
            </a:r>
            <a:r>
              <a:rPr lang="en-US" sz="1400" b="1" dirty="0">
                <a:solidFill>
                  <a:srgbClr val="118087"/>
                </a:solidFill>
              </a:rPr>
              <a:t>E</a:t>
            </a:r>
            <a:endParaRPr lang="en-US" sz="1400" b="1" dirty="0" smtClean="0">
              <a:solidFill>
                <a:srgbClr val="118087"/>
              </a:solidFill>
            </a:endParaRPr>
          </a:p>
          <a:p>
            <a:pPr>
              <a:lnSpc>
                <a:spcPct val="150000"/>
              </a:lnSpc>
            </a:pPr>
            <a:r>
              <a:rPr lang="en-US" sz="1400" b="1" dirty="0" smtClean="0">
                <a:solidFill>
                  <a:srgbClr val="118087"/>
                </a:solidFill>
              </a:rPr>
              <a:t>         </a:t>
            </a:r>
            <a:r>
              <a:rPr lang="en-US" sz="1400" b="1" dirty="0">
                <a:solidFill>
                  <a:srgbClr val="118087"/>
                </a:solidFill>
              </a:rPr>
              <a:t> G</a:t>
            </a:r>
            <a:endParaRPr lang="en-US" sz="1400" b="1" dirty="0" smtClean="0">
              <a:solidFill>
                <a:srgbClr val="118087"/>
              </a:solidFill>
            </a:endParaRPr>
          </a:p>
          <a:p>
            <a:pPr>
              <a:lnSpc>
                <a:spcPct val="150000"/>
              </a:lnSpc>
            </a:pPr>
            <a:r>
              <a:rPr lang="en-US" sz="1400" b="1" dirty="0" smtClean="0">
                <a:solidFill>
                  <a:srgbClr val="118087"/>
                </a:solidFill>
              </a:rPr>
              <a:t>                                H</a:t>
            </a:r>
          </a:p>
          <a:p>
            <a:pPr>
              <a:lnSpc>
                <a:spcPct val="150000"/>
              </a:lnSpc>
            </a:pPr>
            <a:r>
              <a:rPr lang="en-US" sz="1400" b="1" dirty="0" smtClean="0">
                <a:solidFill>
                  <a:srgbClr val="118087"/>
                </a:solidFill>
              </a:rPr>
              <a:t>                              </a:t>
            </a:r>
          </a:p>
          <a:p>
            <a:pPr>
              <a:lnSpc>
                <a:spcPct val="150000"/>
              </a:lnSpc>
            </a:pPr>
            <a:r>
              <a:rPr lang="en-US" sz="1400" b="1" dirty="0">
                <a:solidFill>
                  <a:srgbClr val="118087"/>
                </a:solidFill>
              </a:rPr>
              <a:t>H</a:t>
            </a:r>
          </a:p>
        </p:txBody>
      </p:sp>
      <p:sp>
        <p:nvSpPr>
          <p:cNvPr id="27" name="TextBox 26"/>
          <p:cNvSpPr txBox="1"/>
          <p:nvPr/>
        </p:nvSpPr>
        <p:spPr>
          <a:xfrm>
            <a:off x="7118261" y="4165778"/>
            <a:ext cx="1743012" cy="2013372"/>
          </a:xfrm>
          <a:prstGeom prst="rect">
            <a:avLst/>
          </a:prstGeom>
          <a:noFill/>
          <a:ln w="38100" cmpd="sng">
            <a:noFill/>
          </a:ln>
        </p:spPr>
        <p:txBody>
          <a:bodyPr wrap="square" rtlCol="0">
            <a:spAutoFit/>
          </a:bodyPr>
          <a:lstStyle/>
          <a:p>
            <a:pPr>
              <a:lnSpc>
                <a:spcPct val="150000"/>
              </a:lnSpc>
            </a:pPr>
            <a:r>
              <a:rPr lang="en-US" sz="1400" b="1" dirty="0" smtClean="0">
                <a:solidFill>
                  <a:srgbClr val="118087"/>
                </a:solidFill>
              </a:rPr>
              <a:t>                       I</a:t>
            </a:r>
          </a:p>
          <a:p>
            <a:pPr>
              <a:lnSpc>
                <a:spcPct val="150000"/>
              </a:lnSpc>
            </a:pPr>
            <a:r>
              <a:rPr lang="en-US" sz="1400" b="1" dirty="0" smtClean="0">
                <a:solidFill>
                  <a:srgbClr val="118087"/>
                </a:solidFill>
              </a:rPr>
              <a:t>                     J</a:t>
            </a:r>
          </a:p>
          <a:p>
            <a:pPr>
              <a:lnSpc>
                <a:spcPct val="150000"/>
              </a:lnSpc>
            </a:pPr>
            <a:r>
              <a:rPr lang="en-US" sz="1400" b="1" dirty="0" smtClean="0">
                <a:solidFill>
                  <a:srgbClr val="118087"/>
                </a:solidFill>
              </a:rPr>
              <a:t>                          </a:t>
            </a:r>
            <a:r>
              <a:rPr lang="en-US" sz="1400" b="1" dirty="0">
                <a:solidFill>
                  <a:srgbClr val="118087"/>
                </a:solidFill>
              </a:rPr>
              <a:t>I</a:t>
            </a:r>
            <a:endParaRPr lang="en-US" sz="1400" b="1" dirty="0" smtClean="0">
              <a:solidFill>
                <a:srgbClr val="118087"/>
              </a:solidFill>
            </a:endParaRPr>
          </a:p>
          <a:p>
            <a:pPr>
              <a:lnSpc>
                <a:spcPct val="150000"/>
              </a:lnSpc>
            </a:pPr>
            <a:r>
              <a:rPr lang="en-US" sz="1400" b="1" dirty="0" smtClean="0">
                <a:solidFill>
                  <a:srgbClr val="118087"/>
                </a:solidFill>
              </a:rPr>
              <a:t>         </a:t>
            </a:r>
            <a:r>
              <a:rPr lang="en-US" sz="1400" b="1" dirty="0">
                <a:solidFill>
                  <a:srgbClr val="118087"/>
                </a:solidFill>
              </a:rPr>
              <a:t>  </a:t>
            </a:r>
            <a:r>
              <a:rPr lang="en-US" sz="1400" b="1" dirty="0" smtClean="0">
                <a:solidFill>
                  <a:srgbClr val="118087"/>
                </a:solidFill>
              </a:rPr>
              <a:t>          J</a:t>
            </a:r>
          </a:p>
          <a:p>
            <a:pPr>
              <a:lnSpc>
                <a:spcPct val="150000"/>
              </a:lnSpc>
            </a:pPr>
            <a:r>
              <a:rPr lang="en-US" sz="1400" b="1" dirty="0" smtClean="0">
                <a:solidFill>
                  <a:srgbClr val="118087"/>
                </a:solidFill>
              </a:rPr>
              <a:t>                                   B</a:t>
            </a:r>
          </a:p>
          <a:p>
            <a:pPr>
              <a:lnSpc>
                <a:spcPct val="150000"/>
              </a:lnSpc>
            </a:pPr>
            <a:r>
              <a:rPr lang="en-US" sz="1400" b="1" dirty="0" smtClean="0">
                <a:solidFill>
                  <a:srgbClr val="118087"/>
                </a:solidFill>
              </a:rPr>
              <a:t>                      </a:t>
            </a:r>
            <a:r>
              <a:rPr lang="en-US" sz="1400" b="1" dirty="0">
                <a:solidFill>
                  <a:srgbClr val="118087"/>
                </a:solidFill>
              </a:rPr>
              <a:t>B</a:t>
            </a:r>
          </a:p>
        </p:txBody>
      </p:sp>
      <p:sp>
        <p:nvSpPr>
          <p:cNvPr id="24" name="TextBox 23"/>
          <p:cNvSpPr txBox="1"/>
          <p:nvPr/>
        </p:nvSpPr>
        <p:spPr>
          <a:xfrm>
            <a:off x="227503" y="1638592"/>
            <a:ext cx="2001916" cy="4975721"/>
          </a:xfrm>
          <a:prstGeom prst="rect">
            <a:avLst/>
          </a:prstGeom>
          <a:solidFill>
            <a:srgbClr val="1BADB7"/>
          </a:solidFill>
        </p:spPr>
        <p:txBody>
          <a:bodyPr wrap="square" rtlCol="0">
            <a:spAutoFit/>
          </a:bodyPr>
          <a:lstStyle/>
          <a:p>
            <a:pPr algn="ctr">
              <a:lnSpc>
                <a:spcPct val="90000"/>
              </a:lnSpc>
            </a:pPr>
            <a:r>
              <a:rPr lang="en-US" sz="3200" dirty="0" smtClean="0">
                <a:solidFill>
                  <a:schemeClr val="bg1"/>
                </a:solidFill>
              </a:rPr>
              <a:t>Each stanza has the same rhyme scheme:</a:t>
            </a:r>
            <a:br>
              <a:rPr lang="en-US" sz="3200" dirty="0" smtClean="0">
                <a:solidFill>
                  <a:schemeClr val="bg1"/>
                </a:solidFill>
              </a:rPr>
            </a:br>
            <a:r>
              <a:rPr lang="en-US" sz="3200" dirty="0" smtClean="0">
                <a:solidFill>
                  <a:schemeClr val="bg1"/>
                </a:solidFill>
              </a:rPr>
              <a:t>A</a:t>
            </a:r>
            <a:br>
              <a:rPr lang="en-US" sz="3200" dirty="0" smtClean="0">
                <a:solidFill>
                  <a:schemeClr val="bg1"/>
                </a:solidFill>
              </a:rPr>
            </a:br>
            <a:r>
              <a:rPr lang="en-US" sz="3200" dirty="0" smtClean="0">
                <a:solidFill>
                  <a:schemeClr val="bg1"/>
                </a:solidFill>
              </a:rPr>
              <a:t>B</a:t>
            </a:r>
            <a:br>
              <a:rPr lang="en-US" sz="3200" dirty="0" smtClean="0">
                <a:solidFill>
                  <a:schemeClr val="bg1"/>
                </a:solidFill>
              </a:rPr>
            </a:br>
            <a:r>
              <a:rPr lang="en-US" sz="3200" dirty="0" smtClean="0">
                <a:solidFill>
                  <a:schemeClr val="bg1"/>
                </a:solidFill>
              </a:rPr>
              <a:t>A</a:t>
            </a:r>
            <a:br>
              <a:rPr lang="en-US" sz="3200" dirty="0" smtClean="0">
                <a:solidFill>
                  <a:schemeClr val="bg1"/>
                </a:solidFill>
              </a:rPr>
            </a:br>
            <a:r>
              <a:rPr lang="en-US" sz="3200" dirty="0" smtClean="0">
                <a:solidFill>
                  <a:schemeClr val="bg1"/>
                </a:solidFill>
              </a:rPr>
              <a:t>B</a:t>
            </a:r>
            <a:br>
              <a:rPr lang="en-US" sz="3200" dirty="0" smtClean="0">
                <a:solidFill>
                  <a:schemeClr val="bg1"/>
                </a:solidFill>
              </a:rPr>
            </a:br>
            <a:r>
              <a:rPr lang="en-US" sz="3200" dirty="0" smtClean="0">
                <a:solidFill>
                  <a:schemeClr val="bg1"/>
                </a:solidFill>
              </a:rPr>
              <a:t>C</a:t>
            </a:r>
            <a:br>
              <a:rPr lang="en-US" sz="3200" dirty="0" smtClean="0">
                <a:solidFill>
                  <a:schemeClr val="bg1"/>
                </a:solidFill>
              </a:rPr>
            </a:br>
            <a:r>
              <a:rPr lang="en-US" sz="3200" dirty="0" smtClean="0">
                <a:solidFill>
                  <a:schemeClr val="bg1"/>
                </a:solidFill>
              </a:rPr>
              <a:t>C</a:t>
            </a:r>
            <a:endParaRPr lang="en-US" sz="3200" dirty="0">
              <a:solidFill>
                <a:schemeClr val="bg1"/>
              </a:solidFill>
            </a:endParaRPr>
          </a:p>
        </p:txBody>
      </p:sp>
    </p:spTree>
    <p:extLst>
      <p:ext uri="{BB962C8B-B14F-4D97-AF65-F5344CB8AC3E}">
        <p14:creationId xmlns:p14="http://schemas.microsoft.com/office/powerpoint/2010/main" val="2524309312"/>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2" presetClass="exit" presetSubtype="4" fill="hold" grpId="1" nodeType="clickEffect">
                                  <p:stCondLst>
                                    <p:cond delay="0"/>
                                  </p:stCondLst>
                                  <p:childTnLst>
                                    <p:anim calcmode="lin" valueType="num">
                                      <p:cBhvr additive="base">
                                        <p:cTn id="29" dur="500"/>
                                        <p:tgtEl>
                                          <p:spTgt spid="20"/>
                                        </p:tgtEl>
                                        <p:attrNameLst>
                                          <p:attrName>ppt_y</p:attrName>
                                        </p:attrNameLst>
                                      </p:cBhvr>
                                      <p:tavLst>
                                        <p:tav tm="0">
                                          <p:val>
                                            <p:strVal val="#ppt_y"/>
                                          </p:val>
                                        </p:tav>
                                        <p:tav tm="100000">
                                          <p:val>
                                            <p:strVal val="#ppt_y+#ppt_h*1.125000"/>
                                          </p:val>
                                        </p:tav>
                                      </p:tavLst>
                                    </p:anim>
                                    <p:animEffect transition="out" filter="wipe(down)">
                                      <p:cBhvr>
                                        <p:cTn id="30" dur="500"/>
                                        <p:tgtEl>
                                          <p:spTgt spid="20"/>
                                        </p:tgtEl>
                                      </p:cBhvr>
                                    </p:animEffect>
                                    <p:set>
                                      <p:cBhvr>
                                        <p:cTn id="31" dur="1" fill="hold">
                                          <p:stCondLst>
                                            <p:cond delay="499"/>
                                          </p:stCondLst>
                                        </p:cTn>
                                        <p:tgtEl>
                                          <p:spTgt spid="2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p:cTn id="36" dur="500" fill="hold"/>
                                        <p:tgtEl>
                                          <p:spTgt spid="21"/>
                                        </p:tgtEl>
                                        <p:attrNameLst>
                                          <p:attrName>ppt_w</p:attrName>
                                        </p:attrNameLst>
                                      </p:cBhvr>
                                      <p:tavLst>
                                        <p:tav tm="0">
                                          <p:val>
                                            <p:fltVal val="0"/>
                                          </p:val>
                                        </p:tav>
                                        <p:tav tm="100000">
                                          <p:val>
                                            <p:strVal val="#ppt_w"/>
                                          </p:val>
                                        </p:tav>
                                      </p:tavLst>
                                    </p:anim>
                                    <p:anim calcmode="lin" valueType="num">
                                      <p:cBhvr>
                                        <p:cTn id="37" dur="500" fill="hold"/>
                                        <p:tgtEl>
                                          <p:spTgt spid="21"/>
                                        </p:tgtEl>
                                        <p:attrNameLst>
                                          <p:attrName>ppt_h</p:attrName>
                                        </p:attrNameLst>
                                      </p:cBhvr>
                                      <p:tavLst>
                                        <p:tav tm="0">
                                          <p:val>
                                            <p:fltVal val="0"/>
                                          </p:val>
                                        </p:tav>
                                        <p:tav tm="100000">
                                          <p:val>
                                            <p:strVal val="#ppt_h"/>
                                          </p:val>
                                        </p:tav>
                                      </p:tavLst>
                                    </p:anim>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p:cTn id="43" dur="1000" fill="hold"/>
                                        <p:tgtEl>
                                          <p:spTgt spid="23"/>
                                        </p:tgtEl>
                                        <p:attrNameLst>
                                          <p:attrName>ppt_w</p:attrName>
                                        </p:attrNameLst>
                                      </p:cBhvr>
                                      <p:tavLst>
                                        <p:tav tm="0">
                                          <p:val>
                                            <p:fltVal val="0"/>
                                          </p:val>
                                        </p:tav>
                                        <p:tav tm="100000">
                                          <p:val>
                                            <p:strVal val="#ppt_w"/>
                                          </p:val>
                                        </p:tav>
                                      </p:tavLst>
                                    </p:anim>
                                    <p:anim calcmode="lin" valueType="num">
                                      <p:cBhvr>
                                        <p:cTn id="44" dur="1000" fill="hold"/>
                                        <p:tgtEl>
                                          <p:spTgt spid="23"/>
                                        </p:tgtEl>
                                        <p:attrNameLst>
                                          <p:attrName>ppt_h</p:attrName>
                                        </p:attrNameLst>
                                      </p:cBhvr>
                                      <p:tavLst>
                                        <p:tav tm="0">
                                          <p:val>
                                            <p:fltVal val="0"/>
                                          </p:val>
                                        </p:tav>
                                        <p:tav tm="100000">
                                          <p:val>
                                            <p:strVal val="#ppt_h"/>
                                          </p:val>
                                        </p:tav>
                                      </p:tavLst>
                                    </p:anim>
                                    <p:anim calcmode="lin" valueType="num">
                                      <p:cBhvr>
                                        <p:cTn id="45" dur="1000" fill="hold"/>
                                        <p:tgtEl>
                                          <p:spTgt spid="23"/>
                                        </p:tgtEl>
                                        <p:attrNameLst>
                                          <p:attrName>style.rotation</p:attrName>
                                        </p:attrNameLst>
                                      </p:cBhvr>
                                      <p:tavLst>
                                        <p:tav tm="0">
                                          <p:val>
                                            <p:fltVal val="90"/>
                                          </p:val>
                                        </p:tav>
                                        <p:tav tm="100000">
                                          <p:val>
                                            <p:fltVal val="0"/>
                                          </p:val>
                                        </p:tav>
                                      </p:tavLst>
                                    </p:anim>
                                    <p:animEffect transition="in" filter="fade">
                                      <p:cBhvr>
                                        <p:cTn id="46" dur="1000"/>
                                        <p:tgtEl>
                                          <p:spTgt spid="23"/>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p:cTn id="49" dur="1000" fill="hold"/>
                                        <p:tgtEl>
                                          <p:spTgt spid="25"/>
                                        </p:tgtEl>
                                        <p:attrNameLst>
                                          <p:attrName>ppt_w</p:attrName>
                                        </p:attrNameLst>
                                      </p:cBhvr>
                                      <p:tavLst>
                                        <p:tav tm="0">
                                          <p:val>
                                            <p:fltVal val="0"/>
                                          </p:val>
                                        </p:tav>
                                        <p:tav tm="100000">
                                          <p:val>
                                            <p:strVal val="#ppt_w"/>
                                          </p:val>
                                        </p:tav>
                                      </p:tavLst>
                                    </p:anim>
                                    <p:anim calcmode="lin" valueType="num">
                                      <p:cBhvr>
                                        <p:cTn id="50" dur="1000" fill="hold"/>
                                        <p:tgtEl>
                                          <p:spTgt spid="25"/>
                                        </p:tgtEl>
                                        <p:attrNameLst>
                                          <p:attrName>ppt_h</p:attrName>
                                        </p:attrNameLst>
                                      </p:cBhvr>
                                      <p:tavLst>
                                        <p:tav tm="0">
                                          <p:val>
                                            <p:fltVal val="0"/>
                                          </p:val>
                                        </p:tav>
                                        <p:tav tm="100000">
                                          <p:val>
                                            <p:strVal val="#ppt_h"/>
                                          </p:val>
                                        </p:tav>
                                      </p:tavLst>
                                    </p:anim>
                                    <p:anim calcmode="lin" valueType="num">
                                      <p:cBhvr>
                                        <p:cTn id="51" dur="1000" fill="hold"/>
                                        <p:tgtEl>
                                          <p:spTgt spid="25"/>
                                        </p:tgtEl>
                                        <p:attrNameLst>
                                          <p:attrName>style.rotation</p:attrName>
                                        </p:attrNameLst>
                                      </p:cBhvr>
                                      <p:tavLst>
                                        <p:tav tm="0">
                                          <p:val>
                                            <p:fltVal val="90"/>
                                          </p:val>
                                        </p:tav>
                                        <p:tav tm="100000">
                                          <p:val>
                                            <p:fltVal val="0"/>
                                          </p:val>
                                        </p:tav>
                                      </p:tavLst>
                                    </p:anim>
                                    <p:animEffect transition="in" filter="fade">
                                      <p:cBhvr>
                                        <p:cTn id="52" dur="1000"/>
                                        <p:tgtEl>
                                          <p:spTgt spid="25"/>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1000" fill="hold"/>
                                        <p:tgtEl>
                                          <p:spTgt spid="26"/>
                                        </p:tgtEl>
                                        <p:attrNameLst>
                                          <p:attrName>ppt_w</p:attrName>
                                        </p:attrNameLst>
                                      </p:cBhvr>
                                      <p:tavLst>
                                        <p:tav tm="0">
                                          <p:val>
                                            <p:fltVal val="0"/>
                                          </p:val>
                                        </p:tav>
                                        <p:tav tm="100000">
                                          <p:val>
                                            <p:strVal val="#ppt_w"/>
                                          </p:val>
                                        </p:tav>
                                      </p:tavLst>
                                    </p:anim>
                                    <p:anim calcmode="lin" valueType="num">
                                      <p:cBhvr>
                                        <p:cTn id="56" dur="1000" fill="hold"/>
                                        <p:tgtEl>
                                          <p:spTgt spid="26"/>
                                        </p:tgtEl>
                                        <p:attrNameLst>
                                          <p:attrName>ppt_h</p:attrName>
                                        </p:attrNameLst>
                                      </p:cBhvr>
                                      <p:tavLst>
                                        <p:tav tm="0">
                                          <p:val>
                                            <p:fltVal val="0"/>
                                          </p:val>
                                        </p:tav>
                                        <p:tav tm="100000">
                                          <p:val>
                                            <p:strVal val="#ppt_h"/>
                                          </p:val>
                                        </p:tav>
                                      </p:tavLst>
                                    </p:anim>
                                    <p:anim calcmode="lin" valueType="num">
                                      <p:cBhvr>
                                        <p:cTn id="57" dur="1000" fill="hold"/>
                                        <p:tgtEl>
                                          <p:spTgt spid="26"/>
                                        </p:tgtEl>
                                        <p:attrNameLst>
                                          <p:attrName>style.rotation</p:attrName>
                                        </p:attrNameLst>
                                      </p:cBhvr>
                                      <p:tavLst>
                                        <p:tav tm="0">
                                          <p:val>
                                            <p:fltVal val="90"/>
                                          </p:val>
                                        </p:tav>
                                        <p:tav tm="100000">
                                          <p:val>
                                            <p:fltVal val="0"/>
                                          </p:val>
                                        </p:tav>
                                      </p:tavLst>
                                    </p:anim>
                                    <p:animEffect transition="in" filter="fade">
                                      <p:cBhvr>
                                        <p:cTn id="58" dur="1000"/>
                                        <p:tgtEl>
                                          <p:spTgt spid="26"/>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p:cTn id="61" dur="1000" fill="hold"/>
                                        <p:tgtEl>
                                          <p:spTgt spid="27"/>
                                        </p:tgtEl>
                                        <p:attrNameLst>
                                          <p:attrName>ppt_w</p:attrName>
                                        </p:attrNameLst>
                                      </p:cBhvr>
                                      <p:tavLst>
                                        <p:tav tm="0">
                                          <p:val>
                                            <p:fltVal val="0"/>
                                          </p:val>
                                        </p:tav>
                                        <p:tav tm="100000">
                                          <p:val>
                                            <p:strVal val="#ppt_w"/>
                                          </p:val>
                                        </p:tav>
                                      </p:tavLst>
                                    </p:anim>
                                    <p:anim calcmode="lin" valueType="num">
                                      <p:cBhvr>
                                        <p:cTn id="62" dur="1000" fill="hold"/>
                                        <p:tgtEl>
                                          <p:spTgt spid="27"/>
                                        </p:tgtEl>
                                        <p:attrNameLst>
                                          <p:attrName>ppt_h</p:attrName>
                                        </p:attrNameLst>
                                      </p:cBhvr>
                                      <p:tavLst>
                                        <p:tav tm="0">
                                          <p:val>
                                            <p:fltVal val="0"/>
                                          </p:val>
                                        </p:tav>
                                        <p:tav tm="100000">
                                          <p:val>
                                            <p:strVal val="#ppt_h"/>
                                          </p:val>
                                        </p:tav>
                                      </p:tavLst>
                                    </p:anim>
                                    <p:anim calcmode="lin" valueType="num">
                                      <p:cBhvr>
                                        <p:cTn id="63" dur="1000" fill="hold"/>
                                        <p:tgtEl>
                                          <p:spTgt spid="27"/>
                                        </p:tgtEl>
                                        <p:attrNameLst>
                                          <p:attrName>style.rotation</p:attrName>
                                        </p:attrNameLst>
                                      </p:cBhvr>
                                      <p:tavLst>
                                        <p:tav tm="0">
                                          <p:val>
                                            <p:fltVal val="90"/>
                                          </p:val>
                                        </p:tav>
                                        <p:tav tm="100000">
                                          <p:val>
                                            <p:fltVal val="0"/>
                                          </p:val>
                                        </p:tav>
                                      </p:tavLst>
                                    </p:anim>
                                    <p:animEffect transition="in" filter="fade">
                                      <p:cBhvr>
                                        <p:cTn id="64" dur="1000"/>
                                        <p:tgtEl>
                                          <p:spTgt spid="27"/>
                                        </p:tgtEl>
                                      </p:cBhvr>
                                    </p:animEffect>
                                  </p:childTnLst>
                                </p:cTn>
                              </p:par>
                            </p:childTnLst>
                          </p:cTn>
                        </p:par>
                      </p:childTnLst>
                    </p:cTn>
                  </p:par>
                  <p:par>
                    <p:cTn id="65" fill="hold">
                      <p:stCondLst>
                        <p:cond delay="indefinite"/>
                      </p:stCondLst>
                      <p:childTnLst>
                        <p:par>
                          <p:cTn id="66" fill="hold">
                            <p:stCondLst>
                              <p:cond delay="0"/>
                            </p:stCondLst>
                            <p:childTnLst>
                              <p:par>
                                <p:cTn id="67" presetID="12" presetClass="exit" presetSubtype="4" fill="hold" grpId="1" nodeType="clickEffect">
                                  <p:stCondLst>
                                    <p:cond delay="0"/>
                                  </p:stCondLst>
                                  <p:childTnLst>
                                    <p:anim calcmode="lin" valueType="num">
                                      <p:cBhvr additive="base">
                                        <p:cTn id="68" dur="500"/>
                                        <p:tgtEl>
                                          <p:spTgt spid="21"/>
                                        </p:tgtEl>
                                        <p:attrNameLst>
                                          <p:attrName>ppt_y</p:attrName>
                                        </p:attrNameLst>
                                      </p:cBhvr>
                                      <p:tavLst>
                                        <p:tav tm="0">
                                          <p:val>
                                            <p:strVal val="#ppt_y"/>
                                          </p:val>
                                        </p:tav>
                                        <p:tav tm="100000">
                                          <p:val>
                                            <p:strVal val="#ppt_y+#ppt_h*1.125000"/>
                                          </p:val>
                                        </p:tav>
                                      </p:tavLst>
                                    </p:anim>
                                    <p:animEffect transition="out" filter="wipe(down)">
                                      <p:cBhvr>
                                        <p:cTn id="69" dur="500"/>
                                        <p:tgtEl>
                                          <p:spTgt spid="21"/>
                                        </p:tgtEl>
                                      </p:cBhvr>
                                    </p:animEffect>
                                    <p:set>
                                      <p:cBhvr>
                                        <p:cTn id="70" dur="1" fill="hold">
                                          <p:stCondLst>
                                            <p:cond delay="499"/>
                                          </p:stCondLst>
                                        </p:cTn>
                                        <p:tgtEl>
                                          <p:spTgt spid="21"/>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53" presetClass="entr" presetSubtype="16" fill="hold" grpId="0" nodeType="click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p:cTn id="75" dur="500" fill="hold"/>
                                        <p:tgtEl>
                                          <p:spTgt spid="24"/>
                                        </p:tgtEl>
                                        <p:attrNameLst>
                                          <p:attrName>ppt_w</p:attrName>
                                        </p:attrNameLst>
                                      </p:cBhvr>
                                      <p:tavLst>
                                        <p:tav tm="0">
                                          <p:val>
                                            <p:fltVal val="0"/>
                                          </p:val>
                                        </p:tav>
                                        <p:tav tm="100000">
                                          <p:val>
                                            <p:strVal val="#ppt_w"/>
                                          </p:val>
                                        </p:tav>
                                      </p:tavLst>
                                    </p:anim>
                                    <p:anim calcmode="lin" valueType="num">
                                      <p:cBhvr>
                                        <p:cTn id="76" dur="500" fill="hold"/>
                                        <p:tgtEl>
                                          <p:spTgt spid="24"/>
                                        </p:tgtEl>
                                        <p:attrNameLst>
                                          <p:attrName>ppt_h</p:attrName>
                                        </p:attrNameLst>
                                      </p:cBhvr>
                                      <p:tavLst>
                                        <p:tav tm="0">
                                          <p:val>
                                            <p:fltVal val="0"/>
                                          </p:val>
                                        </p:tav>
                                        <p:tav tm="100000">
                                          <p:val>
                                            <p:strVal val="#ppt_h"/>
                                          </p:val>
                                        </p:tav>
                                      </p:tavLst>
                                    </p:anim>
                                    <p:animEffect transition="in" filter="fade">
                                      <p:cBhvr>
                                        <p:cTn id="7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3" grpId="0"/>
      <p:bldP spid="25" grpId="0"/>
      <p:bldP spid="26" grpId="0"/>
      <p:bldP spid="27" grpId="0"/>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Raise your hand if…</a:t>
            </a:r>
            <a:endParaRPr lang="en-US" sz="6000" b="1" dirty="0"/>
          </a:p>
        </p:txBody>
      </p:sp>
      <p:sp>
        <p:nvSpPr>
          <p:cNvPr id="3" name="Content Placeholder 2"/>
          <p:cNvSpPr>
            <a:spLocks noGrp="1"/>
          </p:cNvSpPr>
          <p:nvPr>
            <p:ph idx="1"/>
          </p:nvPr>
        </p:nvSpPr>
        <p:spPr>
          <a:noFill/>
          <a:ln>
            <a:noFill/>
          </a:ln>
        </p:spPr>
        <p:txBody>
          <a:bodyPr>
            <a:normAutofit/>
          </a:bodyPr>
          <a:lstStyle/>
          <a:p>
            <a:pPr marL="0" indent="0">
              <a:lnSpc>
                <a:spcPct val="90000"/>
              </a:lnSpc>
              <a:buNone/>
              <a:tabLst>
                <a:tab pos="6227763" algn="l"/>
              </a:tabLst>
            </a:pPr>
            <a:r>
              <a:rPr lang="en-US" sz="4800" dirty="0"/>
              <a:t>y</a:t>
            </a:r>
            <a:r>
              <a:rPr lang="en-US" sz="4800" dirty="0" smtClean="0"/>
              <a:t>ou have ever read an </a:t>
            </a:r>
            <a:r>
              <a:rPr lang="en-US" sz="5400" b="1" dirty="0" smtClean="0">
                <a:solidFill>
                  <a:srgbClr val="4C2D7E"/>
                </a:solidFill>
              </a:rPr>
              <a:t>entire poem</a:t>
            </a:r>
            <a:r>
              <a:rPr lang="en-US" sz="4800" dirty="0"/>
              <a:t> </a:t>
            </a:r>
            <a:r>
              <a:rPr lang="en-US" sz="4800" dirty="0" smtClean="0"/>
              <a:t>only to realize that you have </a:t>
            </a:r>
            <a:r>
              <a:rPr lang="en-US" sz="5400" b="1" u="sng" dirty="0" smtClean="0">
                <a:solidFill>
                  <a:srgbClr val="4C2D7E"/>
                </a:solidFill>
                <a:cs typeface="Chalkduster"/>
              </a:rPr>
              <a:t>absolutely no clue</a:t>
            </a:r>
            <a:r>
              <a:rPr lang="en-US" sz="5400" b="1" dirty="0" smtClean="0">
                <a:solidFill>
                  <a:srgbClr val="4C2D7E"/>
                </a:solidFill>
                <a:cs typeface="Chalkduster"/>
              </a:rPr>
              <a:t> </a:t>
            </a:r>
            <a:r>
              <a:rPr lang="en-US" sz="4800" dirty="0" smtClean="0"/>
              <a:t>what you just read.</a:t>
            </a:r>
            <a:endParaRPr lang="en-US" sz="4800" dirty="0"/>
          </a:p>
        </p:txBody>
      </p:sp>
    </p:spTree>
    <p:extLst>
      <p:ext uri="{BB962C8B-B14F-4D97-AF65-F5344CB8AC3E}">
        <p14:creationId xmlns:p14="http://schemas.microsoft.com/office/powerpoint/2010/main" val="4181693226"/>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sz="5400" b="1" dirty="0" smtClean="0"/>
              <a:t>Practice</a:t>
            </a:r>
            <a:endParaRPr lang="en-US" b="1" dirty="0"/>
          </a:p>
        </p:txBody>
      </p:sp>
      <p:sp>
        <p:nvSpPr>
          <p:cNvPr id="6" name="Content Placeholder 2"/>
          <p:cNvSpPr txBox="1">
            <a:spLocks/>
          </p:cNvSpPr>
          <p:nvPr/>
        </p:nvSpPr>
        <p:spPr>
          <a:xfrm>
            <a:off x="227502" y="1600200"/>
            <a:ext cx="2001917" cy="5055230"/>
          </a:xfrm>
          <a:prstGeom prst="rect">
            <a:avLst/>
          </a:prstGeom>
          <a:solidFill>
            <a:srgbClr val="FFFFFF"/>
          </a:solidFill>
          <a:ln w="38100" cmpd="sng">
            <a:solidFill>
              <a:srgbClr val="4C2D7E"/>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000" b="1" dirty="0" smtClean="0"/>
              <a:t>“I Wandered Lonely as a Cloud”</a:t>
            </a:r>
          </a:p>
          <a:p>
            <a:pPr marL="0" indent="0">
              <a:buFont typeface="Arial"/>
              <a:buNone/>
            </a:pPr>
            <a:r>
              <a:rPr lang="en-US" sz="2000" dirty="0" smtClean="0"/>
              <a:t>By: William Wordsworth</a:t>
            </a:r>
          </a:p>
          <a:p>
            <a:pPr marL="0" indent="0">
              <a:buFont typeface="Arial"/>
              <a:buNone/>
            </a:pPr>
            <a:endParaRPr lang="en-US" sz="2400" dirty="0" smtClean="0"/>
          </a:p>
          <a:p>
            <a:pPr marL="0" indent="0">
              <a:lnSpc>
                <a:spcPct val="110000"/>
              </a:lnSpc>
              <a:buFont typeface="Arial"/>
              <a:buNone/>
            </a:pPr>
            <a:r>
              <a:rPr lang="en-US" sz="2400" dirty="0" smtClean="0"/>
              <a:t>Step </a:t>
            </a:r>
            <a:r>
              <a:rPr lang="en-US" sz="2400" dirty="0" smtClean="0"/>
              <a:t>3: Underline and define words you don’t know.</a:t>
            </a:r>
            <a:endParaRPr lang="en-US" sz="2400" dirty="0"/>
          </a:p>
        </p:txBody>
      </p:sp>
      <p:sp>
        <p:nvSpPr>
          <p:cNvPr id="7" name="TextBox 6"/>
          <p:cNvSpPr txBox="1"/>
          <p:nvPr/>
        </p:nvSpPr>
        <p:spPr>
          <a:xfrm>
            <a:off x="2337508" y="1600200"/>
            <a:ext cx="3242792" cy="4598694"/>
          </a:xfrm>
          <a:prstGeom prst="rect">
            <a:avLst/>
          </a:prstGeom>
          <a:solidFill>
            <a:srgbClr val="FFFFFF"/>
          </a:solidFill>
          <a:ln w="38100" cmpd="sng">
            <a:solidFill>
              <a:srgbClr val="4C2D7E"/>
            </a:solidFill>
          </a:ln>
        </p:spPr>
        <p:txBody>
          <a:bodyPr wrap="square" rtlCol="0">
            <a:spAutoFit/>
          </a:bodyPr>
          <a:lstStyle/>
          <a:p>
            <a:pPr>
              <a:lnSpc>
                <a:spcPct val="150000"/>
              </a:lnSpc>
            </a:pPr>
            <a:r>
              <a:rPr lang="en-US" sz="1400" dirty="0" smtClean="0"/>
              <a:t>I wandered lonely as a cloud</a:t>
            </a:r>
          </a:p>
          <a:p>
            <a:pPr>
              <a:lnSpc>
                <a:spcPct val="150000"/>
              </a:lnSpc>
            </a:pPr>
            <a:r>
              <a:rPr lang="en-US" sz="1400" dirty="0" smtClean="0"/>
              <a:t>That floats on high o'er vales and hills,</a:t>
            </a:r>
          </a:p>
          <a:p>
            <a:pPr>
              <a:lnSpc>
                <a:spcPct val="150000"/>
              </a:lnSpc>
            </a:pPr>
            <a:r>
              <a:rPr lang="en-US" sz="1400" dirty="0" smtClean="0"/>
              <a:t>When all at once I saw a crowd,</a:t>
            </a:r>
          </a:p>
          <a:p>
            <a:pPr>
              <a:lnSpc>
                <a:spcPct val="150000"/>
              </a:lnSpc>
            </a:pPr>
            <a:r>
              <a:rPr lang="en-US" sz="1400" dirty="0" smtClean="0"/>
              <a:t>A host, of golden daffodils;</a:t>
            </a:r>
          </a:p>
          <a:p>
            <a:pPr>
              <a:lnSpc>
                <a:spcPct val="150000"/>
              </a:lnSpc>
            </a:pPr>
            <a:r>
              <a:rPr lang="en-US" sz="1400" dirty="0" smtClean="0"/>
              <a:t>Beside the lake, beneath the trees,</a:t>
            </a:r>
          </a:p>
          <a:p>
            <a:pPr>
              <a:lnSpc>
                <a:spcPct val="150000"/>
              </a:lnSpc>
            </a:pPr>
            <a:r>
              <a:rPr lang="en-US" sz="1400" dirty="0" smtClean="0"/>
              <a:t>Fluttering and dancing in the breeze.</a:t>
            </a:r>
          </a:p>
          <a:p>
            <a:pPr>
              <a:lnSpc>
                <a:spcPct val="150000"/>
              </a:lnSpc>
            </a:pPr>
            <a:endParaRPr lang="en-US" sz="1400" dirty="0" smtClean="0"/>
          </a:p>
          <a:p>
            <a:pPr>
              <a:lnSpc>
                <a:spcPct val="150000"/>
              </a:lnSpc>
            </a:pPr>
            <a:r>
              <a:rPr lang="en-US" sz="1400" dirty="0" smtClean="0"/>
              <a:t>Continuous as the stars that shine</a:t>
            </a:r>
          </a:p>
          <a:p>
            <a:pPr>
              <a:lnSpc>
                <a:spcPct val="150000"/>
              </a:lnSpc>
            </a:pPr>
            <a:r>
              <a:rPr lang="en-US" sz="1400" dirty="0" smtClean="0"/>
              <a:t>And twinkle on the milky way,</a:t>
            </a:r>
          </a:p>
          <a:p>
            <a:pPr>
              <a:lnSpc>
                <a:spcPct val="150000"/>
              </a:lnSpc>
            </a:pPr>
            <a:r>
              <a:rPr lang="en-US" sz="1400" dirty="0" smtClean="0"/>
              <a:t>They stretched in never-ending line</a:t>
            </a:r>
          </a:p>
          <a:p>
            <a:pPr>
              <a:lnSpc>
                <a:spcPct val="150000"/>
              </a:lnSpc>
            </a:pPr>
            <a:r>
              <a:rPr lang="en-US" sz="1400" dirty="0" smtClean="0"/>
              <a:t>Along the margin of a bay:</a:t>
            </a:r>
          </a:p>
          <a:p>
            <a:pPr>
              <a:lnSpc>
                <a:spcPct val="150000"/>
              </a:lnSpc>
            </a:pPr>
            <a:r>
              <a:rPr lang="en-US" sz="1400" dirty="0" smtClean="0"/>
              <a:t>Ten thousand saw I at a glance,</a:t>
            </a:r>
          </a:p>
          <a:p>
            <a:pPr>
              <a:lnSpc>
                <a:spcPct val="150000"/>
              </a:lnSpc>
            </a:pPr>
            <a:r>
              <a:rPr lang="en-US" sz="1400" dirty="0" smtClean="0"/>
              <a:t>Tossing their heads in sprightly dance.</a:t>
            </a:r>
          </a:p>
          <a:p>
            <a:pPr>
              <a:lnSpc>
                <a:spcPct val="150000"/>
              </a:lnSpc>
            </a:pPr>
            <a:endParaRPr lang="en-US" sz="1400" dirty="0"/>
          </a:p>
        </p:txBody>
      </p:sp>
      <p:sp>
        <p:nvSpPr>
          <p:cNvPr id="8" name="TextBox 7"/>
          <p:cNvSpPr txBox="1"/>
          <p:nvPr/>
        </p:nvSpPr>
        <p:spPr>
          <a:xfrm>
            <a:off x="5755958" y="1600200"/>
            <a:ext cx="3242792" cy="4598694"/>
          </a:xfrm>
          <a:prstGeom prst="rect">
            <a:avLst/>
          </a:prstGeom>
          <a:solidFill>
            <a:srgbClr val="FFFFFF"/>
          </a:solidFill>
          <a:ln w="38100" cmpd="sng">
            <a:solidFill>
              <a:srgbClr val="4C2D7E"/>
            </a:solidFill>
          </a:ln>
        </p:spPr>
        <p:txBody>
          <a:bodyPr wrap="square" rtlCol="0">
            <a:spAutoFit/>
          </a:bodyPr>
          <a:lstStyle/>
          <a:p>
            <a:pPr>
              <a:lnSpc>
                <a:spcPct val="150000"/>
              </a:lnSpc>
            </a:pPr>
            <a:r>
              <a:rPr lang="en-US" sz="1400" dirty="0" smtClean="0"/>
              <a:t>The </a:t>
            </a:r>
            <a:r>
              <a:rPr lang="en-US" sz="1400" dirty="0"/>
              <a:t>waves beside them danced; but they</a:t>
            </a:r>
          </a:p>
          <a:p>
            <a:pPr>
              <a:lnSpc>
                <a:spcPct val="150000"/>
              </a:lnSpc>
            </a:pPr>
            <a:r>
              <a:rPr lang="en-US" sz="1400" dirty="0"/>
              <a:t>Out-did the sparkling waves in glee:</a:t>
            </a:r>
          </a:p>
          <a:p>
            <a:pPr>
              <a:lnSpc>
                <a:spcPct val="150000"/>
              </a:lnSpc>
            </a:pPr>
            <a:r>
              <a:rPr lang="en-US" sz="1400" dirty="0"/>
              <a:t>A poet could not but be gay,</a:t>
            </a:r>
          </a:p>
          <a:p>
            <a:pPr>
              <a:lnSpc>
                <a:spcPct val="150000"/>
              </a:lnSpc>
            </a:pPr>
            <a:r>
              <a:rPr lang="en-US" sz="1400" dirty="0"/>
              <a:t>In such a jocund company:</a:t>
            </a:r>
          </a:p>
          <a:p>
            <a:pPr>
              <a:lnSpc>
                <a:spcPct val="150000"/>
              </a:lnSpc>
            </a:pPr>
            <a:r>
              <a:rPr lang="en-US" sz="1400" dirty="0"/>
              <a:t>I gazed—and gazed—but little thought</a:t>
            </a:r>
          </a:p>
          <a:p>
            <a:pPr>
              <a:lnSpc>
                <a:spcPct val="150000"/>
              </a:lnSpc>
            </a:pPr>
            <a:r>
              <a:rPr lang="en-US" sz="1400" dirty="0"/>
              <a:t>What wealth the show to me had brought:</a:t>
            </a:r>
          </a:p>
          <a:p>
            <a:pPr>
              <a:lnSpc>
                <a:spcPct val="150000"/>
              </a:lnSpc>
            </a:pPr>
            <a:endParaRPr lang="en-US" sz="1400" dirty="0"/>
          </a:p>
          <a:p>
            <a:pPr>
              <a:lnSpc>
                <a:spcPct val="150000"/>
              </a:lnSpc>
            </a:pPr>
            <a:r>
              <a:rPr lang="en-US" sz="1400" dirty="0"/>
              <a:t>For oft, when on my couch I lie</a:t>
            </a:r>
          </a:p>
          <a:p>
            <a:pPr>
              <a:lnSpc>
                <a:spcPct val="150000"/>
              </a:lnSpc>
            </a:pPr>
            <a:r>
              <a:rPr lang="en-US" sz="1400" dirty="0"/>
              <a:t>In vacant or in pensive mood,</a:t>
            </a:r>
          </a:p>
          <a:p>
            <a:pPr>
              <a:lnSpc>
                <a:spcPct val="150000"/>
              </a:lnSpc>
            </a:pPr>
            <a:r>
              <a:rPr lang="en-US" sz="1400" dirty="0"/>
              <a:t>They flash upon that inward eye</a:t>
            </a:r>
          </a:p>
          <a:p>
            <a:pPr>
              <a:lnSpc>
                <a:spcPct val="150000"/>
              </a:lnSpc>
            </a:pPr>
            <a:r>
              <a:rPr lang="en-US" sz="1400" dirty="0"/>
              <a:t>Which is the bliss of solitude;</a:t>
            </a:r>
          </a:p>
          <a:p>
            <a:pPr>
              <a:lnSpc>
                <a:spcPct val="150000"/>
              </a:lnSpc>
            </a:pPr>
            <a:r>
              <a:rPr lang="en-US" sz="1400" dirty="0"/>
              <a:t>And then my heart with pleasure fills,</a:t>
            </a:r>
          </a:p>
          <a:p>
            <a:pPr>
              <a:lnSpc>
                <a:spcPct val="150000"/>
              </a:lnSpc>
            </a:pPr>
            <a:r>
              <a:rPr lang="en-US" sz="1400" dirty="0"/>
              <a:t>And dances with the daffodils.</a:t>
            </a:r>
          </a:p>
        </p:txBody>
      </p:sp>
      <p:grpSp>
        <p:nvGrpSpPr>
          <p:cNvPr id="9" name="Group 8"/>
          <p:cNvGrpSpPr/>
          <p:nvPr/>
        </p:nvGrpSpPr>
        <p:grpSpPr>
          <a:xfrm>
            <a:off x="5067641" y="3936171"/>
            <a:ext cx="445886" cy="396441"/>
            <a:chOff x="3986719" y="-711260"/>
            <a:chExt cx="445886" cy="396441"/>
          </a:xfrm>
        </p:grpSpPr>
        <p:sp>
          <p:nvSpPr>
            <p:cNvPr id="10" name="TextBox 9"/>
            <p:cNvSpPr txBox="1"/>
            <p:nvPr/>
          </p:nvSpPr>
          <p:spPr>
            <a:xfrm>
              <a:off x="4040767" y="-711260"/>
              <a:ext cx="391838" cy="369332"/>
            </a:xfrm>
            <a:prstGeom prst="rect">
              <a:avLst/>
            </a:prstGeom>
            <a:noFill/>
          </p:spPr>
          <p:txBody>
            <a:bodyPr wrap="square" rtlCol="0">
              <a:spAutoFit/>
            </a:bodyPr>
            <a:lstStyle/>
            <a:p>
              <a:r>
                <a:rPr lang="en-US" dirty="0"/>
                <a:t>2</a:t>
              </a:r>
            </a:p>
          </p:txBody>
        </p:sp>
        <p:sp>
          <p:nvSpPr>
            <p:cNvPr id="11" name="Oval 10"/>
            <p:cNvSpPr/>
            <p:nvPr/>
          </p:nvSpPr>
          <p:spPr>
            <a:xfrm>
              <a:off x="3986719" y="-706657"/>
              <a:ext cx="391838" cy="391838"/>
            </a:xfrm>
            <a:prstGeom prst="ellipse">
              <a:avLst/>
            </a:prstGeom>
            <a:noFill/>
            <a:ln>
              <a:solidFill>
                <a:srgbClr val="4C2D7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5000073" y="1617501"/>
            <a:ext cx="445886" cy="409139"/>
            <a:chOff x="2702320" y="-763894"/>
            <a:chExt cx="445886" cy="409139"/>
          </a:xfrm>
        </p:grpSpPr>
        <p:sp>
          <p:nvSpPr>
            <p:cNvPr id="13" name="TextBox 12"/>
            <p:cNvSpPr txBox="1"/>
            <p:nvPr/>
          </p:nvSpPr>
          <p:spPr>
            <a:xfrm>
              <a:off x="2756368" y="-763894"/>
              <a:ext cx="391838" cy="369332"/>
            </a:xfrm>
            <a:prstGeom prst="rect">
              <a:avLst/>
            </a:prstGeom>
            <a:noFill/>
          </p:spPr>
          <p:txBody>
            <a:bodyPr wrap="square" rtlCol="0">
              <a:spAutoFit/>
            </a:bodyPr>
            <a:lstStyle/>
            <a:p>
              <a:r>
                <a:rPr lang="en-US" dirty="0" smtClean="0"/>
                <a:t>1</a:t>
              </a:r>
              <a:endParaRPr lang="en-US" dirty="0"/>
            </a:p>
          </p:txBody>
        </p:sp>
        <p:sp>
          <p:nvSpPr>
            <p:cNvPr id="14" name="Oval 13"/>
            <p:cNvSpPr/>
            <p:nvPr/>
          </p:nvSpPr>
          <p:spPr>
            <a:xfrm>
              <a:off x="2702320" y="-746593"/>
              <a:ext cx="391838" cy="391838"/>
            </a:xfrm>
            <a:prstGeom prst="ellipse">
              <a:avLst/>
            </a:prstGeom>
            <a:noFill/>
            <a:ln>
              <a:solidFill>
                <a:srgbClr val="4C2D7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8466665" y="3848826"/>
            <a:ext cx="439918" cy="398012"/>
            <a:chOff x="6379061" y="-585402"/>
            <a:chExt cx="439918" cy="398012"/>
          </a:xfrm>
        </p:grpSpPr>
        <p:sp>
          <p:nvSpPr>
            <p:cNvPr id="16" name="TextBox 15"/>
            <p:cNvSpPr txBox="1"/>
            <p:nvPr/>
          </p:nvSpPr>
          <p:spPr>
            <a:xfrm>
              <a:off x="6427141" y="-585402"/>
              <a:ext cx="391838" cy="369332"/>
            </a:xfrm>
            <a:prstGeom prst="rect">
              <a:avLst/>
            </a:prstGeom>
            <a:noFill/>
          </p:spPr>
          <p:txBody>
            <a:bodyPr wrap="square" rtlCol="0">
              <a:spAutoFit/>
            </a:bodyPr>
            <a:lstStyle/>
            <a:p>
              <a:r>
                <a:rPr lang="en-US" dirty="0" smtClean="0"/>
                <a:t>4</a:t>
              </a:r>
              <a:endParaRPr lang="en-US" dirty="0"/>
            </a:p>
          </p:txBody>
        </p:sp>
        <p:sp>
          <p:nvSpPr>
            <p:cNvPr id="17" name="Oval 16"/>
            <p:cNvSpPr/>
            <p:nvPr/>
          </p:nvSpPr>
          <p:spPr>
            <a:xfrm>
              <a:off x="6379061" y="-579228"/>
              <a:ext cx="391838" cy="391838"/>
            </a:xfrm>
            <a:prstGeom prst="ellipse">
              <a:avLst/>
            </a:prstGeom>
            <a:noFill/>
            <a:ln>
              <a:solidFill>
                <a:srgbClr val="4C2D7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8638720" y="2009339"/>
            <a:ext cx="432374" cy="393981"/>
            <a:chOff x="9619103" y="1967389"/>
            <a:chExt cx="432374" cy="393981"/>
          </a:xfrm>
        </p:grpSpPr>
        <p:sp>
          <p:nvSpPr>
            <p:cNvPr id="19" name="Oval 18"/>
            <p:cNvSpPr/>
            <p:nvPr/>
          </p:nvSpPr>
          <p:spPr>
            <a:xfrm>
              <a:off x="9619103" y="1969532"/>
              <a:ext cx="391838" cy="391838"/>
            </a:xfrm>
            <a:prstGeom prst="ellipse">
              <a:avLst/>
            </a:prstGeom>
            <a:solidFill>
              <a:srgbClr val="FFFFFF"/>
            </a:solidFill>
            <a:ln>
              <a:solidFill>
                <a:srgbClr val="4C2D7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9659639" y="1967389"/>
              <a:ext cx="391838" cy="369332"/>
            </a:xfrm>
            <a:prstGeom prst="rect">
              <a:avLst/>
            </a:prstGeom>
            <a:noFill/>
          </p:spPr>
          <p:txBody>
            <a:bodyPr wrap="square" rtlCol="0">
              <a:spAutoFit/>
            </a:bodyPr>
            <a:lstStyle/>
            <a:p>
              <a:r>
                <a:rPr lang="en-US" dirty="0"/>
                <a:t>3</a:t>
              </a:r>
            </a:p>
          </p:txBody>
        </p:sp>
      </p:grpSp>
      <p:sp>
        <p:nvSpPr>
          <p:cNvPr id="21" name="TextBox 20"/>
          <p:cNvSpPr txBox="1"/>
          <p:nvPr/>
        </p:nvSpPr>
        <p:spPr>
          <a:xfrm>
            <a:off x="3770515" y="1603991"/>
            <a:ext cx="1743012" cy="2013372"/>
          </a:xfrm>
          <a:prstGeom prst="rect">
            <a:avLst/>
          </a:prstGeom>
          <a:noFill/>
          <a:ln w="38100" cmpd="sng">
            <a:noFill/>
          </a:ln>
        </p:spPr>
        <p:txBody>
          <a:bodyPr wrap="square" rtlCol="0">
            <a:spAutoFit/>
          </a:bodyPr>
          <a:lstStyle/>
          <a:p>
            <a:pPr>
              <a:lnSpc>
                <a:spcPct val="150000"/>
              </a:lnSpc>
            </a:pPr>
            <a:r>
              <a:rPr lang="en-US" sz="1400" b="1" dirty="0" smtClean="0">
                <a:solidFill>
                  <a:srgbClr val="118087"/>
                </a:solidFill>
              </a:rPr>
              <a:t>                 A</a:t>
            </a:r>
          </a:p>
          <a:p>
            <a:pPr>
              <a:lnSpc>
                <a:spcPct val="150000"/>
              </a:lnSpc>
            </a:pPr>
            <a:r>
              <a:rPr lang="en-US" sz="1400" b="1" dirty="0" smtClean="0">
                <a:solidFill>
                  <a:srgbClr val="118087"/>
                </a:solidFill>
              </a:rPr>
              <a:t>                                  B</a:t>
            </a:r>
          </a:p>
          <a:p>
            <a:pPr>
              <a:lnSpc>
                <a:spcPct val="150000"/>
              </a:lnSpc>
            </a:pPr>
            <a:r>
              <a:rPr lang="en-US" sz="1400" b="1" dirty="0" smtClean="0">
                <a:solidFill>
                  <a:srgbClr val="118087"/>
                </a:solidFill>
              </a:rPr>
              <a:t>                      A</a:t>
            </a:r>
          </a:p>
          <a:p>
            <a:pPr>
              <a:lnSpc>
                <a:spcPct val="150000"/>
              </a:lnSpc>
            </a:pPr>
            <a:r>
              <a:rPr lang="en-US" sz="1400" b="1" dirty="0" smtClean="0">
                <a:solidFill>
                  <a:srgbClr val="118087"/>
                </a:solidFill>
              </a:rPr>
              <a:t>              B</a:t>
            </a:r>
          </a:p>
          <a:p>
            <a:pPr>
              <a:lnSpc>
                <a:spcPct val="150000"/>
              </a:lnSpc>
            </a:pPr>
            <a:r>
              <a:rPr lang="en-US" sz="1400" b="1" dirty="0" smtClean="0">
                <a:solidFill>
                  <a:srgbClr val="118087"/>
                </a:solidFill>
              </a:rPr>
              <a:t>                            C</a:t>
            </a:r>
          </a:p>
          <a:p>
            <a:pPr>
              <a:lnSpc>
                <a:spcPct val="150000"/>
              </a:lnSpc>
            </a:pPr>
            <a:r>
              <a:rPr lang="en-US" sz="1400" b="1" dirty="0" smtClean="0">
                <a:solidFill>
                  <a:srgbClr val="118087"/>
                </a:solidFill>
              </a:rPr>
              <a:t>                                C</a:t>
            </a:r>
            <a:endParaRPr lang="en-US" sz="1400" b="1" dirty="0">
              <a:solidFill>
                <a:srgbClr val="118087"/>
              </a:solidFill>
            </a:endParaRPr>
          </a:p>
        </p:txBody>
      </p:sp>
      <p:sp>
        <p:nvSpPr>
          <p:cNvPr id="22" name="TextBox 21"/>
          <p:cNvSpPr txBox="1"/>
          <p:nvPr/>
        </p:nvSpPr>
        <p:spPr>
          <a:xfrm>
            <a:off x="3922915" y="3837794"/>
            <a:ext cx="1743012" cy="2013372"/>
          </a:xfrm>
          <a:prstGeom prst="rect">
            <a:avLst/>
          </a:prstGeom>
          <a:noFill/>
          <a:ln w="38100" cmpd="sng">
            <a:noFill/>
          </a:ln>
        </p:spPr>
        <p:txBody>
          <a:bodyPr wrap="square" rtlCol="0">
            <a:spAutoFit/>
          </a:bodyPr>
          <a:lstStyle/>
          <a:p>
            <a:pPr>
              <a:lnSpc>
                <a:spcPct val="150000"/>
              </a:lnSpc>
            </a:pPr>
            <a:r>
              <a:rPr lang="en-US" sz="1400" b="1" dirty="0" smtClean="0">
                <a:solidFill>
                  <a:srgbClr val="118087"/>
                </a:solidFill>
              </a:rPr>
              <a:t>                       </a:t>
            </a:r>
            <a:r>
              <a:rPr lang="en-US" sz="1400" b="1" dirty="0">
                <a:solidFill>
                  <a:srgbClr val="118087"/>
                </a:solidFill>
              </a:rPr>
              <a:t>D</a:t>
            </a:r>
            <a:endParaRPr lang="en-US" sz="1400" b="1" dirty="0" smtClean="0">
              <a:solidFill>
                <a:srgbClr val="118087"/>
              </a:solidFill>
            </a:endParaRPr>
          </a:p>
          <a:p>
            <a:pPr>
              <a:lnSpc>
                <a:spcPct val="150000"/>
              </a:lnSpc>
            </a:pPr>
            <a:r>
              <a:rPr lang="en-US" sz="1400" b="1" dirty="0" smtClean="0">
                <a:solidFill>
                  <a:srgbClr val="118087"/>
                </a:solidFill>
              </a:rPr>
              <a:t>                 </a:t>
            </a:r>
            <a:r>
              <a:rPr lang="en-US" sz="1400" b="1" dirty="0">
                <a:solidFill>
                  <a:srgbClr val="118087"/>
                </a:solidFill>
              </a:rPr>
              <a:t>E</a:t>
            </a:r>
            <a:endParaRPr lang="en-US" sz="1400" b="1" dirty="0" smtClean="0">
              <a:solidFill>
                <a:srgbClr val="118087"/>
              </a:solidFill>
            </a:endParaRPr>
          </a:p>
          <a:p>
            <a:pPr>
              <a:lnSpc>
                <a:spcPct val="150000"/>
              </a:lnSpc>
            </a:pPr>
            <a:r>
              <a:rPr lang="en-US" sz="1400" b="1" dirty="0" smtClean="0">
                <a:solidFill>
                  <a:srgbClr val="118087"/>
                </a:solidFill>
              </a:rPr>
              <a:t>                           D</a:t>
            </a:r>
          </a:p>
          <a:p>
            <a:pPr>
              <a:lnSpc>
                <a:spcPct val="150000"/>
              </a:lnSpc>
            </a:pPr>
            <a:r>
              <a:rPr lang="en-US" sz="1400" b="1" dirty="0" smtClean="0">
                <a:solidFill>
                  <a:srgbClr val="118087"/>
                </a:solidFill>
              </a:rPr>
              <a:t>         </a:t>
            </a:r>
            <a:r>
              <a:rPr lang="en-US" sz="1400" b="1" dirty="0">
                <a:solidFill>
                  <a:srgbClr val="118087"/>
                </a:solidFill>
              </a:rPr>
              <a:t> </a:t>
            </a:r>
            <a:r>
              <a:rPr lang="en-US" sz="1400" b="1" dirty="0" smtClean="0">
                <a:solidFill>
                  <a:srgbClr val="118087"/>
                </a:solidFill>
              </a:rPr>
              <a:t>E</a:t>
            </a:r>
          </a:p>
          <a:p>
            <a:pPr>
              <a:lnSpc>
                <a:spcPct val="150000"/>
              </a:lnSpc>
            </a:pPr>
            <a:r>
              <a:rPr lang="en-US" sz="1400" b="1" dirty="0" smtClean="0">
                <a:solidFill>
                  <a:srgbClr val="118087"/>
                </a:solidFill>
              </a:rPr>
              <a:t>                   </a:t>
            </a:r>
            <a:r>
              <a:rPr lang="en-US" sz="1400" b="1" dirty="0">
                <a:solidFill>
                  <a:srgbClr val="118087"/>
                </a:solidFill>
              </a:rPr>
              <a:t>F</a:t>
            </a:r>
            <a:endParaRPr lang="en-US" sz="1400" b="1" dirty="0" smtClean="0">
              <a:solidFill>
                <a:srgbClr val="118087"/>
              </a:solidFill>
            </a:endParaRPr>
          </a:p>
          <a:p>
            <a:pPr>
              <a:lnSpc>
                <a:spcPct val="150000"/>
              </a:lnSpc>
            </a:pPr>
            <a:r>
              <a:rPr lang="en-US" sz="1400" b="1" dirty="0" smtClean="0">
                <a:solidFill>
                  <a:srgbClr val="118087"/>
                </a:solidFill>
              </a:rPr>
              <a:t>                              </a:t>
            </a:r>
            <a:r>
              <a:rPr lang="en-US" sz="1400" b="1" dirty="0">
                <a:solidFill>
                  <a:srgbClr val="118087"/>
                </a:solidFill>
              </a:rPr>
              <a:t>F</a:t>
            </a:r>
          </a:p>
        </p:txBody>
      </p:sp>
      <p:sp>
        <p:nvSpPr>
          <p:cNvPr id="23" name="TextBox 22"/>
          <p:cNvSpPr txBox="1"/>
          <p:nvPr/>
        </p:nvSpPr>
        <p:spPr>
          <a:xfrm>
            <a:off x="7328082" y="1580762"/>
            <a:ext cx="1743012" cy="2336537"/>
          </a:xfrm>
          <a:prstGeom prst="rect">
            <a:avLst/>
          </a:prstGeom>
          <a:noFill/>
          <a:ln w="38100" cmpd="sng">
            <a:noFill/>
          </a:ln>
        </p:spPr>
        <p:txBody>
          <a:bodyPr wrap="square" rtlCol="0">
            <a:spAutoFit/>
          </a:bodyPr>
          <a:lstStyle/>
          <a:p>
            <a:pPr>
              <a:lnSpc>
                <a:spcPct val="150000"/>
              </a:lnSpc>
            </a:pPr>
            <a:r>
              <a:rPr lang="en-US" sz="1400" b="1" dirty="0" smtClean="0">
                <a:solidFill>
                  <a:srgbClr val="118087"/>
                </a:solidFill>
              </a:rPr>
              <a:t>                                   E</a:t>
            </a:r>
          </a:p>
          <a:p>
            <a:pPr>
              <a:lnSpc>
                <a:spcPct val="150000"/>
              </a:lnSpc>
            </a:pPr>
            <a:r>
              <a:rPr lang="en-US" sz="1400" b="1" dirty="0" smtClean="0">
                <a:solidFill>
                  <a:srgbClr val="118087"/>
                </a:solidFill>
              </a:rPr>
              <a:t>                          G</a:t>
            </a:r>
          </a:p>
          <a:p>
            <a:pPr>
              <a:lnSpc>
                <a:spcPct val="150000"/>
              </a:lnSpc>
            </a:pPr>
            <a:r>
              <a:rPr lang="en-US" sz="1400" b="1" dirty="0" smtClean="0">
                <a:solidFill>
                  <a:srgbClr val="118087"/>
                </a:solidFill>
              </a:rPr>
              <a:t>              </a:t>
            </a:r>
            <a:r>
              <a:rPr lang="en-US" sz="1400" b="1" dirty="0">
                <a:solidFill>
                  <a:srgbClr val="118087"/>
                </a:solidFill>
              </a:rPr>
              <a:t>E</a:t>
            </a:r>
            <a:endParaRPr lang="en-US" sz="1400" b="1" dirty="0" smtClean="0">
              <a:solidFill>
                <a:srgbClr val="118087"/>
              </a:solidFill>
            </a:endParaRPr>
          </a:p>
          <a:p>
            <a:pPr>
              <a:lnSpc>
                <a:spcPct val="150000"/>
              </a:lnSpc>
            </a:pPr>
            <a:r>
              <a:rPr lang="en-US" sz="1400" b="1" dirty="0" smtClean="0">
                <a:solidFill>
                  <a:srgbClr val="118087"/>
                </a:solidFill>
              </a:rPr>
              <a:t>         </a:t>
            </a:r>
            <a:r>
              <a:rPr lang="en-US" sz="1400" b="1" dirty="0">
                <a:solidFill>
                  <a:srgbClr val="118087"/>
                </a:solidFill>
              </a:rPr>
              <a:t> G</a:t>
            </a:r>
            <a:endParaRPr lang="en-US" sz="1400" b="1" dirty="0" smtClean="0">
              <a:solidFill>
                <a:srgbClr val="118087"/>
              </a:solidFill>
            </a:endParaRPr>
          </a:p>
          <a:p>
            <a:pPr>
              <a:lnSpc>
                <a:spcPct val="150000"/>
              </a:lnSpc>
            </a:pPr>
            <a:r>
              <a:rPr lang="en-US" sz="1400" b="1" dirty="0" smtClean="0">
                <a:solidFill>
                  <a:srgbClr val="118087"/>
                </a:solidFill>
              </a:rPr>
              <a:t>                                H</a:t>
            </a:r>
          </a:p>
          <a:p>
            <a:pPr>
              <a:lnSpc>
                <a:spcPct val="150000"/>
              </a:lnSpc>
            </a:pPr>
            <a:r>
              <a:rPr lang="en-US" sz="1400" b="1" dirty="0" smtClean="0">
                <a:solidFill>
                  <a:srgbClr val="118087"/>
                </a:solidFill>
              </a:rPr>
              <a:t>                              </a:t>
            </a:r>
          </a:p>
          <a:p>
            <a:pPr>
              <a:lnSpc>
                <a:spcPct val="150000"/>
              </a:lnSpc>
            </a:pPr>
            <a:r>
              <a:rPr lang="en-US" sz="1400" b="1" dirty="0">
                <a:solidFill>
                  <a:srgbClr val="118087"/>
                </a:solidFill>
              </a:rPr>
              <a:t>H</a:t>
            </a:r>
          </a:p>
        </p:txBody>
      </p:sp>
      <p:sp>
        <p:nvSpPr>
          <p:cNvPr id="24" name="TextBox 23"/>
          <p:cNvSpPr txBox="1"/>
          <p:nvPr/>
        </p:nvSpPr>
        <p:spPr>
          <a:xfrm>
            <a:off x="7118261" y="4165778"/>
            <a:ext cx="1743012" cy="2013372"/>
          </a:xfrm>
          <a:prstGeom prst="rect">
            <a:avLst/>
          </a:prstGeom>
          <a:noFill/>
          <a:ln w="38100" cmpd="sng">
            <a:noFill/>
          </a:ln>
        </p:spPr>
        <p:txBody>
          <a:bodyPr wrap="square" rtlCol="0">
            <a:spAutoFit/>
          </a:bodyPr>
          <a:lstStyle/>
          <a:p>
            <a:pPr>
              <a:lnSpc>
                <a:spcPct val="150000"/>
              </a:lnSpc>
            </a:pPr>
            <a:r>
              <a:rPr lang="en-US" sz="1400" b="1" dirty="0" smtClean="0">
                <a:solidFill>
                  <a:srgbClr val="118087"/>
                </a:solidFill>
              </a:rPr>
              <a:t>                       I</a:t>
            </a:r>
          </a:p>
          <a:p>
            <a:pPr>
              <a:lnSpc>
                <a:spcPct val="150000"/>
              </a:lnSpc>
            </a:pPr>
            <a:r>
              <a:rPr lang="en-US" sz="1400" b="1" dirty="0" smtClean="0">
                <a:solidFill>
                  <a:srgbClr val="118087"/>
                </a:solidFill>
              </a:rPr>
              <a:t>                     J</a:t>
            </a:r>
          </a:p>
          <a:p>
            <a:pPr>
              <a:lnSpc>
                <a:spcPct val="150000"/>
              </a:lnSpc>
            </a:pPr>
            <a:r>
              <a:rPr lang="en-US" sz="1400" b="1" dirty="0" smtClean="0">
                <a:solidFill>
                  <a:srgbClr val="118087"/>
                </a:solidFill>
              </a:rPr>
              <a:t>                          </a:t>
            </a:r>
            <a:r>
              <a:rPr lang="en-US" sz="1400" b="1" dirty="0">
                <a:solidFill>
                  <a:srgbClr val="118087"/>
                </a:solidFill>
              </a:rPr>
              <a:t>I</a:t>
            </a:r>
            <a:endParaRPr lang="en-US" sz="1400" b="1" dirty="0" smtClean="0">
              <a:solidFill>
                <a:srgbClr val="118087"/>
              </a:solidFill>
            </a:endParaRPr>
          </a:p>
          <a:p>
            <a:pPr>
              <a:lnSpc>
                <a:spcPct val="150000"/>
              </a:lnSpc>
            </a:pPr>
            <a:r>
              <a:rPr lang="en-US" sz="1400" b="1" dirty="0" smtClean="0">
                <a:solidFill>
                  <a:srgbClr val="118087"/>
                </a:solidFill>
              </a:rPr>
              <a:t>         </a:t>
            </a:r>
            <a:r>
              <a:rPr lang="en-US" sz="1400" b="1" dirty="0">
                <a:solidFill>
                  <a:srgbClr val="118087"/>
                </a:solidFill>
              </a:rPr>
              <a:t>  </a:t>
            </a:r>
            <a:r>
              <a:rPr lang="en-US" sz="1400" b="1" dirty="0" smtClean="0">
                <a:solidFill>
                  <a:srgbClr val="118087"/>
                </a:solidFill>
              </a:rPr>
              <a:t>          J</a:t>
            </a:r>
          </a:p>
          <a:p>
            <a:pPr>
              <a:lnSpc>
                <a:spcPct val="150000"/>
              </a:lnSpc>
            </a:pPr>
            <a:r>
              <a:rPr lang="en-US" sz="1400" b="1" dirty="0" smtClean="0">
                <a:solidFill>
                  <a:srgbClr val="118087"/>
                </a:solidFill>
              </a:rPr>
              <a:t>                                   B</a:t>
            </a:r>
          </a:p>
          <a:p>
            <a:pPr>
              <a:lnSpc>
                <a:spcPct val="150000"/>
              </a:lnSpc>
            </a:pPr>
            <a:r>
              <a:rPr lang="en-US" sz="1400" b="1" dirty="0" smtClean="0">
                <a:solidFill>
                  <a:srgbClr val="118087"/>
                </a:solidFill>
              </a:rPr>
              <a:t>                      </a:t>
            </a:r>
            <a:r>
              <a:rPr lang="en-US" sz="1400" b="1" dirty="0">
                <a:solidFill>
                  <a:srgbClr val="118087"/>
                </a:solidFill>
              </a:rPr>
              <a:t>B</a:t>
            </a:r>
          </a:p>
        </p:txBody>
      </p:sp>
      <p:sp>
        <p:nvSpPr>
          <p:cNvPr id="27" name="Title 1"/>
          <p:cNvSpPr txBox="1">
            <a:spLocks/>
          </p:cNvSpPr>
          <p:nvPr/>
        </p:nvSpPr>
        <p:spPr>
          <a:xfrm>
            <a:off x="609600" y="291938"/>
            <a:ext cx="8229600" cy="1143000"/>
          </a:xfrm>
          <a:prstGeom prst="rect">
            <a:avLst/>
          </a:prstGeom>
          <a:solidFill>
            <a:srgbClr val="FFFFFF"/>
          </a:solidFill>
          <a:ln w="38100" cmpd="sng">
            <a:solidFill>
              <a:srgbClr val="4C2D7E"/>
            </a:solidFill>
          </a:ln>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5400" b="1" smtClean="0"/>
              <a:t>Practice</a:t>
            </a:r>
            <a:endParaRPr lang="en-US" b="1" dirty="0"/>
          </a:p>
        </p:txBody>
      </p:sp>
      <p:cxnSp>
        <p:nvCxnSpPr>
          <p:cNvPr id="29" name="Straight Connector 28"/>
          <p:cNvCxnSpPr/>
          <p:nvPr/>
        </p:nvCxnSpPr>
        <p:spPr>
          <a:xfrm>
            <a:off x="6526890" y="2931664"/>
            <a:ext cx="512673" cy="0"/>
          </a:xfrm>
          <a:prstGeom prst="line">
            <a:avLst/>
          </a:prstGeom>
          <a:ln>
            <a:solidFill>
              <a:srgbClr val="4C2D7E"/>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4860092" y="2622008"/>
            <a:ext cx="1441974" cy="646331"/>
          </a:xfrm>
          <a:prstGeom prst="rect">
            <a:avLst/>
          </a:prstGeom>
          <a:solidFill>
            <a:srgbClr val="8563A5"/>
          </a:solidFill>
          <a:ln>
            <a:solidFill>
              <a:srgbClr val="4C2D7E"/>
            </a:solidFill>
          </a:ln>
        </p:spPr>
        <p:txBody>
          <a:bodyPr wrap="square" rtlCol="0">
            <a:spAutoFit/>
          </a:bodyPr>
          <a:lstStyle/>
          <a:p>
            <a:r>
              <a:rPr lang="en-US" dirty="0" smtClean="0">
                <a:solidFill>
                  <a:schemeClr val="bg1"/>
                </a:solidFill>
              </a:rPr>
              <a:t>Cheerful and lighthearted</a:t>
            </a:r>
            <a:endParaRPr lang="en-US" dirty="0">
              <a:solidFill>
                <a:schemeClr val="bg1"/>
              </a:solidFill>
            </a:endParaRPr>
          </a:p>
        </p:txBody>
      </p:sp>
      <p:cxnSp>
        <p:nvCxnSpPr>
          <p:cNvPr id="32" name="Straight Connector 31"/>
          <p:cNvCxnSpPr/>
          <p:nvPr/>
        </p:nvCxnSpPr>
        <p:spPr>
          <a:xfrm>
            <a:off x="6929484" y="4867380"/>
            <a:ext cx="610011" cy="0"/>
          </a:xfrm>
          <a:prstGeom prst="line">
            <a:avLst/>
          </a:prstGeom>
          <a:ln>
            <a:solidFill>
              <a:srgbClr val="4C2D7E"/>
            </a:solidFill>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5071404" y="4463155"/>
            <a:ext cx="1441974" cy="646331"/>
          </a:xfrm>
          <a:prstGeom prst="rect">
            <a:avLst/>
          </a:prstGeom>
          <a:solidFill>
            <a:srgbClr val="8563A5"/>
          </a:solidFill>
          <a:ln>
            <a:solidFill>
              <a:srgbClr val="4C2D7E"/>
            </a:solidFill>
          </a:ln>
        </p:spPr>
        <p:txBody>
          <a:bodyPr wrap="square" rtlCol="0">
            <a:spAutoFit/>
          </a:bodyPr>
          <a:lstStyle/>
          <a:p>
            <a:r>
              <a:rPr lang="en-US" dirty="0" smtClean="0">
                <a:solidFill>
                  <a:schemeClr val="bg1"/>
                </a:solidFill>
              </a:rPr>
              <a:t>Engaged in deep thought</a:t>
            </a:r>
            <a:endParaRPr lang="en-US" dirty="0">
              <a:solidFill>
                <a:schemeClr val="bg1"/>
              </a:solidFill>
            </a:endParaRPr>
          </a:p>
        </p:txBody>
      </p:sp>
    </p:spTree>
    <p:extLst>
      <p:ext uri="{BB962C8B-B14F-4D97-AF65-F5344CB8AC3E}">
        <p14:creationId xmlns:p14="http://schemas.microsoft.com/office/powerpoint/2010/main" val="3960869301"/>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fltVal val="0"/>
                                          </p:val>
                                        </p:tav>
                                        <p:tav tm="100000">
                                          <p:val>
                                            <p:strVal val="#ppt_w"/>
                                          </p:val>
                                        </p:tav>
                                      </p:tavLst>
                                    </p:anim>
                                    <p:anim calcmode="lin" valueType="num">
                                      <p:cBhvr>
                                        <p:cTn id="13" dur="500" fill="hold"/>
                                        <p:tgtEl>
                                          <p:spTgt spid="31"/>
                                        </p:tgtEl>
                                        <p:attrNameLst>
                                          <p:attrName>ppt_h</p:attrName>
                                        </p:attrNameLst>
                                      </p:cBhvr>
                                      <p:tavLst>
                                        <p:tav tm="0">
                                          <p:val>
                                            <p:fltVal val="0"/>
                                          </p:val>
                                        </p:tav>
                                        <p:tav tm="100000">
                                          <p:val>
                                            <p:strVal val="#ppt_h"/>
                                          </p:val>
                                        </p:tav>
                                      </p:tavLst>
                                    </p:anim>
                                    <p:animEffect transition="in" filter="fade">
                                      <p:cBhvr>
                                        <p:cTn id="14" dur="500"/>
                                        <p:tgtEl>
                                          <p:spTgt spid="3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500" fill="hold"/>
                                        <p:tgtEl>
                                          <p:spTgt spid="32"/>
                                        </p:tgtEl>
                                        <p:attrNameLst>
                                          <p:attrName>ppt_w</p:attrName>
                                        </p:attrNameLst>
                                      </p:cBhvr>
                                      <p:tavLst>
                                        <p:tav tm="0">
                                          <p:val>
                                            <p:fltVal val="0"/>
                                          </p:val>
                                        </p:tav>
                                        <p:tav tm="100000">
                                          <p:val>
                                            <p:strVal val="#ppt_w"/>
                                          </p:val>
                                        </p:tav>
                                      </p:tavLst>
                                    </p:anim>
                                    <p:anim calcmode="lin" valueType="num">
                                      <p:cBhvr>
                                        <p:cTn id="20" dur="500" fill="hold"/>
                                        <p:tgtEl>
                                          <p:spTgt spid="32"/>
                                        </p:tgtEl>
                                        <p:attrNameLst>
                                          <p:attrName>ppt_h</p:attrName>
                                        </p:attrNameLst>
                                      </p:cBhvr>
                                      <p:tavLst>
                                        <p:tav tm="0">
                                          <p:val>
                                            <p:fltVal val="0"/>
                                          </p:val>
                                        </p:tav>
                                        <p:tav tm="100000">
                                          <p:val>
                                            <p:strVal val="#ppt_h"/>
                                          </p:val>
                                        </p:tav>
                                      </p:tavLst>
                                    </p:anim>
                                    <p:animEffect transition="in" filter="fade">
                                      <p:cBhvr>
                                        <p:cTn id="21" dur="500"/>
                                        <p:tgtEl>
                                          <p:spTgt spid="32"/>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 calcmode="lin" valueType="num">
                                      <p:cBhvr>
                                        <p:cTn id="24" dur="500" fill="hold"/>
                                        <p:tgtEl>
                                          <p:spTgt spid="33"/>
                                        </p:tgtEl>
                                        <p:attrNameLst>
                                          <p:attrName>ppt_w</p:attrName>
                                        </p:attrNameLst>
                                      </p:cBhvr>
                                      <p:tavLst>
                                        <p:tav tm="0">
                                          <p:val>
                                            <p:fltVal val="0"/>
                                          </p:val>
                                        </p:tav>
                                        <p:tav tm="100000">
                                          <p:val>
                                            <p:strVal val="#ppt_w"/>
                                          </p:val>
                                        </p:tav>
                                      </p:tavLst>
                                    </p:anim>
                                    <p:anim calcmode="lin" valueType="num">
                                      <p:cBhvr>
                                        <p:cTn id="25" dur="500" fill="hold"/>
                                        <p:tgtEl>
                                          <p:spTgt spid="33"/>
                                        </p:tgtEl>
                                        <p:attrNameLst>
                                          <p:attrName>ppt_h</p:attrName>
                                        </p:attrNameLst>
                                      </p:cBhvr>
                                      <p:tavLst>
                                        <p:tav tm="0">
                                          <p:val>
                                            <p:fltVal val="0"/>
                                          </p:val>
                                        </p:tav>
                                        <p:tav tm="100000">
                                          <p:val>
                                            <p:strVal val="#ppt_h"/>
                                          </p:val>
                                        </p:tav>
                                      </p:tavLst>
                                    </p:anim>
                                    <p:animEffect transition="in" filter="fade">
                                      <p:cBhvr>
                                        <p:cTn id="2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sz="5400" b="1" dirty="0" smtClean="0"/>
              <a:t>Practice</a:t>
            </a:r>
            <a:endParaRPr lang="en-US" b="1" dirty="0"/>
          </a:p>
        </p:txBody>
      </p:sp>
      <p:sp>
        <p:nvSpPr>
          <p:cNvPr id="6" name="Content Placeholder 2"/>
          <p:cNvSpPr txBox="1">
            <a:spLocks/>
          </p:cNvSpPr>
          <p:nvPr/>
        </p:nvSpPr>
        <p:spPr>
          <a:xfrm>
            <a:off x="227502" y="1600200"/>
            <a:ext cx="2001917" cy="5055230"/>
          </a:xfrm>
          <a:prstGeom prst="rect">
            <a:avLst/>
          </a:prstGeom>
          <a:solidFill>
            <a:srgbClr val="FFFFFF"/>
          </a:solidFill>
          <a:ln w="38100" cmpd="sng">
            <a:solidFill>
              <a:srgbClr val="4C2D7E"/>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000" b="1" dirty="0" smtClean="0"/>
              <a:t>“I Wandered Lonely as a Cloud”</a:t>
            </a:r>
          </a:p>
          <a:p>
            <a:pPr marL="0" indent="0">
              <a:buFont typeface="Arial"/>
              <a:buNone/>
            </a:pPr>
            <a:r>
              <a:rPr lang="en-US" sz="2000" dirty="0" smtClean="0"/>
              <a:t>By: William Wordsworth</a:t>
            </a:r>
          </a:p>
          <a:p>
            <a:pPr marL="0" indent="0">
              <a:buFont typeface="Arial"/>
              <a:buNone/>
            </a:pPr>
            <a:endParaRPr lang="en-US" sz="2400" dirty="0" smtClean="0"/>
          </a:p>
          <a:p>
            <a:pPr marL="0" indent="0">
              <a:lnSpc>
                <a:spcPct val="110000"/>
              </a:lnSpc>
              <a:buFont typeface="Arial"/>
              <a:buNone/>
            </a:pPr>
            <a:r>
              <a:rPr lang="en-US" sz="2400" dirty="0" smtClean="0"/>
              <a:t>Step </a:t>
            </a:r>
            <a:r>
              <a:rPr lang="en-US" sz="2400" dirty="0"/>
              <a:t>4</a:t>
            </a:r>
            <a:r>
              <a:rPr lang="en-US" sz="2400" dirty="0" smtClean="0"/>
              <a:t>: Reread the poem and make detailed annotations.</a:t>
            </a:r>
            <a:endParaRPr lang="en-US" sz="2400" dirty="0"/>
          </a:p>
        </p:txBody>
      </p:sp>
      <p:sp>
        <p:nvSpPr>
          <p:cNvPr id="7" name="TextBox 6"/>
          <p:cNvSpPr txBox="1"/>
          <p:nvPr/>
        </p:nvSpPr>
        <p:spPr>
          <a:xfrm>
            <a:off x="2337508" y="1600200"/>
            <a:ext cx="3242792" cy="4598694"/>
          </a:xfrm>
          <a:prstGeom prst="rect">
            <a:avLst/>
          </a:prstGeom>
          <a:solidFill>
            <a:srgbClr val="FFFFFF"/>
          </a:solidFill>
          <a:ln w="38100" cmpd="sng">
            <a:solidFill>
              <a:srgbClr val="4C2D7E"/>
            </a:solidFill>
          </a:ln>
        </p:spPr>
        <p:txBody>
          <a:bodyPr wrap="square" rtlCol="0">
            <a:spAutoFit/>
          </a:bodyPr>
          <a:lstStyle/>
          <a:p>
            <a:pPr>
              <a:lnSpc>
                <a:spcPct val="150000"/>
              </a:lnSpc>
            </a:pPr>
            <a:r>
              <a:rPr lang="en-US" sz="1400" dirty="0" smtClean="0"/>
              <a:t>I wandered lonely as a cloud</a:t>
            </a:r>
          </a:p>
          <a:p>
            <a:pPr>
              <a:lnSpc>
                <a:spcPct val="150000"/>
              </a:lnSpc>
            </a:pPr>
            <a:r>
              <a:rPr lang="en-US" sz="1400" dirty="0" smtClean="0"/>
              <a:t>That floats on high o'er vales and hills,</a:t>
            </a:r>
          </a:p>
          <a:p>
            <a:pPr>
              <a:lnSpc>
                <a:spcPct val="150000"/>
              </a:lnSpc>
            </a:pPr>
            <a:r>
              <a:rPr lang="en-US" sz="1400" dirty="0" smtClean="0"/>
              <a:t>When all at once I saw a crowd,</a:t>
            </a:r>
          </a:p>
          <a:p>
            <a:pPr>
              <a:lnSpc>
                <a:spcPct val="150000"/>
              </a:lnSpc>
            </a:pPr>
            <a:r>
              <a:rPr lang="en-US" sz="1400" dirty="0" smtClean="0"/>
              <a:t>A host, of golden daffodils;</a:t>
            </a:r>
          </a:p>
          <a:p>
            <a:pPr>
              <a:lnSpc>
                <a:spcPct val="150000"/>
              </a:lnSpc>
            </a:pPr>
            <a:r>
              <a:rPr lang="en-US" sz="1400" dirty="0" smtClean="0"/>
              <a:t>Beside the lake, beneath the trees,</a:t>
            </a:r>
          </a:p>
          <a:p>
            <a:pPr>
              <a:lnSpc>
                <a:spcPct val="150000"/>
              </a:lnSpc>
            </a:pPr>
            <a:r>
              <a:rPr lang="en-US" sz="1400" dirty="0" smtClean="0"/>
              <a:t>Fluttering and dancing in the breeze.</a:t>
            </a:r>
          </a:p>
          <a:p>
            <a:pPr>
              <a:lnSpc>
                <a:spcPct val="150000"/>
              </a:lnSpc>
            </a:pPr>
            <a:endParaRPr lang="en-US" sz="1400" dirty="0" smtClean="0"/>
          </a:p>
          <a:p>
            <a:pPr>
              <a:lnSpc>
                <a:spcPct val="150000"/>
              </a:lnSpc>
            </a:pPr>
            <a:r>
              <a:rPr lang="en-US" sz="1400" dirty="0" smtClean="0"/>
              <a:t>Continuous as the stars that shine</a:t>
            </a:r>
          </a:p>
          <a:p>
            <a:pPr>
              <a:lnSpc>
                <a:spcPct val="150000"/>
              </a:lnSpc>
            </a:pPr>
            <a:r>
              <a:rPr lang="en-US" sz="1400" dirty="0" smtClean="0"/>
              <a:t>And twinkle on the milky way,</a:t>
            </a:r>
          </a:p>
          <a:p>
            <a:pPr>
              <a:lnSpc>
                <a:spcPct val="150000"/>
              </a:lnSpc>
            </a:pPr>
            <a:r>
              <a:rPr lang="en-US" sz="1400" dirty="0" smtClean="0"/>
              <a:t>They stretched in never-ending line</a:t>
            </a:r>
          </a:p>
          <a:p>
            <a:pPr>
              <a:lnSpc>
                <a:spcPct val="150000"/>
              </a:lnSpc>
            </a:pPr>
            <a:r>
              <a:rPr lang="en-US" sz="1400" dirty="0" smtClean="0"/>
              <a:t>Along the margin of a bay:</a:t>
            </a:r>
          </a:p>
          <a:p>
            <a:pPr>
              <a:lnSpc>
                <a:spcPct val="150000"/>
              </a:lnSpc>
            </a:pPr>
            <a:r>
              <a:rPr lang="en-US" sz="1400" dirty="0" smtClean="0"/>
              <a:t>Ten thousand saw I at a glance,</a:t>
            </a:r>
          </a:p>
          <a:p>
            <a:pPr>
              <a:lnSpc>
                <a:spcPct val="150000"/>
              </a:lnSpc>
            </a:pPr>
            <a:r>
              <a:rPr lang="en-US" sz="1400" dirty="0" smtClean="0"/>
              <a:t>Tossing their heads in sprightly dance.</a:t>
            </a:r>
          </a:p>
          <a:p>
            <a:pPr>
              <a:lnSpc>
                <a:spcPct val="150000"/>
              </a:lnSpc>
            </a:pPr>
            <a:endParaRPr lang="en-US" sz="1400" dirty="0"/>
          </a:p>
        </p:txBody>
      </p:sp>
      <p:sp>
        <p:nvSpPr>
          <p:cNvPr id="8" name="TextBox 7"/>
          <p:cNvSpPr txBox="1"/>
          <p:nvPr/>
        </p:nvSpPr>
        <p:spPr>
          <a:xfrm>
            <a:off x="5755958" y="1600200"/>
            <a:ext cx="3242792" cy="4598694"/>
          </a:xfrm>
          <a:prstGeom prst="rect">
            <a:avLst/>
          </a:prstGeom>
          <a:solidFill>
            <a:srgbClr val="FFFFFF"/>
          </a:solidFill>
          <a:ln w="38100" cmpd="sng">
            <a:solidFill>
              <a:srgbClr val="4C2D7E"/>
            </a:solidFill>
          </a:ln>
        </p:spPr>
        <p:txBody>
          <a:bodyPr wrap="square" rtlCol="0">
            <a:spAutoFit/>
          </a:bodyPr>
          <a:lstStyle/>
          <a:p>
            <a:pPr>
              <a:lnSpc>
                <a:spcPct val="150000"/>
              </a:lnSpc>
            </a:pPr>
            <a:r>
              <a:rPr lang="en-US" sz="1400" dirty="0" smtClean="0"/>
              <a:t>The </a:t>
            </a:r>
            <a:r>
              <a:rPr lang="en-US" sz="1400" dirty="0"/>
              <a:t>waves beside them danced; but they</a:t>
            </a:r>
          </a:p>
          <a:p>
            <a:pPr>
              <a:lnSpc>
                <a:spcPct val="150000"/>
              </a:lnSpc>
            </a:pPr>
            <a:r>
              <a:rPr lang="en-US" sz="1400" dirty="0"/>
              <a:t>Out-did the sparkling waves in glee:</a:t>
            </a:r>
          </a:p>
          <a:p>
            <a:pPr>
              <a:lnSpc>
                <a:spcPct val="150000"/>
              </a:lnSpc>
            </a:pPr>
            <a:r>
              <a:rPr lang="en-US" sz="1400" dirty="0"/>
              <a:t>A poet could not but be gay,</a:t>
            </a:r>
          </a:p>
          <a:p>
            <a:pPr>
              <a:lnSpc>
                <a:spcPct val="150000"/>
              </a:lnSpc>
            </a:pPr>
            <a:r>
              <a:rPr lang="en-US" sz="1400" dirty="0"/>
              <a:t>In such a jocund company:</a:t>
            </a:r>
          </a:p>
          <a:p>
            <a:pPr>
              <a:lnSpc>
                <a:spcPct val="150000"/>
              </a:lnSpc>
            </a:pPr>
            <a:r>
              <a:rPr lang="en-US" sz="1400" dirty="0"/>
              <a:t>I gazed—and gazed—but little thought</a:t>
            </a:r>
          </a:p>
          <a:p>
            <a:pPr>
              <a:lnSpc>
                <a:spcPct val="150000"/>
              </a:lnSpc>
            </a:pPr>
            <a:r>
              <a:rPr lang="en-US" sz="1400" dirty="0"/>
              <a:t>What wealth the show to me had brought:</a:t>
            </a:r>
          </a:p>
          <a:p>
            <a:pPr>
              <a:lnSpc>
                <a:spcPct val="150000"/>
              </a:lnSpc>
            </a:pPr>
            <a:endParaRPr lang="en-US" sz="1400" dirty="0"/>
          </a:p>
          <a:p>
            <a:pPr>
              <a:lnSpc>
                <a:spcPct val="150000"/>
              </a:lnSpc>
            </a:pPr>
            <a:r>
              <a:rPr lang="en-US" sz="1400" dirty="0"/>
              <a:t>For oft, when on my couch I lie</a:t>
            </a:r>
          </a:p>
          <a:p>
            <a:pPr>
              <a:lnSpc>
                <a:spcPct val="150000"/>
              </a:lnSpc>
            </a:pPr>
            <a:r>
              <a:rPr lang="en-US" sz="1400" dirty="0"/>
              <a:t>In vacant or in pensive mood,</a:t>
            </a:r>
          </a:p>
          <a:p>
            <a:pPr>
              <a:lnSpc>
                <a:spcPct val="150000"/>
              </a:lnSpc>
            </a:pPr>
            <a:r>
              <a:rPr lang="en-US" sz="1400" dirty="0"/>
              <a:t>They flash upon that inward eye</a:t>
            </a:r>
          </a:p>
          <a:p>
            <a:pPr>
              <a:lnSpc>
                <a:spcPct val="150000"/>
              </a:lnSpc>
            </a:pPr>
            <a:r>
              <a:rPr lang="en-US" sz="1400" dirty="0"/>
              <a:t>Which is the bliss of solitude;</a:t>
            </a:r>
          </a:p>
          <a:p>
            <a:pPr>
              <a:lnSpc>
                <a:spcPct val="150000"/>
              </a:lnSpc>
            </a:pPr>
            <a:r>
              <a:rPr lang="en-US" sz="1400" dirty="0"/>
              <a:t>And then my heart with pleasure fills,</a:t>
            </a:r>
          </a:p>
          <a:p>
            <a:pPr>
              <a:lnSpc>
                <a:spcPct val="150000"/>
              </a:lnSpc>
            </a:pPr>
            <a:r>
              <a:rPr lang="en-US" sz="1400" dirty="0"/>
              <a:t>And dances with the daffodils.</a:t>
            </a:r>
          </a:p>
        </p:txBody>
      </p:sp>
      <p:grpSp>
        <p:nvGrpSpPr>
          <p:cNvPr id="9" name="Group 8"/>
          <p:cNvGrpSpPr/>
          <p:nvPr/>
        </p:nvGrpSpPr>
        <p:grpSpPr>
          <a:xfrm>
            <a:off x="5067641" y="3936171"/>
            <a:ext cx="445886" cy="396441"/>
            <a:chOff x="3986719" y="-711260"/>
            <a:chExt cx="445886" cy="396441"/>
          </a:xfrm>
        </p:grpSpPr>
        <p:sp>
          <p:nvSpPr>
            <p:cNvPr id="10" name="TextBox 9"/>
            <p:cNvSpPr txBox="1"/>
            <p:nvPr/>
          </p:nvSpPr>
          <p:spPr>
            <a:xfrm>
              <a:off x="4040767" y="-711260"/>
              <a:ext cx="391838" cy="369332"/>
            </a:xfrm>
            <a:prstGeom prst="rect">
              <a:avLst/>
            </a:prstGeom>
            <a:noFill/>
          </p:spPr>
          <p:txBody>
            <a:bodyPr wrap="square" rtlCol="0">
              <a:spAutoFit/>
            </a:bodyPr>
            <a:lstStyle/>
            <a:p>
              <a:r>
                <a:rPr lang="en-US" dirty="0"/>
                <a:t>2</a:t>
              </a:r>
            </a:p>
          </p:txBody>
        </p:sp>
        <p:sp>
          <p:nvSpPr>
            <p:cNvPr id="11" name="Oval 10"/>
            <p:cNvSpPr/>
            <p:nvPr/>
          </p:nvSpPr>
          <p:spPr>
            <a:xfrm>
              <a:off x="3986719" y="-706657"/>
              <a:ext cx="391838" cy="391838"/>
            </a:xfrm>
            <a:prstGeom prst="ellipse">
              <a:avLst/>
            </a:prstGeom>
            <a:noFill/>
            <a:ln>
              <a:solidFill>
                <a:srgbClr val="4C2D7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5000073" y="1617501"/>
            <a:ext cx="445886" cy="409139"/>
            <a:chOff x="2702320" y="-763894"/>
            <a:chExt cx="445886" cy="409139"/>
          </a:xfrm>
        </p:grpSpPr>
        <p:sp>
          <p:nvSpPr>
            <p:cNvPr id="13" name="TextBox 12"/>
            <p:cNvSpPr txBox="1"/>
            <p:nvPr/>
          </p:nvSpPr>
          <p:spPr>
            <a:xfrm>
              <a:off x="2756368" y="-763894"/>
              <a:ext cx="391838" cy="369332"/>
            </a:xfrm>
            <a:prstGeom prst="rect">
              <a:avLst/>
            </a:prstGeom>
            <a:noFill/>
          </p:spPr>
          <p:txBody>
            <a:bodyPr wrap="square" rtlCol="0">
              <a:spAutoFit/>
            </a:bodyPr>
            <a:lstStyle/>
            <a:p>
              <a:r>
                <a:rPr lang="en-US" dirty="0" smtClean="0"/>
                <a:t>1</a:t>
              </a:r>
              <a:endParaRPr lang="en-US" dirty="0"/>
            </a:p>
          </p:txBody>
        </p:sp>
        <p:sp>
          <p:nvSpPr>
            <p:cNvPr id="14" name="Oval 13"/>
            <p:cNvSpPr/>
            <p:nvPr/>
          </p:nvSpPr>
          <p:spPr>
            <a:xfrm>
              <a:off x="2702320" y="-746593"/>
              <a:ext cx="391838" cy="391838"/>
            </a:xfrm>
            <a:prstGeom prst="ellipse">
              <a:avLst/>
            </a:prstGeom>
            <a:noFill/>
            <a:ln>
              <a:solidFill>
                <a:srgbClr val="4C2D7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8466665" y="3848826"/>
            <a:ext cx="439918" cy="398012"/>
            <a:chOff x="6379061" y="-585402"/>
            <a:chExt cx="439918" cy="398012"/>
          </a:xfrm>
        </p:grpSpPr>
        <p:sp>
          <p:nvSpPr>
            <p:cNvPr id="16" name="TextBox 15"/>
            <p:cNvSpPr txBox="1"/>
            <p:nvPr/>
          </p:nvSpPr>
          <p:spPr>
            <a:xfrm>
              <a:off x="6427141" y="-585402"/>
              <a:ext cx="391838" cy="369332"/>
            </a:xfrm>
            <a:prstGeom prst="rect">
              <a:avLst/>
            </a:prstGeom>
            <a:noFill/>
          </p:spPr>
          <p:txBody>
            <a:bodyPr wrap="square" rtlCol="0">
              <a:spAutoFit/>
            </a:bodyPr>
            <a:lstStyle/>
            <a:p>
              <a:r>
                <a:rPr lang="en-US" dirty="0" smtClean="0"/>
                <a:t>4</a:t>
              </a:r>
              <a:endParaRPr lang="en-US" dirty="0"/>
            </a:p>
          </p:txBody>
        </p:sp>
        <p:sp>
          <p:nvSpPr>
            <p:cNvPr id="17" name="Oval 16"/>
            <p:cNvSpPr/>
            <p:nvPr/>
          </p:nvSpPr>
          <p:spPr>
            <a:xfrm>
              <a:off x="6379061" y="-579228"/>
              <a:ext cx="391838" cy="391838"/>
            </a:xfrm>
            <a:prstGeom prst="ellipse">
              <a:avLst/>
            </a:prstGeom>
            <a:noFill/>
            <a:ln>
              <a:solidFill>
                <a:srgbClr val="4C2D7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8638720" y="2009339"/>
            <a:ext cx="432374" cy="393981"/>
            <a:chOff x="9619103" y="1967389"/>
            <a:chExt cx="432374" cy="393981"/>
          </a:xfrm>
        </p:grpSpPr>
        <p:sp>
          <p:nvSpPr>
            <p:cNvPr id="19" name="Oval 18"/>
            <p:cNvSpPr/>
            <p:nvPr/>
          </p:nvSpPr>
          <p:spPr>
            <a:xfrm>
              <a:off x="9619103" y="1969532"/>
              <a:ext cx="391838" cy="391838"/>
            </a:xfrm>
            <a:prstGeom prst="ellipse">
              <a:avLst/>
            </a:prstGeom>
            <a:solidFill>
              <a:srgbClr val="FFFFFF"/>
            </a:solidFill>
            <a:ln>
              <a:solidFill>
                <a:srgbClr val="4C2D7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9659639" y="1967389"/>
              <a:ext cx="391838" cy="369332"/>
            </a:xfrm>
            <a:prstGeom prst="rect">
              <a:avLst/>
            </a:prstGeom>
            <a:noFill/>
          </p:spPr>
          <p:txBody>
            <a:bodyPr wrap="square" rtlCol="0">
              <a:spAutoFit/>
            </a:bodyPr>
            <a:lstStyle/>
            <a:p>
              <a:r>
                <a:rPr lang="en-US" dirty="0"/>
                <a:t>3</a:t>
              </a:r>
            </a:p>
          </p:txBody>
        </p:sp>
      </p:grpSp>
      <p:sp>
        <p:nvSpPr>
          <p:cNvPr id="21" name="TextBox 20"/>
          <p:cNvSpPr txBox="1"/>
          <p:nvPr/>
        </p:nvSpPr>
        <p:spPr>
          <a:xfrm>
            <a:off x="3770515" y="1603991"/>
            <a:ext cx="1743012" cy="2013372"/>
          </a:xfrm>
          <a:prstGeom prst="rect">
            <a:avLst/>
          </a:prstGeom>
          <a:noFill/>
          <a:ln w="38100" cmpd="sng">
            <a:noFill/>
          </a:ln>
        </p:spPr>
        <p:txBody>
          <a:bodyPr wrap="square" rtlCol="0">
            <a:spAutoFit/>
          </a:bodyPr>
          <a:lstStyle/>
          <a:p>
            <a:pPr>
              <a:lnSpc>
                <a:spcPct val="150000"/>
              </a:lnSpc>
            </a:pPr>
            <a:r>
              <a:rPr lang="en-US" sz="1400" b="1" dirty="0" smtClean="0">
                <a:solidFill>
                  <a:srgbClr val="118087"/>
                </a:solidFill>
              </a:rPr>
              <a:t>                 A</a:t>
            </a:r>
          </a:p>
          <a:p>
            <a:pPr>
              <a:lnSpc>
                <a:spcPct val="150000"/>
              </a:lnSpc>
            </a:pPr>
            <a:r>
              <a:rPr lang="en-US" sz="1400" b="1" dirty="0" smtClean="0">
                <a:solidFill>
                  <a:srgbClr val="118087"/>
                </a:solidFill>
              </a:rPr>
              <a:t>                                  B</a:t>
            </a:r>
          </a:p>
          <a:p>
            <a:pPr>
              <a:lnSpc>
                <a:spcPct val="150000"/>
              </a:lnSpc>
            </a:pPr>
            <a:r>
              <a:rPr lang="en-US" sz="1400" b="1" dirty="0" smtClean="0">
                <a:solidFill>
                  <a:srgbClr val="118087"/>
                </a:solidFill>
              </a:rPr>
              <a:t>                      A</a:t>
            </a:r>
          </a:p>
          <a:p>
            <a:pPr>
              <a:lnSpc>
                <a:spcPct val="150000"/>
              </a:lnSpc>
            </a:pPr>
            <a:r>
              <a:rPr lang="en-US" sz="1400" b="1" dirty="0" smtClean="0">
                <a:solidFill>
                  <a:srgbClr val="118087"/>
                </a:solidFill>
              </a:rPr>
              <a:t>              B</a:t>
            </a:r>
          </a:p>
          <a:p>
            <a:pPr>
              <a:lnSpc>
                <a:spcPct val="150000"/>
              </a:lnSpc>
            </a:pPr>
            <a:r>
              <a:rPr lang="en-US" sz="1400" b="1" dirty="0" smtClean="0">
                <a:solidFill>
                  <a:srgbClr val="118087"/>
                </a:solidFill>
              </a:rPr>
              <a:t>                            C</a:t>
            </a:r>
          </a:p>
          <a:p>
            <a:pPr>
              <a:lnSpc>
                <a:spcPct val="150000"/>
              </a:lnSpc>
            </a:pPr>
            <a:r>
              <a:rPr lang="en-US" sz="1400" b="1" dirty="0" smtClean="0">
                <a:solidFill>
                  <a:srgbClr val="118087"/>
                </a:solidFill>
              </a:rPr>
              <a:t>                                C</a:t>
            </a:r>
            <a:endParaRPr lang="en-US" sz="1400" b="1" dirty="0">
              <a:solidFill>
                <a:srgbClr val="118087"/>
              </a:solidFill>
            </a:endParaRPr>
          </a:p>
        </p:txBody>
      </p:sp>
      <p:sp>
        <p:nvSpPr>
          <p:cNvPr id="22" name="TextBox 21"/>
          <p:cNvSpPr txBox="1"/>
          <p:nvPr/>
        </p:nvSpPr>
        <p:spPr>
          <a:xfrm>
            <a:off x="3922915" y="3837794"/>
            <a:ext cx="1743012" cy="2013372"/>
          </a:xfrm>
          <a:prstGeom prst="rect">
            <a:avLst/>
          </a:prstGeom>
          <a:noFill/>
          <a:ln w="38100" cmpd="sng">
            <a:noFill/>
          </a:ln>
        </p:spPr>
        <p:txBody>
          <a:bodyPr wrap="square" rtlCol="0">
            <a:spAutoFit/>
          </a:bodyPr>
          <a:lstStyle/>
          <a:p>
            <a:pPr>
              <a:lnSpc>
                <a:spcPct val="150000"/>
              </a:lnSpc>
            </a:pPr>
            <a:r>
              <a:rPr lang="en-US" sz="1400" b="1" dirty="0" smtClean="0">
                <a:solidFill>
                  <a:srgbClr val="118087"/>
                </a:solidFill>
              </a:rPr>
              <a:t>                       </a:t>
            </a:r>
            <a:r>
              <a:rPr lang="en-US" sz="1400" b="1" dirty="0">
                <a:solidFill>
                  <a:srgbClr val="118087"/>
                </a:solidFill>
              </a:rPr>
              <a:t>D</a:t>
            </a:r>
            <a:endParaRPr lang="en-US" sz="1400" b="1" dirty="0" smtClean="0">
              <a:solidFill>
                <a:srgbClr val="118087"/>
              </a:solidFill>
            </a:endParaRPr>
          </a:p>
          <a:p>
            <a:pPr>
              <a:lnSpc>
                <a:spcPct val="150000"/>
              </a:lnSpc>
            </a:pPr>
            <a:r>
              <a:rPr lang="en-US" sz="1400" b="1" dirty="0" smtClean="0">
                <a:solidFill>
                  <a:srgbClr val="118087"/>
                </a:solidFill>
              </a:rPr>
              <a:t>                 </a:t>
            </a:r>
            <a:r>
              <a:rPr lang="en-US" sz="1400" b="1" dirty="0">
                <a:solidFill>
                  <a:srgbClr val="118087"/>
                </a:solidFill>
              </a:rPr>
              <a:t>E</a:t>
            </a:r>
            <a:endParaRPr lang="en-US" sz="1400" b="1" dirty="0" smtClean="0">
              <a:solidFill>
                <a:srgbClr val="118087"/>
              </a:solidFill>
            </a:endParaRPr>
          </a:p>
          <a:p>
            <a:pPr>
              <a:lnSpc>
                <a:spcPct val="150000"/>
              </a:lnSpc>
            </a:pPr>
            <a:r>
              <a:rPr lang="en-US" sz="1400" b="1" dirty="0" smtClean="0">
                <a:solidFill>
                  <a:srgbClr val="118087"/>
                </a:solidFill>
              </a:rPr>
              <a:t>                           D</a:t>
            </a:r>
          </a:p>
          <a:p>
            <a:pPr>
              <a:lnSpc>
                <a:spcPct val="150000"/>
              </a:lnSpc>
            </a:pPr>
            <a:r>
              <a:rPr lang="en-US" sz="1400" b="1" dirty="0" smtClean="0">
                <a:solidFill>
                  <a:srgbClr val="118087"/>
                </a:solidFill>
              </a:rPr>
              <a:t>         </a:t>
            </a:r>
            <a:r>
              <a:rPr lang="en-US" sz="1400" b="1" dirty="0">
                <a:solidFill>
                  <a:srgbClr val="118087"/>
                </a:solidFill>
              </a:rPr>
              <a:t> </a:t>
            </a:r>
            <a:r>
              <a:rPr lang="en-US" sz="1400" b="1" dirty="0" smtClean="0">
                <a:solidFill>
                  <a:srgbClr val="118087"/>
                </a:solidFill>
              </a:rPr>
              <a:t>E</a:t>
            </a:r>
          </a:p>
          <a:p>
            <a:pPr>
              <a:lnSpc>
                <a:spcPct val="150000"/>
              </a:lnSpc>
            </a:pPr>
            <a:r>
              <a:rPr lang="en-US" sz="1400" b="1" dirty="0" smtClean="0">
                <a:solidFill>
                  <a:srgbClr val="118087"/>
                </a:solidFill>
              </a:rPr>
              <a:t>                   </a:t>
            </a:r>
            <a:r>
              <a:rPr lang="en-US" sz="1400" b="1" dirty="0">
                <a:solidFill>
                  <a:srgbClr val="118087"/>
                </a:solidFill>
              </a:rPr>
              <a:t>F</a:t>
            </a:r>
            <a:endParaRPr lang="en-US" sz="1400" b="1" dirty="0" smtClean="0">
              <a:solidFill>
                <a:srgbClr val="118087"/>
              </a:solidFill>
            </a:endParaRPr>
          </a:p>
          <a:p>
            <a:pPr>
              <a:lnSpc>
                <a:spcPct val="150000"/>
              </a:lnSpc>
            </a:pPr>
            <a:r>
              <a:rPr lang="en-US" sz="1400" b="1" dirty="0" smtClean="0">
                <a:solidFill>
                  <a:srgbClr val="118087"/>
                </a:solidFill>
              </a:rPr>
              <a:t>                              </a:t>
            </a:r>
            <a:r>
              <a:rPr lang="en-US" sz="1400" b="1" dirty="0">
                <a:solidFill>
                  <a:srgbClr val="118087"/>
                </a:solidFill>
              </a:rPr>
              <a:t>F</a:t>
            </a:r>
          </a:p>
        </p:txBody>
      </p:sp>
      <p:sp>
        <p:nvSpPr>
          <p:cNvPr id="23" name="TextBox 22"/>
          <p:cNvSpPr txBox="1"/>
          <p:nvPr/>
        </p:nvSpPr>
        <p:spPr>
          <a:xfrm>
            <a:off x="7328082" y="1580762"/>
            <a:ext cx="1743012" cy="2336537"/>
          </a:xfrm>
          <a:prstGeom prst="rect">
            <a:avLst/>
          </a:prstGeom>
          <a:noFill/>
          <a:ln w="38100" cmpd="sng">
            <a:noFill/>
          </a:ln>
        </p:spPr>
        <p:txBody>
          <a:bodyPr wrap="square" rtlCol="0">
            <a:spAutoFit/>
          </a:bodyPr>
          <a:lstStyle/>
          <a:p>
            <a:pPr>
              <a:lnSpc>
                <a:spcPct val="150000"/>
              </a:lnSpc>
            </a:pPr>
            <a:r>
              <a:rPr lang="en-US" sz="1400" b="1" dirty="0" smtClean="0">
                <a:solidFill>
                  <a:srgbClr val="118087"/>
                </a:solidFill>
              </a:rPr>
              <a:t>                                   E</a:t>
            </a:r>
          </a:p>
          <a:p>
            <a:pPr>
              <a:lnSpc>
                <a:spcPct val="150000"/>
              </a:lnSpc>
            </a:pPr>
            <a:r>
              <a:rPr lang="en-US" sz="1400" b="1" dirty="0" smtClean="0">
                <a:solidFill>
                  <a:srgbClr val="118087"/>
                </a:solidFill>
              </a:rPr>
              <a:t>                          G</a:t>
            </a:r>
          </a:p>
          <a:p>
            <a:pPr>
              <a:lnSpc>
                <a:spcPct val="150000"/>
              </a:lnSpc>
            </a:pPr>
            <a:r>
              <a:rPr lang="en-US" sz="1400" b="1" dirty="0" smtClean="0">
                <a:solidFill>
                  <a:srgbClr val="118087"/>
                </a:solidFill>
              </a:rPr>
              <a:t>              </a:t>
            </a:r>
            <a:r>
              <a:rPr lang="en-US" sz="1400" b="1" dirty="0">
                <a:solidFill>
                  <a:srgbClr val="118087"/>
                </a:solidFill>
              </a:rPr>
              <a:t>E</a:t>
            </a:r>
            <a:endParaRPr lang="en-US" sz="1400" b="1" dirty="0" smtClean="0">
              <a:solidFill>
                <a:srgbClr val="118087"/>
              </a:solidFill>
            </a:endParaRPr>
          </a:p>
          <a:p>
            <a:pPr>
              <a:lnSpc>
                <a:spcPct val="150000"/>
              </a:lnSpc>
            </a:pPr>
            <a:r>
              <a:rPr lang="en-US" sz="1400" b="1" dirty="0" smtClean="0">
                <a:solidFill>
                  <a:srgbClr val="118087"/>
                </a:solidFill>
              </a:rPr>
              <a:t>         </a:t>
            </a:r>
            <a:r>
              <a:rPr lang="en-US" sz="1400" b="1" dirty="0">
                <a:solidFill>
                  <a:srgbClr val="118087"/>
                </a:solidFill>
              </a:rPr>
              <a:t> G</a:t>
            </a:r>
            <a:endParaRPr lang="en-US" sz="1400" b="1" dirty="0" smtClean="0">
              <a:solidFill>
                <a:srgbClr val="118087"/>
              </a:solidFill>
            </a:endParaRPr>
          </a:p>
          <a:p>
            <a:pPr>
              <a:lnSpc>
                <a:spcPct val="150000"/>
              </a:lnSpc>
            </a:pPr>
            <a:r>
              <a:rPr lang="en-US" sz="1400" b="1" dirty="0" smtClean="0">
                <a:solidFill>
                  <a:srgbClr val="118087"/>
                </a:solidFill>
              </a:rPr>
              <a:t>                                H</a:t>
            </a:r>
          </a:p>
          <a:p>
            <a:pPr>
              <a:lnSpc>
                <a:spcPct val="150000"/>
              </a:lnSpc>
            </a:pPr>
            <a:r>
              <a:rPr lang="en-US" sz="1400" b="1" dirty="0" smtClean="0">
                <a:solidFill>
                  <a:srgbClr val="118087"/>
                </a:solidFill>
              </a:rPr>
              <a:t>                              </a:t>
            </a:r>
          </a:p>
          <a:p>
            <a:pPr>
              <a:lnSpc>
                <a:spcPct val="150000"/>
              </a:lnSpc>
            </a:pPr>
            <a:r>
              <a:rPr lang="en-US" sz="1400" b="1" dirty="0">
                <a:solidFill>
                  <a:srgbClr val="118087"/>
                </a:solidFill>
              </a:rPr>
              <a:t>H</a:t>
            </a:r>
          </a:p>
        </p:txBody>
      </p:sp>
      <p:sp>
        <p:nvSpPr>
          <p:cNvPr id="24" name="TextBox 23"/>
          <p:cNvSpPr txBox="1"/>
          <p:nvPr/>
        </p:nvSpPr>
        <p:spPr>
          <a:xfrm>
            <a:off x="7118261" y="4165778"/>
            <a:ext cx="1743012" cy="2013372"/>
          </a:xfrm>
          <a:prstGeom prst="rect">
            <a:avLst/>
          </a:prstGeom>
          <a:noFill/>
          <a:ln w="38100" cmpd="sng">
            <a:noFill/>
          </a:ln>
        </p:spPr>
        <p:txBody>
          <a:bodyPr wrap="square" rtlCol="0">
            <a:spAutoFit/>
          </a:bodyPr>
          <a:lstStyle/>
          <a:p>
            <a:pPr>
              <a:lnSpc>
                <a:spcPct val="150000"/>
              </a:lnSpc>
            </a:pPr>
            <a:r>
              <a:rPr lang="en-US" sz="1400" b="1" dirty="0" smtClean="0">
                <a:solidFill>
                  <a:srgbClr val="118087"/>
                </a:solidFill>
              </a:rPr>
              <a:t>                       I</a:t>
            </a:r>
          </a:p>
          <a:p>
            <a:pPr>
              <a:lnSpc>
                <a:spcPct val="150000"/>
              </a:lnSpc>
            </a:pPr>
            <a:r>
              <a:rPr lang="en-US" sz="1400" b="1" dirty="0" smtClean="0">
                <a:solidFill>
                  <a:srgbClr val="118087"/>
                </a:solidFill>
              </a:rPr>
              <a:t>                     J</a:t>
            </a:r>
          </a:p>
          <a:p>
            <a:pPr>
              <a:lnSpc>
                <a:spcPct val="150000"/>
              </a:lnSpc>
            </a:pPr>
            <a:r>
              <a:rPr lang="en-US" sz="1400" b="1" dirty="0" smtClean="0">
                <a:solidFill>
                  <a:srgbClr val="118087"/>
                </a:solidFill>
              </a:rPr>
              <a:t>                          </a:t>
            </a:r>
            <a:r>
              <a:rPr lang="en-US" sz="1400" b="1" dirty="0">
                <a:solidFill>
                  <a:srgbClr val="118087"/>
                </a:solidFill>
              </a:rPr>
              <a:t>I</a:t>
            </a:r>
            <a:endParaRPr lang="en-US" sz="1400" b="1" dirty="0" smtClean="0">
              <a:solidFill>
                <a:srgbClr val="118087"/>
              </a:solidFill>
            </a:endParaRPr>
          </a:p>
          <a:p>
            <a:pPr>
              <a:lnSpc>
                <a:spcPct val="150000"/>
              </a:lnSpc>
            </a:pPr>
            <a:r>
              <a:rPr lang="en-US" sz="1400" b="1" dirty="0" smtClean="0">
                <a:solidFill>
                  <a:srgbClr val="118087"/>
                </a:solidFill>
              </a:rPr>
              <a:t>         </a:t>
            </a:r>
            <a:r>
              <a:rPr lang="en-US" sz="1400" b="1" dirty="0">
                <a:solidFill>
                  <a:srgbClr val="118087"/>
                </a:solidFill>
              </a:rPr>
              <a:t>  </a:t>
            </a:r>
            <a:r>
              <a:rPr lang="en-US" sz="1400" b="1" dirty="0" smtClean="0">
                <a:solidFill>
                  <a:srgbClr val="118087"/>
                </a:solidFill>
              </a:rPr>
              <a:t>          J</a:t>
            </a:r>
          </a:p>
          <a:p>
            <a:pPr>
              <a:lnSpc>
                <a:spcPct val="150000"/>
              </a:lnSpc>
            </a:pPr>
            <a:r>
              <a:rPr lang="en-US" sz="1400" b="1" dirty="0" smtClean="0">
                <a:solidFill>
                  <a:srgbClr val="118087"/>
                </a:solidFill>
              </a:rPr>
              <a:t>                                   B</a:t>
            </a:r>
          </a:p>
          <a:p>
            <a:pPr>
              <a:lnSpc>
                <a:spcPct val="150000"/>
              </a:lnSpc>
            </a:pPr>
            <a:r>
              <a:rPr lang="en-US" sz="1400" b="1" dirty="0" smtClean="0">
                <a:solidFill>
                  <a:srgbClr val="118087"/>
                </a:solidFill>
              </a:rPr>
              <a:t>                      </a:t>
            </a:r>
            <a:r>
              <a:rPr lang="en-US" sz="1400" b="1" dirty="0">
                <a:solidFill>
                  <a:srgbClr val="118087"/>
                </a:solidFill>
              </a:rPr>
              <a:t>B</a:t>
            </a:r>
          </a:p>
        </p:txBody>
      </p:sp>
      <p:sp>
        <p:nvSpPr>
          <p:cNvPr id="27" name="Title 1"/>
          <p:cNvSpPr txBox="1">
            <a:spLocks/>
          </p:cNvSpPr>
          <p:nvPr/>
        </p:nvSpPr>
        <p:spPr>
          <a:xfrm>
            <a:off x="609600" y="291938"/>
            <a:ext cx="8229600" cy="1143000"/>
          </a:xfrm>
          <a:prstGeom prst="rect">
            <a:avLst/>
          </a:prstGeom>
          <a:solidFill>
            <a:srgbClr val="FFFFFF"/>
          </a:solidFill>
          <a:ln w="38100" cmpd="sng">
            <a:solidFill>
              <a:srgbClr val="4C2D7E"/>
            </a:solidFill>
          </a:ln>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5400" b="1" smtClean="0"/>
              <a:t>Practice</a:t>
            </a:r>
            <a:endParaRPr lang="en-US" b="1" dirty="0"/>
          </a:p>
        </p:txBody>
      </p:sp>
      <p:cxnSp>
        <p:nvCxnSpPr>
          <p:cNvPr id="29" name="Straight Connector 28"/>
          <p:cNvCxnSpPr/>
          <p:nvPr/>
        </p:nvCxnSpPr>
        <p:spPr>
          <a:xfrm>
            <a:off x="6526890" y="2931664"/>
            <a:ext cx="512673" cy="0"/>
          </a:xfrm>
          <a:prstGeom prst="line">
            <a:avLst/>
          </a:prstGeom>
          <a:ln>
            <a:solidFill>
              <a:srgbClr val="4C2D7E"/>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4860092" y="2622008"/>
            <a:ext cx="1441974" cy="646331"/>
          </a:xfrm>
          <a:prstGeom prst="rect">
            <a:avLst/>
          </a:prstGeom>
          <a:solidFill>
            <a:srgbClr val="8563A5"/>
          </a:solidFill>
          <a:ln>
            <a:solidFill>
              <a:srgbClr val="4C2D7E"/>
            </a:solidFill>
          </a:ln>
        </p:spPr>
        <p:txBody>
          <a:bodyPr wrap="square" rtlCol="0">
            <a:spAutoFit/>
          </a:bodyPr>
          <a:lstStyle/>
          <a:p>
            <a:r>
              <a:rPr lang="en-US" dirty="0" smtClean="0">
                <a:solidFill>
                  <a:schemeClr val="bg1"/>
                </a:solidFill>
              </a:rPr>
              <a:t>Cheerful and lighthearted</a:t>
            </a:r>
            <a:endParaRPr lang="en-US" dirty="0">
              <a:solidFill>
                <a:schemeClr val="bg1"/>
              </a:solidFill>
            </a:endParaRPr>
          </a:p>
        </p:txBody>
      </p:sp>
      <p:cxnSp>
        <p:nvCxnSpPr>
          <p:cNvPr id="32" name="Straight Connector 31"/>
          <p:cNvCxnSpPr/>
          <p:nvPr/>
        </p:nvCxnSpPr>
        <p:spPr>
          <a:xfrm>
            <a:off x="6929484" y="4867380"/>
            <a:ext cx="610011" cy="0"/>
          </a:xfrm>
          <a:prstGeom prst="line">
            <a:avLst/>
          </a:prstGeom>
          <a:ln>
            <a:solidFill>
              <a:srgbClr val="4C2D7E"/>
            </a:solidFill>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5071404" y="4463155"/>
            <a:ext cx="1441974" cy="646331"/>
          </a:xfrm>
          <a:prstGeom prst="rect">
            <a:avLst/>
          </a:prstGeom>
          <a:solidFill>
            <a:srgbClr val="8563A5"/>
          </a:solidFill>
          <a:ln>
            <a:solidFill>
              <a:srgbClr val="4C2D7E"/>
            </a:solidFill>
          </a:ln>
        </p:spPr>
        <p:txBody>
          <a:bodyPr wrap="square" rtlCol="0">
            <a:spAutoFit/>
          </a:bodyPr>
          <a:lstStyle/>
          <a:p>
            <a:r>
              <a:rPr lang="en-US" dirty="0" smtClean="0">
                <a:solidFill>
                  <a:schemeClr val="bg1"/>
                </a:solidFill>
              </a:rPr>
              <a:t>Engaged in deep thought</a:t>
            </a:r>
            <a:endParaRPr lang="en-US" dirty="0">
              <a:solidFill>
                <a:schemeClr val="bg1"/>
              </a:solidFill>
            </a:endParaRPr>
          </a:p>
        </p:txBody>
      </p:sp>
    </p:spTree>
    <p:extLst>
      <p:ext uri="{BB962C8B-B14F-4D97-AF65-F5344CB8AC3E}">
        <p14:creationId xmlns:p14="http://schemas.microsoft.com/office/powerpoint/2010/main" val="3434761239"/>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7"/>
                                        </p:tgtEl>
                                        <p:attrNameLst>
                                          <p:attrName>ppt_w</p:attrName>
                                        </p:attrNameLst>
                                      </p:cBhvr>
                                      <p:tavLst>
                                        <p:tav tm="0">
                                          <p:val>
                                            <p:strVal val="ppt_w"/>
                                          </p:val>
                                        </p:tav>
                                        <p:tav tm="100000">
                                          <p:val>
                                            <p:fltVal val="0"/>
                                          </p:val>
                                        </p:tav>
                                      </p:tavLst>
                                    </p:anim>
                                    <p:anim calcmode="lin" valueType="num">
                                      <p:cBhvr>
                                        <p:cTn id="7" dur="500"/>
                                        <p:tgtEl>
                                          <p:spTgt spid="7"/>
                                        </p:tgtEl>
                                        <p:attrNameLst>
                                          <p:attrName>ppt_h</p:attrName>
                                        </p:attrNameLst>
                                      </p:cBhvr>
                                      <p:tavLst>
                                        <p:tav tm="0">
                                          <p:val>
                                            <p:strVal val="ppt_h"/>
                                          </p:val>
                                        </p:tav>
                                        <p:tav tm="100000">
                                          <p:val>
                                            <p:fltVal val="0"/>
                                          </p:val>
                                        </p:tav>
                                      </p:tavLst>
                                    </p:anim>
                                    <p:animEffect transition="out" filter="fade">
                                      <p:cBhvr>
                                        <p:cTn id="8" dur="500"/>
                                        <p:tgtEl>
                                          <p:spTgt spid="7"/>
                                        </p:tgtEl>
                                      </p:cBhvr>
                                    </p:animEffect>
                                    <p:set>
                                      <p:cBhvr>
                                        <p:cTn id="9" dur="1" fill="hold">
                                          <p:stCondLst>
                                            <p:cond delay="499"/>
                                          </p:stCondLst>
                                        </p:cTn>
                                        <p:tgtEl>
                                          <p:spTgt spid="7"/>
                                        </p:tgtEl>
                                        <p:attrNameLst>
                                          <p:attrName>style.visibility</p:attrName>
                                        </p:attrNameLst>
                                      </p:cBhvr>
                                      <p:to>
                                        <p:strVal val="hidden"/>
                                      </p:to>
                                    </p:set>
                                  </p:childTnLst>
                                </p:cTn>
                              </p:par>
                              <p:par>
                                <p:cTn id="10" presetID="53" presetClass="exit" presetSubtype="32" fill="hold" grpId="0" nodeType="withEffect">
                                  <p:stCondLst>
                                    <p:cond delay="0"/>
                                  </p:stCondLst>
                                  <p:childTnLst>
                                    <p:anim calcmode="lin" valueType="num">
                                      <p:cBhvr>
                                        <p:cTn id="11" dur="500"/>
                                        <p:tgtEl>
                                          <p:spTgt spid="8"/>
                                        </p:tgtEl>
                                        <p:attrNameLst>
                                          <p:attrName>ppt_w</p:attrName>
                                        </p:attrNameLst>
                                      </p:cBhvr>
                                      <p:tavLst>
                                        <p:tav tm="0">
                                          <p:val>
                                            <p:strVal val="ppt_w"/>
                                          </p:val>
                                        </p:tav>
                                        <p:tav tm="100000">
                                          <p:val>
                                            <p:fltVal val="0"/>
                                          </p:val>
                                        </p:tav>
                                      </p:tavLst>
                                    </p:anim>
                                    <p:anim calcmode="lin" valueType="num">
                                      <p:cBhvr>
                                        <p:cTn id="12" dur="500"/>
                                        <p:tgtEl>
                                          <p:spTgt spid="8"/>
                                        </p:tgtEl>
                                        <p:attrNameLst>
                                          <p:attrName>ppt_h</p:attrName>
                                        </p:attrNameLst>
                                      </p:cBhvr>
                                      <p:tavLst>
                                        <p:tav tm="0">
                                          <p:val>
                                            <p:strVal val="ppt_h"/>
                                          </p:val>
                                        </p:tav>
                                        <p:tav tm="100000">
                                          <p:val>
                                            <p:fltVal val="0"/>
                                          </p:val>
                                        </p:tav>
                                      </p:tavLst>
                                    </p:anim>
                                    <p:animEffect transition="out" filter="fade">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par>
                                <p:cTn id="15" presetID="53" presetClass="exit" presetSubtype="32" fill="hold" nodeType="withEffect">
                                  <p:stCondLst>
                                    <p:cond delay="0"/>
                                  </p:stCondLst>
                                  <p:childTnLst>
                                    <p:anim calcmode="lin" valueType="num">
                                      <p:cBhvr>
                                        <p:cTn id="16" dur="500"/>
                                        <p:tgtEl>
                                          <p:spTgt spid="9"/>
                                        </p:tgtEl>
                                        <p:attrNameLst>
                                          <p:attrName>ppt_w</p:attrName>
                                        </p:attrNameLst>
                                      </p:cBhvr>
                                      <p:tavLst>
                                        <p:tav tm="0">
                                          <p:val>
                                            <p:strVal val="ppt_w"/>
                                          </p:val>
                                        </p:tav>
                                        <p:tav tm="100000">
                                          <p:val>
                                            <p:fltVal val="0"/>
                                          </p:val>
                                        </p:tav>
                                      </p:tavLst>
                                    </p:anim>
                                    <p:anim calcmode="lin" valueType="num">
                                      <p:cBhvr>
                                        <p:cTn id="17" dur="500"/>
                                        <p:tgtEl>
                                          <p:spTgt spid="9"/>
                                        </p:tgtEl>
                                        <p:attrNameLst>
                                          <p:attrName>ppt_h</p:attrName>
                                        </p:attrNameLst>
                                      </p:cBhvr>
                                      <p:tavLst>
                                        <p:tav tm="0">
                                          <p:val>
                                            <p:strVal val="ppt_h"/>
                                          </p:val>
                                        </p:tav>
                                        <p:tav tm="100000">
                                          <p:val>
                                            <p:fltVal val="0"/>
                                          </p:val>
                                        </p:tav>
                                      </p:tavLst>
                                    </p:anim>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par>
                                <p:cTn id="20" presetID="53" presetClass="exit" presetSubtype="32" fill="hold" nodeType="withEffect">
                                  <p:stCondLst>
                                    <p:cond delay="0"/>
                                  </p:stCondLst>
                                  <p:childTnLst>
                                    <p:anim calcmode="lin" valueType="num">
                                      <p:cBhvr>
                                        <p:cTn id="21" dur="500"/>
                                        <p:tgtEl>
                                          <p:spTgt spid="12"/>
                                        </p:tgtEl>
                                        <p:attrNameLst>
                                          <p:attrName>ppt_w</p:attrName>
                                        </p:attrNameLst>
                                      </p:cBhvr>
                                      <p:tavLst>
                                        <p:tav tm="0">
                                          <p:val>
                                            <p:strVal val="ppt_w"/>
                                          </p:val>
                                        </p:tav>
                                        <p:tav tm="100000">
                                          <p:val>
                                            <p:fltVal val="0"/>
                                          </p:val>
                                        </p:tav>
                                      </p:tavLst>
                                    </p:anim>
                                    <p:anim calcmode="lin" valueType="num">
                                      <p:cBhvr>
                                        <p:cTn id="22" dur="500"/>
                                        <p:tgtEl>
                                          <p:spTgt spid="12"/>
                                        </p:tgtEl>
                                        <p:attrNameLst>
                                          <p:attrName>ppt_h</p:attrName>
                                        </p:attrNameLst>
                                      </p:cBhvr>
                                      <p:tavLst>
                                        <p:tav tm="0">
                                          <p:val>
                                            <p:strVal val="ppt_h"/>
                                          </p:val>
                                        </p:tav>
                                        <p:tav tm="100000">
                                          <p:val>
                                            <p:fltVal val="0"/>
                                          </p:val>
                                        </p:tav>
                                      </p:tavLst>
                                    </p:anim>
                                    <p:animEffect transition="out" filter="fade">
                                      <p:cBhvr>
                                        <p:cTn id="23" dur="500"/>
                                        <p:tgtEl>
                                          <p:spTgt spid="12"/>
                                        </p:tgtEl>
                                      </p:cBhvr>
                                    </p:animEffect>
                                    <p:set>
                                      <p:cBhvr>
                                        <p:cTn id="24" dur="1" fill="hold">
                                          <p:stCondLst>
                                            <p:cond delay="499"/>
                                          </p:stCondLst>
                                        </p:cTn>
                                        <p:tgtEl>
                                          <p:spTgt spid="12"/>
                                        </p:tgtEl>
                                        <p:attrNameLst>
                                          <p:attrName>style.visibility</p:attrName>
                                        </p:attrNameLst>
                                      </p:cBhvr>
                                      <p:to>
                                        <p:strVal val="hidden"/>
                                      </p:to>
                                    </p:set>
                                  </p:childTnLst>
                                </p:cTn>
                              </p:par>
                              <p:par>
                                <p:cTn id="25" presetID="53" presetClass="exit" presetSubtype="32" fill="hold" nodeType="withEffect">
                                  <p:stCondLst>
                                    <p:cond delay="0"/>
                                  </p:stCondLst>
                                  <p:childTnLst>
                                    <p:anim calcmode="lin" valueType="num">
                                      <p:cBhvr>
                                        <p:cTn id="26" dur="500"/>
                                        <p:tgtEl>
                                          <p:spTgt spid="15"/>
                                        </p:tgtEl>
                                        <p:attrNameLst>
                                          <p:attrName>ppt_w</p:attrName>
                                        </p:attrNameLst>
                                      </p:cBhvr>
                                      <p:tavLst>
                                        <p:tav tm="0">
                                          <p:val>
                                            <p:strVal val="ppt_w"/>
                                          </p:val>
                                        </p:tav>
                                        <p:tav tm="100000">
                                          <p:val>
                                            <p:fltVal val="0"/>
                                          </p:val>
                                        </p:tav>
                                      </p:tavLst>
                                    </p:anim>
                                    <p:anim calcmode="lin" valueType="num">
                                      <p:cBhvr>
                                        <p:cTn id="27" dur="500"/>
                                        <p:tgtEl>
                                          <p:spTgt spid="15"/>
                                        </p:tgtEl>
                                        <p:attrNameLst>
                                          <p:attrName>ppt_h</p:attrName>
                                        </p:attrNameLst>
                                      </p:cBhvr>
                                      <p:tavLst>
                                        <p:tav tm="0">
                                          <p:val>
                                            <p:strVal val="ppt_h"/>
                                          </p:val>
                                        </p:tav>
                                        <p:tav tm="100000">
                                          <p:val>
                                            <p:fltVal val="0"/>
                                          </p:val>
                                        </p:tav>
                                      </p:tavLst>
                                    </p:anim>
                                    <p:animEffect transition="out" filter="fade">
                                      <p:cBhvr>
                                        <p:cTn id="28" dur="500"/>
                                        <p:tgtEl>
                                          <p:spTgt spid="15"/>
                                        </p:tgtEl>
                                      </p:cBhvr>
                                    </p:animEffect>
                                    <p:set>
                                      <p:cBhvr>
                                        <p:cTn id="29" dur="1" fill="hold">
                                          <p:stCondLst>
                                            <p:cond delay="499"/>
                                          </p:stCondLst>
                                        </p:cTn>
                                        <p:tgtEl>
                                          <p:spTgt spid="15"/>
                                        </p:tgtEl>
                                        <p:attrNameLst>
                                          <p:attrName>style.visibility</p:attrName>
                                        </p:attrNameLst>
                                      </p:cBhvr>
                                      <p:to>
                                        <p:strVal val="hidden"/>
                                      </p:to>
                                    </p:set>
                                  </p:childTnLst>
                                </p:cTn>
                              </p:par>
                              <p:par>
                                <p:cTn id="30" presetID="53" presetClass="exit" presetSubtype="32" fill="hold" nodeType="withEffect">
                                  <p:stCondLst>
                                    <p:cond delay="0"/>
                                  </p:stCondLst>
                                  <p:childTnLst>
                                    <p:anim calcmode="lin" valueType="num">
                                      <p:cBhvr>
                                        <p:cTn id="31" dur="500"/>
                                        <p:tgtEl>
                                          <p:spTgt spid="18"/>
                                        </p:tgtEl>
                                        <p:attrNameLst>
                                          <p:attrName>ppt_w</p:attrName>
                                        </p:attrNameLst>
                                      </p:cBhvr>
                                      <p:tavLst>
                                        <p:tav tm="0">
                                          <p:val>
                                            <p:strVal val="ppt_w"/>
                                          </p:val>
                                        </p:tav>
                                        <p:tav tm="100000">
                                          <p:val>
                                            <p:fltVal val="0"/>
                                          </p:val>
                                        </p:tav>
                                      </p:tavLst>
                                    </p:anim>
                                    <p:anim calcmode="lin" valueType="num">
                                      <p:cBhvr>
                                        <p:cTn id="32" dur="500"/>
                                        <p:tgtEl>
                                          <p:spTgt spid="18"/>
                                        </p:tgtEl>
                                        <p:attrNameLst>
                                          <p:attrName>ppt_h</p:attrName>
                                        </p:attrNameLst>
                                      </p:cBhvr>
                                      <p:tavLst>
                                        <p:tav tm="0">
                                          <p:val>
                                            <p:strVal val="ppt_h"/>
                                          </p:val>
                                        </p:tav>
                                        <p:tav tm="100000">
                                          <p:val>
                                            <p:fltVal val="0"/>
                                          </p:val>
                                        </p:tav>
                                      </p:tavLst>
                                    </p:anim>
                                    <p:animEffect transition="out" filter="fade">
                                      <p:cBhvr>
                                        <p:cTn id="33" dur="500"/>
                                        <p:tgtEl>
                                          <p:spTgt spid="18"/>
                                        </p:tgtEl>
                                      </p:cBhvr>
                                    </p:animEffect>
                                    <p:set>
                                      <p:cBhvr>
                                        <p:cTn id="34" dur="1" fill="hold">
                                          <p:stCondLst>
                                            <p:cond delay="499"/>
                                          </p:stCondLst>
                                        </p:cTn>
                                        <p:tgtEl>
                                          <p:spTgt spid="18"/>
                                        </p:tgtEl>
                                        <p:attrNameLst>
                                          <p:attrName>style.visibility</p:attrName>
                                        </p:attrNameLst>
                                      </p:cBhvr>
                                      <p:to>
                                        <p:strVal val="hidden"/>
                                      </p:to>
                                    </p:set>
                                  </p:childTnLst>
                                </p:cTn>
                              </p:par>
                              <p:par>
                                <p:cTn id="35" presetID="53" presetClass="exit" presetSubtype="32" fill="hold" grpId="0" nodeType="withEffect">
                                  <p:stCondLst>
                                    <p:cond delay="0"/>
                                  </p:stCondLst>
                                  <p:childTnLst>
                                    <p:anim calcmode="lin" valueType="num">
                                      <p:cBhvr>
                                        <p:cTn id="36" dur="500"/>
                                        <p:tgtEl>
                                          <p:spTgt spid="21"/>
                                        </p:tgtEl>
                                        <p:attrNameLst>
                                          <p:attrName>ppt_w</p:attrName>
                                        </p:attrNameLst>
                                      </p:cBhvr>
                                      <p:tavLst>
                                        <p:tav tm="0">
                                          <p:val>
                                            <p:strVal val="ppt_w"/>
                                          </p:val>
                                        </p:tav>
                                        <p:tav tm="100000">
                                          <p:val>
                                            <p:fltVal val="0"/>
                                          </p:val>
                                        </p:tav>
                                      </p:tavLst>
                                    </p:anim>
                                    <p:anim calcmode="lin" valueType="num">
                                      <p:cBhvr>
                                        <p:cTn id="37" dur="500"/>
                                        <p:tgtEl>
                                          <p:spTgt spid="21"/>
                                        </p:tgtEl>
                                        <p:attrNameLst>
                                          <p:attrName>ppt_h</p:attrName>
                                        </p:attrNameLst>
                                      </p:cBhvr>
                                      <p:tavLst>
                                        <p:tav tm="0">
                                          <p:val>
                                            <p:strVal val="ppt_h"/>
                                          </p:val>
                                        </p:tav>
                                        <p:tav tm="100000">
                                          <p:val>
                                            <p:fltVal val="0"/>
                                          </p:val>
                                        </p:tav>
                                      </p:tavLst>
                                    </p:anim>
                                    <p:animEffect transition="out" filter="fade">
                                      <p:cBhvr>
                                        <p:cTn id="38" dur="500"/>
                                        <p:tgtEl>
                                          <p:spTgt spid="21"/>
                                        </p:tgtEl>
                                      </p:cBhvr>
                                    </p:animEffect>
                                    <p:set>
                                      <p:cBhvr>
                                        <p:cTn id="39" dur="1" fill="hold">
                                          <p:stCondLst>
                                            <p:cond delay="499"/>
                                          </p:stCondLst>
                                        </p:cTn>
                                        <p:tgtEl>
                                          <p:spTgt spid="21"/>
                                        </p:tgtEl>
                                        <p:attrNameLst>
                                          <p:attrName>style.visibility</p:attrName>
                                        </p:attrNameLst>
                                      </p:cBhvr>
                                      <p:to>
                                        <p:strVal val="hidden"/>
                                      </p:to>
                                    </p:set>
                                  </p:childTnLst>
                                </p:cTn>
                              </p:par>
                              <p:par>
                                <p:cTn id="40" presetID="53" presetClass="exit" presetSubtype="32" fill="hold" grpId="0" nodeType="withEffect">
                                  <p:stCondLst>
                                    <p:cond delay="0"/>
                                  </p:stCondLst>
                                  <p:childTnLst>
                                    <p:anim calcmode="lin" valueType="num">
                                      <p:cBhvr>
                                        <p:cTn id="41" dur="500"/>
                                        <p:tgtEl>
                                          <p:spTgt spid="22"/>
                                        </p:tgtEl>
                                        <p:attrNameLst>
                                          <p:attrName>ppt_w</p:attrName>
                                        </p:attrNameLst>
                                      </p:cBhvr>
                                      <p:tavLst>
                                        <p:tav tm="0">
                                          <p:val>
                                            <p:strVal val="ppt_w"/>
                                          </p:val>
                                        </p:tav>
                                        <p:tav tm="100000">
                                          <p:val>
                                            <p:fltVal val="0"/>
                                          </p:val>
                                        </p:tav>
                                      </p:tavLst>
                                    </p:anim>
                                    <p:anim calcmode="lin" valueType="num">
                                      <p:cBhvr>
                                        <p:cTn id="42" dur="500"/>
                                        <p:tgtEl>
                                          <p:spTgt spid="22"/>
                                        </p:tgtEl>
                                        <p:attrNameLst>
                                          <p:attrName>ppt_h</p:attrName>
                                        </p:attrNameLst>
                                      </p:cBhvr>
                                      <p:tavLst>
                                        <p:tav tm="0">
                                          <p:val>
                                            <p:strVal val="ppt_h"/>
                                          </p:val>
                                        </p:tav>
                                        <p:tav tm="100000">
                                          <p:val>
                                            <p:fltVal val="0"/>
                                          </p:val>
                                        </p:tav>
                                      </p:tavLst>
                                    </p:anim>
                                    <p:animEffect transition="out" filter="fade">
                                      <p:cBhvr>
                                        <p:cTn id="43" dur="500"/>
                                        <p:tgtEl>
                                          <p:spTgt spid="22"/>
                                        </p:tgtEl>
                                      </p:cBhvr>
                                    </p:animEffect>
                                    <p:set>
                                      <p:cBhvr>
                                        <p:cTn id="44" dur="1" fill="hold">
                                          <p:stCondLst>
                                            <p:cond delay="499"/>
                                          </p:stCondLst>
                                        </p:cTn>
                                        <p:tgtEl>
                                          <p:spTgt spid="22"/>
                                        </p:tgtEl>
                                        <p:attrNameLst>
                                          <p:attrName>style.visibility</p:attrName>
                                        </p:attrNameLst>
                                      </p:cBhvr>
                                      <p:to>
                                        <p:strVal val="hidden"/>
                                      </p:to>
                                    </p:set>
                                  </p:childTnLst>
                                </p:cTn>
                              </p:par>
                              <p:par>
                                <p:cTn id="45" presetID="53" presetClass="exit" presetSubtype="32" fill="hold" grpId="0" nodeType="withEffect">
                                  <p:stCondLst>
                                    <p:cond delay="0"/>
                                  </p:stCondLst>
                                  <p:childTnLst>
                                    <p:anim calcmode="lin" valueType="num">
                                      <p:cBhvr>
                                        <p:cTn id="46" dur="500"/>
                                        <p:tgtEl>
                                          <p:spTgt spid="23"/>
                                        </p:tgtEl>
                                        <p:attrNameLst>
                                          <p:attrName>ppt_w</p:attrName>
                                        </p:attrNameLst>
                                      </p:cBhvr>
                                      <p:tavLst>
                                        <p:tav tm="0">
                                          <p:val>
                                            <p:strVal val="ppt_w"/>
                                          </p:val>
                                        </p:tav>
                                        <p:tav tm="100000">
                                          <p:val>
                                            <p:fltVal val="0"/>
                                          </p:val>
                                        </p:tav>
                                      </p:tavLst>
                                    </p:anim>
                                    <p:anim calcmode="lin" valueType="num">
                                      <p:cBhvr>
                                        <p:cTn id="47" dur="500"/>
                                        <p:tgtEl>
                                          <p:spTgt spid="23"/>
                                        </p:tgtEl>
                                        <p:attrNameLst>
                                          <p:attrName>ppt_h</p:attrName>
                                        </p:attrNameLst>
                                      </p:cBhvr>
                                      <p:tavLst>
                                        <p:tav tm="0">
                                          <p:val>
                                            <p:strVal val="ppt_h"/>
                                          </p:val>
                                        </p:tav>
                                        <p:tav tm="100000">
                                          <p:val>
                                            <p:fltVal val="0"/>
                                          </p:val>
                                        </p:tav>
                                      </p:tavLst>
                                    </p:anim>
                                    <p:animEffect transition="out" filter="fade">
                                      <p:cBhvr>
                                        <p:cTn id="48" dur="500"/>
                                        <p:tgtEl>
                                          <p:spTgt spid="23"/>
                                        </p:tgtEl>
                                      </p:cBhvr>
                                    </p:animEffect>
                                    <p:set>
                                      <p:cBhvr>
                                        <p:cTn id="49" dur="1" fill="hold">
                                          <p:stCondLst>
                                            <p:cond delay="499"/>
                                          </p:stCondLst>
                                        </p:cTn>
                                        <p:tgtEl>
                                          <p:spTgt spid="23"/>
                                        </p:tgtEl>
                                        <p:attrNameLst>
                                          <p:attrName>style.visibility</p:attrName>
                                        </p:attrNameLst>
                                      </p:cBhvr>
                                      <p:to>
                                        <p:strVal val="hidden"/>
                                      </p:to>
                                    </p:set>
                                  </p:childTnLst>
                                </p:cTn>
                              </p:par>
                              <p:par>
                                <p:cTn id="50" presetID="53" presetClass="exit" presetSubtype="32" fill="hold" grpId="0" nodeType="withEffect">
                                  <p:stCondLst>
                                    <p:cond delay="0"/>
                                  </p:stCondLst>
                                  <p:childTnLst>
                                    <p:anim calcmode="lin" valueType="num">
                                      <p:cBhvr>
                                        <p:cTn id="51" dur="500"/>
                                        <p:tgtEl>
                                          <p:spTgt spid="24"/>
                                        </p:tgtEl>
                                        <p:attrNameLst>
                                          <p:attrName>ppt_w</p:attrName>
                                        </p:attrNameLst>
                                      </p:cBhvr>
                                      <p:tavLst>
                                        <p:tav tm="0">
                                          <p:val>
                                            <p:strVal val="ppt_w"/>
                                          </p:val>
                                        </p:tav>
                                        <p:tav tm="100000">
                                          <p:val>
                                            <p:fltVal val="0"/>
                                          </p:val>
                                        </p:tav>
                                      </p:tavLst>
                                    </p:anim>
                                    <p:anim calcmode="lin" valueType="num">
                                      <p:cBhvr>
                                        <p:cTn id="52" dur="500"/>
                                        <p:tgtEl>
                                          <p:spTgt spid="24"/>
                                        </p:tgtEl>
                                        <p:attrNameLst>
                                          <p:attrName>ppt_h</p:attrName>
                                        </p:attrNameLst>
                                      </p:cBhvr>
                                      <p:tavLst>
                                        <p:tav tm="0">
                                          <p:val>
                                            <p:strVal val="ppt_h"/>
                                          </p:val>
                                        </p:tav>
                                        <p:tav tm="100000">
                                          <p:val>
                                            <p:fltVal val="0"/>
                                          </p:val>
                                        </p:tav>
                                      </p:tavLst>
                                    </p:anim>
                                    <p:animEffect transition="out" filter="fade">
                                      <p:cBhvr>
                                        <p:cTn id="53" dur="500"/>
                                        <p:tgtEl>
                                          <p:spTgt spid="24"/>
                                        </p:tgtEl>
                                      </p:cBhvr>
                                    </p:animEffect>
                                    <p:set>
                                      <p:cBhvr>
                                        <p:cTn id="54" dur="1" fill="hold">
                                          <p:stCondLst>
                                            <p:cond delay="499"/>
                                          </p:stCondLst>
                                        </p:cTn>
                                        <p:tgtEl>
                                          <p:spTgt spid="24"/>
                                        </p:tgtEl>
                                        <p:attrNameLst>
                                          <p:attrName>style.visibility</p:attrName>
                                        </p:attrNameLst>
                                      </p:cBhvr>
                                      <p:to>
                                        <p:strVal val="hidden"/>
                                      </p:to>
                                    </p:set>
                                  </p:childTnLst>
                                </p:cTn>
                              </p:par>
                              <p:par>
                                <p:cTn id="55" presetID="53" presetClass="exit" presetSubtype="32" fill="hold" nodeType="withEffect">
                                  <p:stCondLst>
                                    <p:cond delay="0"/>
                                  </p:stCondLst>
                                  <p:childTnLst>
                                    <p:anim calcmode="lin" valueType="num">
                                      <p:cBhvr>
                                        <p:cTn id="56" dur="500"/>
                                        <p:tgtEl>
                                          <p:spTgt spid="29"/>
                                        </p:tgtEl>
                                        <p:attrNameLst>
                                          <p:attrName>ppt_w</p:attrName>
                                        </p:attrNameLst>
                                      </p:cBhvr>
                                      <p:tavLst>
                                        <p:tav tm="0">
                                          <p:val>
                                            <p:strVal val="ppt_w"/>
                                          </p:val>
                                        </p:tav>
                                        <p:tav tm="100000">
                                          <p:val>
                                            <p:fltVal val="0"/>
                                          </p:val>
                                        </p:tav>
                                      </p:tavLst>
                                    </p:anim>
                                    <p:anim calcmode="lin" valueType="num">
                                      <p:cBhvr>
                                        <p:cTn id="57" dur="500"/>
                                        <p:tgtEl>
                                          <p:spTgt spid="29"/>
                                        </p:tgtEl>
                                        <p:attrNameLst>
                                          <p:attrName>ppt_h</p:attrName>
                                        </p:attrNameLst>
                                      </p:cBhvr>
                                      <p:tavLst>
                                        <p:tav tm="0">
                                          <p:val>
                                            <p:strVal val="ppt_h"/>
                                          </p:val>
                                        </p:tav>
                                        <p:tav tm="100000">
                                          <p:val>
                                            <p:fltVal val="0"/>
                                          </p:val>
                                        </p:tav>
                                      </p:tavLst>
                                    </p:anim>
                                    <p:animEffect transition="out" filter="fade">
                                      <p:cBhvr>
                                        <p:cTn id="58" dur="500"/>
                                        <p:tgtEl>
                                          <p:spTgt spid="29"/>
                                        </p:tgtEl>
                                      </p:cBhvr>
                                    </p:animEffect>
                                    <p:set>
                                      <p:cBhvr>
                                        <p:cTn id="59" dur="1" fill="hold">
                                          <p:stCondLst>
                                            <p:cond delay="499"/>
                                          </p:stCondLst>
                                        </p:cTn>
                                        <p:tgtEl>
                                          <p:spTgt spid="29"/>
                                        </p:tgtEl>
                                        <p:attrNameLst>
                                          <p:attrName>style.visibility</p:attrName>
                                        </p:attrNameLst>
                                      </p:cBhvr>
                                      <p:to>
                                        <p:strVal val="hidden"/>
                                      </p:to>
                                    </p:set>
                                  </p:childTnLst>
                                </p:cTn>
                              </p:par>
                              <p:par>
                                <p:cTn id="60" presetID="53" presetClass="exit" presetSubtype="32" fill="hold" grpId="0" nodeType="withEffect">
                                  <p:stCondLst>
                                    <p:cond delay="0"/>
                                  </p:stCondLst>
                                  <p:childTnLst>
                                    <p:anim calcmode="lin" valueType="num">
                                      <p:cBhvr>
                                        <p:cTn id="61" dur="500"/>
                                        <p:tgtEl>
                                          <p:spTgt spid="31"/>
                                        </p:tgtEl>
                                        <p:attrNameLst>
                                          <p:attrName>ppt_w</p:attrName>
                                        </p:attrNameLst>
                                      </p:cBhvr>
                                      <p:tavLst>
                                        <p:tav tm="0">
                                          <p:val>
                                            <p:strVal val="ppt_w"/>
                                          </p:val>
                                        </p:tav>
                                        <p:tav tm="100000">
                                          <p:val>
                                            <p:fltVal val="0"/>
                                          </p:val>
                                        </p:tav>
                                      </p:tavLst>
                                    </p:anim>
                                    <p:anim calcmode="lin" valueType="num">
                                      <p:cBhvr>
                                        <p:cTn id="62" dur="500"/>
                                        <p:tgtEl>
                                          <p:spTgt spid="31"/>
                                        </p:tgtEl>
                                        <p:attrNameLst>
                                          <p:attrName>ppt_h</p:attrName>
                                        </p:attrNameLst>
                                      </p:cBhvr>
                                      <p:tavLst>
                                        <p:tav tm="0">
                                          <p:val>
                                            <p:strVal val="ppt_h"/>
                                          </p:val>
                                        </p:tav>
                                        <p:tav tm="100000">
                                          <p:val>
                                            <p:fltVal val="0"/>
                                          </p:val>
                                        </p:tav>
                                      </p:tavLst>
                                    </p:anim>
                                    <p:animEffect transition="out" filter="fade">
                                      <p:cBhvr>
                                        <p:cTn id="63" dur="500"/>
                                        <p:tgtEl>
                                          <p:spTgt spid="31"/>
                                        </p:tgtEl>
                                      </p:cBhvr>
                                    </p:animEffect>
                                    <p:set>
                                      <p:cBhvr>
                                        <p:cTn id="64" dur="1" fill="hold">
                                          <p:stCondLst>
                                            <p:cond delay="499"/>
                                          </p:stCondLst>
                                        </p:cTn>
                                        <p:tgtEl>
                                          <p:spTgt spid="31"/>
                                        </p:tgtEl>
                                        <p:attrNameLst>
                                          <p:attrName>style.visibility</p:attrName>
                                        </p:attrNameLst>
                                      </p:cBhvr>
                                      <p:to>
                                        <p:strVal val="hidden"/>
                                      </p:to>
                                    </p:set>
                                  </p:childTnLst>
                                </p:cTn>
                              </p:par>
                              <p:par>
                                <p:cTn id="65" presetID="53" presetClass="exit" presetSubtype="32" fill="hold" nodeType="withEffect">
                                  <p:stCondLst>
                                    <p:cond delay="0"/>
                                  </p:stCondLst>
                                  <p:childTnLst>
                                    <p:anim calcmode="lin" valueType="num">
                                      <p:cBhvr>
                                        <p:cTn id="66" dur="500"/>
                                        <p:tgtEl>
                                          <p:spTgt spid="32"/>
                                        </p:tgtEl>
                                        <p:attrNameLst>
                                          <p:attrName>ppt_w</p:attrName>
                                        </p:attrNameLst>
                                      </p:cBhvr>
                                      <p:tavLst>
                                        <p:tav tm="0">
                                          <p:val>
                                            <p:strVal val="ppt_w"/>
                                          </p:val>
                                        </p:tav>
                                        <p:tav tm="100000">
                                          <p:val>
                                            <p:fltVal val="0"/>
                                          </p:val>
                                        </p:tav>
                                      </p:tavLst>
                                    </p:anim>
                                    <p:anim calcmode="lin" valueType="num">
                                      <p:cBhvr>
                                        <p:cTn id="67" dur="500"/>
                                        <p:tgtEl>
                                          <p:spTgt spid="32"/>
                                        </p:tgtEl>
                                        <p:attrNameLst>
                                          <p:attrName>ppt_h</p:attrName>
                                        </p:attrNameLst>
                                      </p:cBhvr>
                                      <p:tavLst>
                                        <p:tav tm="0">
                                          <p:val>
                                            <p:strVal val="ppt_h"/>
                                          </p:val>
                                        </p:tav>
                                        <p:tav tm="100000">
                                          <p:val>
                                            <p:fltVal val="0"/>
                                          </p:val>
                                        </p:tav>
                                      </p:tavLst>
                                    </p:anim>
                                    <p:animEffect transition="out" filter="fade">
                                      <p:cBhvr>
                                        <p:cTn id="68" dur="500"/>
                                        <p:tgtEl>
                                          <p:spTgt spid="32"/>
                                        </p:tgtEl>
                                      </p:cBhvr>
                                    </p:animEffect>
                                    <p:set>
                                      <p:cBhvr>
                                        <p:cTn id="69" dur="1" fill="hold">
                                          <p:stCondLst>
                                            <p:cond delay="499"/>
                                          </p:stCondLst>
                                        </p:cTn>
                                        <p:tgtEl>
                                          <p:spTgt spid="32"/>
                                        </p:tgtEl>
                                        <p:attrNameLst>
                                          <p:attrName>style.visibility</p:attrName>
                                        </p:attrNameLst>
                                      </p:cBhvr>
                                      <p:to>
                                        <p:strVal val="hidden"/>
                                      </p:to>
                                    </p:set>
                                  </p:childTnLst>
                                </p:cTn>
                              </p:par>
                              <p:par>
                                <p:cTn id="70" presetID="53" presetClass="exit" presetSubtype="32" fill="hold" grpId="0" nodeType="withEffect">
                                  <p:stCondLst>
                                    <p:cond delay="0"/>
                                  </p:stCondLst>
                                  <p:childTnLst>
                                    <p:anim calcmode="lin" valueType="num">
                                      <p:cBhvr>
                                        <p:cTn id="71" dur="500"/>
                                        <p:tgtEl>
                                          <p:spTgt spid="33"/>
                                        </p:tgtEl>
                                        <p:attrNameLst>
                                          <p:attrName>ppt_w</p:attrName>
                                        </p:attrNameLst>
                                      </p:cBhvr>
                                      <p:tavLst>
                                        <p:tav tm="0">
                                          <p:val>
                                            <p:strVal val="ppt_w"/>
                                          </p:val>
                                        </p:tav>
                                        <p:tav tm="100000">
                                          <p:val>
                                            <p:fltVal val="0"/>
                                          </p:val>
                                        </p:tav>
                                      </p:tavLst>
                                    </p:anim>
                                    <p:anim calcmode="lin" valueType="num">
                                      <p:cBhvr>
                                        <p:cTn id="72" dur="500"/>
                                        <p:tgtEl>
                                          <p:spTgt spid="33"/>
                                        </p:tgtEl>
                                        <p:attrNameLst>
                                          <p:attrName>ppt_h</p:attrName>
                                        </p:attrNameLst>
                                      </p:cBhvr>
                                      <p:tavLst>
                                        <p:tav tm="0">
                                          <p:val>
                                            <p:strVal val="ppt_h"/>
                                          </p:val>
                                        </p:tav>
                                        <p:tav tm="100000">
                                          <p:val>
                                            <p:fltVal val="0"/>
                                          </p:val>
                                        </p:tav>
                                      </p:tavLst>
                                    </p:anim>
                                    <p:animEffect transition="out" filter="fade">
                                      <p:cBhvr>
                                        <p:cTn id="73" dur="500"/>
                                        <p:tgtEl>
                                          <p:spTgt spid="33"/>
                                        </p:tgtEl>
                                      </p:cBhvr>
                                    </p:animEffect>
                                    <p:set>
                                      <p:cBhvr>
                                        <p:cTn id="74"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21" grpId="0"/>
      <p:bldP spid="22" grpId="0"/>
      <p:bldP spid="23" grpId="0"/>
      <p:bldP spid="24" grpId="0"/>
      <p:bldP spid="31" grpId="0" animBg="1"/>
      <p:bldP spid="3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sz="5400" b="1" dirty="0" smtClean="0"/>
              <a:t>Practice</a:t>
            </a:r>
            <a:endParaRPr lang="en-US" b="1" dirty="0"/>
          </a:p>
        </p:txBody>
      </p:sp>
      <p:sp>
        <p:nvSpPr>
          <p:cNvPr id="6" name="Content Placeholder 2"/>
          <p:cNvSpPr txBox="1">
            <a:spLocks/>
          </p:cNvSpPr>
          <p:nvPr/>
        </p:nvSpPr>
        <p:spPr>
          <a:xfrm>
            <a:off x="227502" y="1600200"/>
            <a:ext cx="2001917" cy="5055230"/>
          </a:xfrm>
          <a:prstGeom prst="rect">
            <a:avLst/>
          </a:prstGeom>
          <a:solidFill>
            <a:srgbClr val="FFFFFF"/>
          </a:solidFill>
          <a:ln w="38100" cmpd="sng">
            <a:solidFill>
              <a:srgbClr val="4C2D7E"/>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000" b="1" dirty="0" smtClean="0"/>
              <a:t>“I Wandered Lonely as a Cloud”</a:t>
            </a:r>
          </a:p>
          <a:p>
            <a:pPr marL="0" indent="0">
              <a:buFont typeface="Arial"/>
              <a:buNone/>
            </a:pPr>
            <a:r>
              <a:rPr lang="en-US" sz="2000" dirty="0" smtClean="0"/>
              <a:t>By: William Wordsworth</a:t>
            </a:r>
          </a:p>
          <a:p>
            <a:pPr marL="0" indent="0">
              <a:buFont typeface="Arial"/>
              <a:buNone/>
            </a:pPr>
            <a:endParaRPr lang="en-US" sz="2400" dirty="0" smtClean="0"/>
          </a:p>
          <a:p>
            <a:pPr marL="0" indent="0">
              <a:lnSpc>
                <a:spcPct val="110000"/>
              </a:lnSpc>
              <a:buFont typeface="Arial"/>
              <a:buNone/>
            </a:pPr>
            <a:r>
              <a:rPr lang="en-US" sz="2400" dirty="0" smtClean="0"/>
              <a:t>Step </a:t>
            </a:r>
            <a:r>
              <a:rPr lang="en-US" sz="2400" dirty="0"/>
              <a:t>4</a:t>
            </a:r>
            <a:r>
              <a:rPr lang="en-US" sz="2400" dirty="0" smtClean="0"/>
              <a:t>: Reread the poem and make detailed annotations.</a:t>
            </a:r>
            <a:endParaRPr lang="en-US" sz="2400" dirty="0"/>
          </a:p>
        </p:txBody>
      </p:sp>
      <p:sp>
        <p:nvSpPr>
          <p:cNvPr id="27" name="Title 1"/>
          <p:cNvSpPr txBox="1">
            <a:spLocks/>
          </p:cNvSpPr>
          <p:nvPr/>
        </p:nvSpPr>
        <p:spPr>
          <a:xfrm>
            <a:off x="609600" y="291938"/>
            <a:ext cx="8229600" cy="1143000"/>
          </a:xfrm>
          <a:prstGeom prst="rect">
            <a:avLst/>
          </a:prstGeom>
          <a:solidFill>
            <a:srgbClr val="FFFFFF"/>
          </a:solidFill>
          <a:ln w="38100" cmpd="sng">
            <a:solidFill>
              <a:srgbClr val="4C2D7E"/>
            </a:solidFill>
          </a:ln>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5400" b="1" smtClean="0"/>
              <a:t>Practice</a:t>
            </a:r>
            <a:endParaRPr lang="en-US" b="1" dirty="0"/>
          </a:p>
        </p:txBody>
      </p:sp>
      <p:sp>
        <p:nvSpPr>
          <p:cNvPr id="30" name="TextBox 29"/>
          <p:cNvSpPr txBox="1"/>
          <p:nvPr/>
        </p:nvSpPr>
        <p:spPr>
          <a:xfrm>
            <a:off x="2447178" y="1600200"/>
            <a:ext cx="6392022" cy="5109090"/>
          </a:xfrm>
          <a:prstGeom prst="rect">
            <a:avLst/>
          </a:prstGeom>
          <a:solidFill>
            <a:srgbClr val="FFFFFF"/>
          </a:solidFill>
          <a:ln w="38100" cmpd="sng">
            <a:solidFill>
              <a:srgbClr val="4C2D7E"/>
            </a:solidFill>
          </a:ln>
        </p:spPr>
        <p:txBody>
          <a:bodyPr wrap="square" rtlCol="0">
            <a:spAutoFit/>
          </a:bodyPr>
          <a:lstStyle/>
          <a:p>
            <a:pPr algn="ctr"/>
            <a:r>
              <a:rPr lang="en-US" sz="6000" dirty="0" smtClean="0"/>
              <a:t>Let’s look at just one stanza at a time.</a:t>
            </a:r>
            <a:endParaRPr lang="en-US" sz="4400" dirty="0" smtClean="0"/>
          </a:p>
          <a:p>
            <a:endParaRPr lang="en-US" sz="4400" dirty="0"/>
          </a:p>
          <a:p>
            <a:endParaRPr lang="en-US" sz="4400" dirty="0" smtClean="0"/>
          </a:p>
          <a:p>
            <a:endParaRPr lang="en-US" sz="4400" dirty="0" smtClean="0"/>
          </a:p>
          <a:p>
            <a:pPr>
              <a:lnSpc>
                <a:spcPct val="150000"/>
              </a:lnSpc>
            </a:pPr>
            <a:endParaRPr lang="en-US" sz="1400" dirty="0"/>
          </a:p>
        </p:txBody>
      </p:sp>
    </p:spTree>
    <p:extLst>
      <p:ext uri="{BB962C8B-B14F-4D97-AF65-F5344CB8AC3E}">
        <p14:creationId xmlns:p14="http://schemas.microsoft.com/office/powerpoint/2010/main" val="3805837778"/>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6" presetClass="emph" presetSubtype="0" fill="hold" nodeType="clickEffect">
                                  <p:stCondLst>
                                    <p:cond delay="0"/>
                                  </p:stCondLst>
                                  <p:iterate type="lt">
                                    <p:tmPct val="10000"/>
                                  </p:iterate>
                                  <p:childTnLst>
                                    <p:animScale>
                                      <p:cBhvr>
                                        <p:cTn id="6" dur="250" autoRev="1" fill="hold">
                                          <p:stCondLst>
                                            <p:cond delay="0"/>
                                          </p:stCondLst>
                                        </p:cTn>
                                        <p:tgtEl>
                                          <p:spTgt spid="30">
                                            <p:txEl>
                                              <p:pRg st="0" end="0"/>
                                            </p:txEl>
                                          </p:spTgt>
                                        </p:tgtEl>
                                      </p:cBhvr>
                                      <p:to x="80000" y="100000"/>
                                    </p:animScale>
                                    <p:anim by="(#ppt_w*0.10)" calcmode="lin" valueType="num">
                                      <p:cBhvr>
                                        <p:cTn id="7" dur="250" autoRev="1" fill="hold">
                                          <p:stCondLst>
                                            <p:cond delay="0"/>
                                          </p:stCondLst>
                                        </p:cTn>
                                        <p:tgtEl>
                                          <p:spTgt spid="30">
                                            <p:txEl>
                                              <p:pRg st="0" end="0"/>
                                            </p:txEl>
                                          </p:spTgt>
                                        </p:tgtEl>
                                        <p:attrNameLst>
                                          <p:attrName>ppt_x</p:attrName>
                                        </p:attrNameLst>
                                      </p:cBhvr>
                                    </p:anim>
                                    <p:anim by="(-#ppt_w*0.10)" calcmode="lin" valueType="num">
                                      <p:cBhvr>
                                        <p:cTn id="8" dur="250" autoRev="1" fill="hold">
                                          <p:stCondLst>
                                            <p:cond delay="0"/>
                                          </p:stCondLst>
                                        </p:cTn>
                                        <p:tgtEl>
                                          <p:spTgt spid="30">
                                            <p:txEl>
                                              <p:pRg st="0" end="0"/>
                                            </p:txEl>
                                          </p:spTgt>
                                        </p:tgtEl>
                                        <p:attrNameLst>
                                          <p:attrName>ppt_y</p:attrName>
                                        </p:attrNameLst>
                                      </p:cBhvr>
                                    </p:anim>
                                    <p:animRot by="-480000">
                                      <p:cBhvr>
                                        <p:cTn id="9" dur="250" autoRev="1" fill="hold">
                                          <p:stCondLst>
                                            <p:cond delay="0"/>
                                          </p:stCondLst>
                                        </p:cTn>
                                        <p:tgtEl>
                                          <p:spTgt spid="30">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sz="5400" b="1" dirty="0" smtClean="0"/>
              <a:t>Practice</a:t>
            </a:r>
            <a:endParaRPr lang="en-US" b="1" dirty="0"/>
          </a:p>
        </p:txBody>
      </p:sp>
      <p:sp>
        <p:nvSpPr>
          <p:cNvPr id="6" name="Content Placeholder 2"/>
          <p:cNvSpPr txBox="1">
            <a:spLocks/>
          </p:cNvSpPr>
          <p:nvPr/>
        </p:nvSpPr>
        <p:spPr>
          <a:xfrm>
            <a:off x="227502" y="1600200"/>
            <a:ext cx="2001917" cy="5055230"/>
          </a:xfrm>
          <a:prstGeom prst="rect">
            <a:avLst/>
          </a:prstGeom>
          <a:solidFill>
            <a:srgbClr val="FFFFFF"/>
          </a:solidFill>
          <a:ln w="38100" cmpd="sng">
            <a:solidFill>
              <a:srgbClr val="4C2D7E"/>
            </a:solidFill>
          </a:ln>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000" b="1" dirty="0" smtClean="0"/>
              <a:t>“I Wandered Lonely as a Cloud”</a:t>
            </a:r>
          </a:p>
          <a:p>
            <a:pPr marL="0" indent="0">
              <a:buFont typeface="Arial"/>
              <a:buNone/>
            </a:pPr>
            <a:r>
              <a:rPr lang="en-US" sz="2000" dirty="0" smtClean="0"/>
              <a:t>By: William Wordsworth</a:t>
            </a:r>
          </a:p>
          <a:p>
            <a:pPr marL="0" indent="0">
              <a:buFont typeface="Arial"/>
              <a:buNone/>
            </a:pPr>
            <a:endParaRPr lang="en-US" sz="2400" dirty="0" smtClean="0"/>
          </a:p>
          <a:p>
            <a:pPr marL="0" indent="0">
              <a:lnSpc>
                <a:spcPct val="110000"/>
              </a:lnSpc>
              <a:buFont typeface="Arial"/>
              <a:buNone/>
            </a:pPr>
            <a:r>
              <a:rPr lang="en-US" sz="2400" dirty="0" smtClean="0"/>
              <a:t>Step </a:t>
            </a:r>
            <a:r>
              <a:rPr lang="en-US" sz="2400" dirty="0"/>
              <a:t>4</a:t>
            </a:r>
            <a:r>
              <a:rPr lang="en-US" sz="2400" dirty="0" smtClean="0"/>
              <a:t>: Reread the poem and make detailed annotations.</a:t>
            </a:r>
            <a:endParaRPr lang="en-US" sz="2400" dirty="0"/>
          </a:p>
          <a:p>
            <a:pPr marL="0" indent="0">
              <a:lnSpc>
                <a:spcPct val="110000"/>
              </a:lnSpc>
              <a:buFont typeface="Arial"/>
              <a:buNone/>
            </a:pPr>
            <a:r>
              <a:rPr lang="en-US" sz="2400" b="1" dirty="0" smtClean="0"/>
              <a:t>Refer to your annotation guide.</a:t>
            </a:r>
            <a:endParaRPr lang="en-US" sz="2400" b="1" dirty="0"/>
          </a:p>
        </p:txBody>
      </p:sp>
      <p:sp>
        <p:nvSpPr>
          <p:cNvPr id="27" name="Title 1"/>
          <p:cNvSpPr txBox="1">
            <a:spLocks/>
          </p:cNvSpPr>
          <p:nvPr/>
        </p:nvSpPr>
        <p:spPr>
          <a:xfrm>
            <a:off x="609600" y="291938"/>
            <a:ext cx="8229600" cy="1143000"/>
          </a:xfrm>
          <a:prstGeom prst="rect">
            <a:avLst/>
          </a:prstGeom>
          <a:solidFill>
            <a:srgbClr val="FFFFFF"/>
          </a:solidFill>
          <a:ln w="38100" cmpd="sng">
            <a:solidFill>
              <a:srgbClr val="4C2D7E"/>
            </a:solidFill>
          </a:ln>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5400" b="1" smtClean="0"/>
              <a:t>Practice</a:t>
            </a:r>
            <a:endParaRPr lang="en-US" b="1" dirty="0"/>
          </a:p>
        </p:txBody>
      </p:sp>
      <p:sp>
        <p:nvSpPr>
          <p:cNvPr id="28" name="TextBox 27"/>
          <p:cNvSpPr txBox="1"/>
          <p:nvPr/>
        </p:nvSpPr>
        <p:spPr>
          <a:xfrm>
            <a:off x="2447178" y="1600200"/>
            <a:ext cx="6392022" cy="5043688"/>
          </a:xfrm>
          <a:prstGeom prst="rect">
            <a:avLst/>
          </a:prstGeom>
          <a:solidFill>
            <a:srgbClr val="FFFFFF"/>
          </a:solidFill>
          <a:ln w="38100" cmpd="sng">
            <a:solidFill>
              <a:srgbClr val="4C2D7E"/>
            </a:solidFill>
          </a:ln>
        </p:spPr>
        <p:txBody>
          <a:bodyPr wrap="square" rtlCol="0">
            <a:spAutoFit/>
          </a:bodyPr>
          <a:lstStyle/>
          <a:p>
            <a:pPr marL="566738">
              <a:lnSpc>
                <a:spcPts val="5580"/>
              </a:lnSpc>
            </a:pPr>
            <a:r>
              <a:rPr lang="en-US" sz="2400" dirty="0" smtClean="0"/>
              <a:t>I wandered lonely as a cloud</a:t>
            </a:r>
          </a:p>
          <a:p>
            <a:pPr marL="566738">
              <a:lnSpc>
                <a:spcPts val="5580"/>
              </a:lnSpc>
            </a:pPr>
            <a:r>
              <a:rPr lang="en-US" sz="2400" dirty="0" smtClean="0"/>
              <a:t>That floats on high o'er vales and hills,</a:t>
            </a:r>
          </a:p>
          <a:p>
            <a:pPr marL="566738">
              <a:lnSpc>
                <a:spcPts val="5580"/>
              </a:lnSpc>
            </a:pPr>
            <a:r>
              <a:rPr lang="en-US" sz="2400" dirty="0" smtClean="0"/>
              <a:t>When all at once I saw a crowd,</a:t>
            </a:r>
          </a:p>
          <a:p>
            <a:pPr marL="566738">
              <a:lnSpc>
                <a:spcPts val="5580"/>
              </a:lnSpc>
            </a:pPr>
            <a:r>
              <a:rPr lang="en-US" sz="2400" dirty="0" smtClean="0"/>
              <a:t>A host, of golden daffodils;</a:t>
            </a:r>
          </a:p>
          <a:p>
            <a:pPr marL="566738">
              <a:lnSpc>
                <a:spcPts val="5580"/>
              </a:lnSpc>
            </a:pPr>
            <a:r>
              <a:rPr lang="en-US" sz="2400" dirty="0" smtClean="0"/>
              <a:t>Beside the lake, beneath the trees,</a:t>
            </a:r>
          </a:p>
          <a:p>
            <a:pPr marL="566738">
              <a:lnSpc>
                <a:spcPts val="5580"/>
              </a:lnSpc>
            </a:pPr>
            <a:r>
              <a:rPr lang="en-US" sz="2400" dirty="0" smtClean="0"/>
              <a:t>Fluttering and dancing in the breeze</a:t>
            </a:r>
            <a:r>
              <a:rPr lang="en-US" sz="2400" dirty="0" smtClean="0"/>
              <a:t>.</a:t>
            </a:r>
          </a:p>
          <a:p>
            <a:pPr>
              <a:lnSpc>
                <a:spcPts val="5580"/>
              </a:lnSpc>
            </a:pPr>
            <a:endParaRPr lang="en-US" sz="2400" dirty="0" smtClean="0"/>
          </a:p>
        </p:txBody>
      </p:sp>
      <p:sp>
        <p:nvSpPr>
          <p:cNvPr id="4" name="TextBox 3"/>
          <p:cNvSpPr txBox="1"/>
          <p:nvPr/>
        </p:nvSpPr>
        <p:spPr>
          <a:xfrm>
            <a:off x="6751649" y="1725486"/>
            <a:ext cx="2287635" cy="523220"/>
          </a:xfrm>
          <a:prstGeom prst="rect">
            <a:avLst/>
          </a:prstGeom>
          <a:solidFill>
            <a:schemeClr val="bg1"/>
          </a:solidFill>
          <a:ln>
            <a:solidFill>
              <a:srgbClr val="4C2D7E"/>
            </a:solidFill>
          </a:ln>
        </p:spPr>
        <p:txBody>
          <a:bodyPr wrap="square" rtlCol="0">
            <a:spAutoFit/>
          </a:bodyPr>
          <a:lstStyle/>
          <a:p>
            <a:r>
              <a:rPr lang="en-US" sz="1400" b="1" dirty="0" smtClean="0">
                <a:solidFill>
                  <a:srgbClr val="4C2D7E"/>
                </a:solidFill>
              </a:rPr>
              <a:t>Simile</a:t>
            </a:r>
            <a:r>
              <a:rPr lang="en-US" sz="1400" dirty="0" smtClean="0">
                <a:solidFill>
                  <a:srgbClr val="4C2D7E"/>
                </a:solidFill>
              </a:rPr>
              <a:t>: Comparing the speaker’s solitude to a cloud.</a:t>
            </a:r>
            <a:endParaRPr lang="en-US" sz="1400" dirty="0">
              <a:solidFill>
                <a:srgbClr val="4C2D7E"/>
              </a:solidFill>
            </a:endParaRPr>
          </a:p>
        </p:txBody>
      </p:sp>
      <p:sp>
        <p:nvSpPr>
          <p:cNvPr id="3" name="5-Point Star 2"/>
          <p:cNvSpPr/>
          <p:nvPr/>
        </p:nvSpPr>
        <p:spPr>
          <a:xfrm>
            <a:off x="6460367" y="1725486"/>
            <a:ext cx="301010" cy="301010"/>
          </a:xfrm>
          <a:prstGeom prst="star5">
            <a:avLst/>
          </a:prstGeom>
          <a:solidFill>
            <a:srgbClr val="1BADB7"/>
          </a:solidFill>
          <a:ln w="19050" cmpd="sng">
            <a:solidFill>
              <a:srgbClr val="4C2D7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2229419" y="5849818"/>
            <a:ext cx="2287635" cy="523220"/>
          </a:xfrm>
          <a:prstGeom prst="rect">
            <a:avLst/>
          </a:prstGeom>
          <a:solidFill>
            <a:schemeClr val="bg1"/>
          </a:solidFill>
          <a:ln>
            <a:solidFill>
              <a:srgbClr val="4C2D7E"/>
            </a:solidFill>
          </a:ln>
        </p:spPr>
        <p:txBody>
          <a:bodyPr wrap="square" rtlCol="0">
            <a:spAutoFit/>
          </a:bodyPr>
          <a:lstStyle/>
          <a:p>
            <a:r>
              <a:rPr lang="en-US" sz="1400" b="1" dirty="0" smtClean="0">
                <a:solidFill>
                  <a:srgbClr val="4C2D7E"/>
                </a:solidFill>
              </a:rPr>
              <a:t>Personification</a:t>
            </a:r>
            <a:r>
              <a:rPr lang="en-US" sz="1400" dirty="0" smtClean="0">
                <a:solidFill>
                  <a:srgbClr val="4C2D7E"/>
                </a:solidFill>
              </a:rPr>
              <a:t>: Daffodils are dancing, a human trait.</a:t>
            </a:r>
            <a:endParaRPr lang="en-US" sz="1400" dirty="0">
              <a:solidFill>
                <a:srgbClr val="4C2D7E"/>
              </a:solidFill>
            </a:endParaRPr>
          </a:p>
        </p:txBody>
      </p:sp>
      <p:sp>
        <p:nvSpPr>
          <p:cNvPr id="11" name="TextBox 10"/>
          <p:cNvSpPr txBox="1"/>
          <p:nvPr/>
        </p:nvSpPr>
        <p:spPr>
          <a:xfrm>
            <a:off x="7097099" y="3231544"/>
            <a:ext cx="1942186" cy="523220"/>
          </a:xfrm>
          <a:prstGeom prst="rect">
            <a:avLst/>
          </a:prstGeom>
          <a:solidFill>
            <a:schemeClr val="bg1"/>
          </a:solidFill>
          <a:ln>
            <a:solidFill>
              <a:srgbClr val="4C2D7E"/>
            </a:solidFill>
          </a:ln>
        </p:spPr>
        <p:txBody>
          <a:bodyPr wrap="square" rtlCol="0">
            <a:spAutoFit/>
          </a:bodyPr>
          <a:lstStyle/>
          <a:p>
            <a:r>
              <a:rPr lang="en-US" sz="1400" b="1" dirty="0" smtClean="0">
                <a:solidFill>
                  <a:srgbClr val="4C2D7E"/>
                </a:solidFill>
              </a:rPr>
              <a:t>Metaphor</a:t>
            </a:r>
            <a:r>
              <a:rPr lang="en-US" sz="1400" dirty="0" smtClean="0">
                <a:solidFill>
                  <a:srgbClr val="4C2D7E"/>
                </a:solidFill>
              </a:rPr>
              <a:t>: Referring to the daffodils as a crowd.</a:t>
            </a:r>
            <a:endParaRPr lang="en-US" sz="1400" dirty="0">
              <a:solidFill>
                <a:srgbClr val="4C2D7E"/>
              </a:solidFill>
            </a:endParaRPr>
          </a:p>
        </p:txBody>
      </p:sp>
      <p:sp>
        <p:nvSpPr>
          <p:cNvPr id="12" name="5-Point Star 11"/>
          <p:cNvSpPr/>
          <p:nvPr/>
        </p:nvSpPr>
        <p:spPr>
          <a:xfrm>
            <a:off x="6902154" y="3192144"/>
            <a:ext cx="301010" cy="301010"/>
          </a:xfrm>
          <a:prstGeom prst="star5">
            <a:avLst/>
          </a:prstGeom>
          <a:solidFill>
            <a:srgbClr val="1BADB7"/>
          </a:solidFill>
          <a:ln w="19050" cmpd="sng">
            <a:solidFill>
              <a:srgbClr val="4C2D7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5-Point Star 7"/>
          <p:cNvSpPr/>
          <p:nvPr/>
        </p:nvSpPr>
        <p:spPr>
          <a:xfrm>
            <a:off x="2780378" y="5616358"/>
            <a:ext cx="301010" cy="301010"/>
          </a:xfrm>
          <a:prstGeom prst="star5">
            <a:avLst/>
          </a:prstGeom>
          <a:solidFill>
            <a:srgbClr val="1BADB7"/>
          </a:solidFill>
          <a:ln w="19050" cmpd="sng">
            <a:solidFill>
              <a:srgbClr val="4C2D7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6751649" y="4556359"/>
            <a:ext cx="1152658" cy="307777"/>
          </a:xfrm>
          <a:prstGeom prst="rect">
            <a:avLst/>
          </a:prstGeom>
          <a:solidFill>
            <a:schemeClr val="bg1"/>
          </a:solidFill>
          <a:ln>
            <a:solidFill>
              <a:srgbClr val="4C2D7E"/>
            </a:solidFill>
          </a:ln>
        </p:spPr>
        <p:txBody>
          <a:bodyPr wrap="square" rtlCol="0">
            <a:spAutoFit/>
          </a:bodyPr>
          <a:lstStyle/>
          <a:p>
            <a:pPr algn="ctr"/>
            <a:r>
              <a:rPr lang="en-US" sz="1400" b="1" dirty="0" smtClean="0">
                <a:solidFill>
                  <a:srgbClr val="4C2D7E"/>
                </a:solidFill>
              </a:rPr>
              <a:t>Alliteration</a:t>
            </a:r>
            <a:endParaRPr lang="en-US" sz="1400" dirty="0">
              <a:solidFill>
                <a:srgbClr val="4C2D7E"/>
              </a:solidFill>
            </a:endParaRPr>
          </a:p>
        </p:txBody>
      </p:sp>
      <p:sp>
        <p:nvSpPr>
          <p:cNvPr id="7" name="Freeform 6"/>
          <p:cNvSpPr/>
          <p:nvPr/>
        </p:nvSpPr>
        <p:spPr>
          <a:xfrm>
            <a:off x="3081388" y="5145120"/>
            <a:ext cx="404614" cy="108446"/>
          </a:xfrm>
          <a:custGeom>
            <a:avLst/>
            <a:gdLst>
              <a:gd name="connsiteX0" fmla="*/ 0 w 581000"/>
              <a:gd name="connsiteY0" fmla="*/ 27060 h 108446"/>
              <a:gd name="connsiteX1" fmla="*/ 135116 w 581000"/>
              <a:gd name="connsiteY1" fmla="*/ 108120 h 108446"/>
              <a:gd name="connsiteX2" fmla="*/ 256721 w 581000"/>
              <a:gd name="connsiteY2" fmla="*/ 40 h 108446"/>
              <a:gd name="connsiteX3" fmla="*/ 364814 w 581000"/>
              <a:gd name="connsiteY3" fmla="*/ 94610 h 108446"/>
              <a:gd name="connsiteX4" fmla="*/ 499930 w 581000"/>
              <a:gd name="connsiteY4" fmla="*/ 27060 h 108446"/>
              <a:gd name="connsiteX5" fmla="*/ 581000 w 581000"/>
              <a:gd name="connsiteY5" fmla="*/ 67590 h 10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000" h="108446">
                <a:moveTo>
                  <a:pt x="0" y="27060"/>
                </a:moveTo>
                <a:cubicBezTo>
                  <a:pt x="46164" y="69841"/>
                  <a:pt x="92329" y="112623"/>
                  <a:pt x="135116" y="108120"/>
                </a:cubicBezTo>
                <a:cubicBezTo>
                  <a:pt x="177903" y="103617"/>
                  <a:pt x="218438" y="2292"/>
                  <a:pt x="256721" y="40"/>
                </a:cubicBezTo>
                <a:cubicBezTo>
                  <a:pt x="295004" y="-2212"/>
                  <a:pt x="324279" y="90107"/>
                  <a:pt x="364814" y="94610"/>
                </a:cubicBezTo>
                <a:cubicBezTo>
                  <a:pt x="405349" y="99113"/>
                  <a:pt x="463899" y="31563"/>
                  <a:pt x="499930" y="27060"/>
                </a:cubicBezTo>
                <a:cubicBezTo>
                  <a:pt x="535961" y="22557"/>
                  <a:pt x="581000" y="67590"/>
                  <a:pt x="581000" y="67590"/>
                </a:cubicBezTo>
              </a:path>
            </a:pathLst>
          </a:custGeom>
          <a:ln>
            <a:solidFill>
              <a:srgbClr val="118087"/>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Freeform 19"/>
          <p:cNvSpPr/>
          <p:nvPr/>
        </p:nvSpPr>
        <p:spPr>
          <a:xfrm>
            <a:off x="5017324" y="5145120"/>
            <a:ext cx="404614" cy="108446"/>
          </a:xfrm>
          <a:custGeom>
            <a:avLst/>
            <a:gdLst>
              <a:gd name="connsiteX0" fmla="*/ 0 w 581000"/>
              <a:gd name="connsiteY0" fmla="*/ 27060 h 108446"/>
              <a:gd name="connsiteX1" fmla="*/ 135116 w 581000"/>
              <a:gd name="connsiteY1" fmla="*/ 108120 h 108446"/>
              <a:gd name="connsiteX2" fmla="*/ 256721 w 581000"/>
              <a:gd name="connsiteY2" fmla="*/ 40 h 108446"/>
              <a:gd name="connsiteX3" fmla="*/ 364814 w 581000"/>
              <a:gd name="connsiteY3" fmla="*/ 94610 h 108446"/>
              <a:gd name="connsiteX4" fmla="*/ 499930 w 581000"/>
              <a:gd name="connsiteY4" fmla="*/ 27060 h 108446"/>
              <a:gd name="connsiteX5" fmla="*/ 581000 w 581000"/>
              <a:gd name="connsiteY5" fmla="*/ 67590 h 10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000" h="108446">
                <a:moveTo>
                  <a:pt x="0" y="27060"/>
                </a:moveTo>
                <a:cubicBezTo>
                  <a:pt x="46164" y="69841"/>
                  <a:pt x="92329" y="112623"/>
                  <a:pt x="135116" y="108120"/>
                </a:cubicBezTo>
                <a:cubicBezTo>
                  <a:pt x="177903" y="103617"/>
                  <a:pt x="218438" y="2292"/>
                  <a:pt x="256721" y="40"/>
                </a:cubicBezTo>
                <a:cubicBezTo>
                  <a:pt x="295004" y="-2212"/>
                  <a:pt x="324279" y="90107"/>
                  <a:pt x="364814" y="94610"/>
                </a:cubicBezTo>
                <a:cubicBezTo>
                  <a:pt x="405349" y="99113"/>
                  <a:pt x="463899" y="31563"/>
                  <a:pt x="499930" y="27060"/>
                </a:cubicBezTo>
                <a:cubicBezTo>
                  <a:pt x="535961" y="22557"/>
                  <a:pt x="581000" y="67590"/>
                  <a:pt x="581000" y="67590"/>
                </a:cubicBezTo>
              </a:path>
            </a:pathLst>
          </a:custGeom>
          <a:ln>
            <a:solidFill>
              <a:srgbClr val="118087"/>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Freeform 20"/>
          <p:cNvSpPr/>
          <p:nvPr/>
        </p:nvSpPr>
        <p:spPr>
          <a:xfrm>
            <a:off x="3922881" y="5145120"/>
            <a:ext cx="404614" cy="108446"/>
          </a:xfrm>
          <a:custGeom>
            <a:avLst/>
            <a:gdLst>
              <a:gd name="connsiteX0" fmla="*/ 0 w 581000"/>
              <a:gd name="connsiteY0" fmla="*/ 27060 h 108446"/>
              <a:gd name="connsiteX1" fmla="*/ 135116 w 581000"/>
              <a:gd name="connsiteY1" fmla="*/ 108120 h 108446"/>
              <a:gd name="connsiteX2" fmla="*/ 256721 w 581000"/>
              <a:gd name="connsiteY2" fmla="*/ 40 h 108446"/>
              <a:gd name="connsiteX3" fmla="*/ 364814 w 581000"/>
              <a:gd name="connsiteY3" fmla="*/ 94610 h 108446"/>
              <a:gd name="connsiteX4" fmla="*/ 499930 w 581000"/>
              <a:gd name="connsiteY4" fmla="*/ 27060 h 108446"/>
              <a:gd name="connsiteX5" fmla="*/ 581000 w 581000"/>
              <a:gd name="connsiteY5" fmla="*/ 67590 h 10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000" h="108446">
                <a:moveTo>
                  <a:pt x="0" y="27060"/>
                </a:moveTo>
                <a:cubicBezTo>
                  <a:pt x="46164" y="69841"/>
                  <a:pt x="92329" y="112623"/>
                  <a:pt x="135116" y="108120"/>
                </a:cubicBezTo>
                <a:cubicBezTo>
                  <a:pt x="177903" y="103617"/>
                  <a:pt x="218438" y="2292"/>
                  <a:pt x="256721" y="40"/>
                </a:cubicBezTo>
                <a:cubicBezTo>
                  <a:pt x="295004" y="-2212"/>
                  <a:pt x="324279" y="90107"/>
                  <a:pt x="364814" y="94610"/>
                </a:cubicBezTo>
                <a:cubicBezTo>
                  <a:pt x="405349" y="99113"/>
                  <a:pt x="463899" y="31563"/>
                  <a:pt x="499930" y="27060"/>
                </a:cubicBezTo>
                <a:cubicBezTo>
                  <a:pt x="535961" y="22557"/>
                  <a:pt x="581000" y="67590"/>
                  <a:pt x="581000" y="67590"/>
                </a:cubicBezTo>
              </a:path>
            </a:pathLst>
          </a:custGeom>
          <a:ln>
            <a:solidFill>
              <a:srgbClr val="4C2D7E"/>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Freeform 21"/>
          <p:cNvSpPr/>
          <p:nvPr/>
        </p:nvSpPr>
        <p:spPr>
          <a:xfrm>
            <a:off x="6150337" y="5136645"/>
            <a:ext cx="404614" cy="108446"/>
          </a:xfrm>
          <a:custGeom>
            <a:avLst/>
            <a:gdLst>
              <a:gd name="connsiteX0" fmla="*/ 0 w 581000"/>
              <a:gd name="connsiteY0" fmla="*/ 27060 h 108446"/>
              <a:gd name="connsiteX1" fmla="*/ 135116 w 581000"/>
              <a:gd name="connsiteY1" fmla="*/ 108120 h 108446"/>
              <a:gd name="connsiteX2" fmla="*/ 256721 w 581000"/>
              <a:gd name="connsiteY2" fmla="*/ 40 h 108446"/>
              <a:gd name="connsiteX3" fmla="*/ 364814 w 581000"/>
              <a:gd name="connsiteY3" fmla="*/ 94610 h 108446"/>
              <a:gd name="connsiteX4" fmla="*/ 499930 w 581000"/>
              <a:gd name="connsiteY4" fmla="*/ 27060 h 108446"/>
              <a:gd name="connsiteX5" fmla="*/ 581000 w 581000"/>
              <a:gd name="connsiteY5" fmla="*/ 67590 h 10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000" h="108446">
                <a:moveTo>
                  <a:pt x="0" y="27060"/>
                </a:moveTo>
                <a:cubicBezTo>
                  <a:pt x="46164" y="69841"/>
                  <a:pt x="92329" y="112623"/>
                  <a:pt x="135116" y="108120"/>
                </a:cubicBezTo>
                <a:cubicBezTo>
                  <a:pt x="177903" y="103617"/>
                  <a:pt x="218438" y="2292"/>
                  <a:pt x="256721" y="40"/>
                </a:cubicBezTo>
                <a:cubicBezTo>
                  <a:pt x="295004" y="-2212"/>
                  <a:pt x="324279" y="90107"/>
                  <a:pt x="364814" y="94610"/>
                </a:cubicBezTo>
                <a:cubicBezTo>
                  <a:pt x="405349" y="99113"/>
                  <a:pt x="463899" y="31563"/>
                  <a:pt x="499930" y="27060"/>
                </a:cubicBezTo>
                <a:cubicBezTo>
                  <a:pt x="535961" y="22557"/>
                  <a:pt x="581000" y="67590"/>
                  <a:pt x="581000" y="67590"/>
                </a:cubicBezTo>
              </a:path>
            </a:pathLst>
          </a:custGeom>
          <a:ln>
            <a:solidFill>
              <a:srgbClr val="4C2D7E"/>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Freeform 22"/>
          <p:cNvSpPr/>
          <p:nvPr/>
        </p:nvSpPr>
        <p:spPr>
          <a:xfrm>
            <a:off x="6798550" y="5165642"/>
            <a:ext cx="632850" cy="108446"/>
          </a:xfrm>
          <a:custGeom>
            <a:avLst/>
            <a:gdLst>
              <a:gd name="connsiteX0" fmla="*/ 0 w 581000"/>
              <a:gd name="connsiteY0" fmla="*/ 27060 h 108446"/>
              <a:gd name="connsiteX1" fmla="*/ 135116 w 581000"/>
              <a:gd name="connsiteY1" fmla="*/ 108120 h 108446"/>
              <a:gd name="connsiteX2" fmla="*/ 256721 w 581000"/>
              <a:gd name="connsiteY2" fmla="*/ 40 h 108446"/>
              <a:gd name="connsiteX3" fmla="*/ 364814 w 581000"/>
              <a:gd name="connsiteY3" fmla="*/ 94610 h 108446"/>
              <a:gd name="connsiteX4" fmla="*/ 499930 w 581000"/>
              <a:gd name="connsiteY4" fmla="*/ 27060 h 108446"/>
              <a:gd name="connsiteX5" fmla="*/ 581000 w 581000"/>
              <a:gd name="connsiteY5" fmla="*/ 67590 h 10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000" h="108446">
                <a:moveTo>
                  <a:pt x="0" y="27060"/>
                </a:moveTo>
                <a:cubicBezTo>
                  <a:pt x="46164" y="69841"/>
                  <a:pt x="92329" y="112623"/>
                  <a:pt x="135116" y="108120"/>
                </a:cubicBezTo>
                <a:cubicBezTo>
                  <a:pt x="177903" y="103617"/>
                  <a:pt x="218438" y="2292"/>
                  <a:pt x="256721" y="40"/>
                </a:cubicBezTo>
                <a:cubicBezTo>
                  <a:pt x="295004" y="-2212"/>
                  <a:pt x="324279" y="90107"/>
                  <a:pt x="364814" y="94610"/>
                </a:cubicBezTo>
                <a:cubicBezTo>
                  <a:pt x="405349" y="99113"/>
                  <a:pt x="463899" y="31563"/>
                  <a:pt x="499930" y="27060"/>
                </a:cubicBezTo>
                <a:cubicBezTo>
                  <a:pt x="535961" y="22557"/>
                  <a:pt x="581000" y="67590"/>
                  <a:pt x="581000" y="67590"/>
                </a:cubicBezTo>
              </a:path>
            </a:pathLst>
          </a:cu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Freeform 23"/>
          <p:cNvSpPr/>
          <p:nvPr/>
        </p:nvSpPr>
        <p:spPr>
          <a:xfrm>
            <a:off x="6798550" y="5863145"/>
            <a:ext cx="632850" cy="108446"/>
          </a:xfrm>
          <a:custGeom>
            <a:avLst/>
            <a:gdLst>
              <a:gd name="connsiteX0" fmla="*/ 0 w 581000"/>
              <a:gd name="connsiteY0" fmla="*/ 27060 h 108446"/>
              <a:gd name="connsiteX1" fmla="*/ 135116 w 581000"/>
              <a:gd name="connsiteY1" fmla="*/ 108120 h 108446"/>
              <a:gd name="connsiteX2" fmla="*/ 256721 w 581000"/>
              <a:gd name="connsiteY2" fmla="*/ 40 h 108446"/>
              <a:gd name="connsiteX3" fmla="*/ 364814 w 581000"/>
              <a:gd name="connsiteY3" fmla="*/ 94610 h 108446"/>
              <a:gd name="connsiteX4" fmla="*/ 499930 w 581000"/>
              <a:gd name="connsiteY4" fmla="*/ 27060 h 108446"/>
              <a:gd name="connsiteX5" fmla="*/ 581000 w 581000"/>
              <a:gd name="connsiteY5" fmla="*/ 67590 h 10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000" h="108446">
                <a:moveTo>
                  <a:pt x="0" y="27060"/>
                </a:moveTo>
                <a:cubicBezTo>
                  <a:pt x="46164" y="69841"/>
                  <a:pt x="92329" y="112623"/>
                  <a:pt x="135116" y="108120"/>
                </a:cubicBezTo>
                <a:cubicBezTo>
                  <a:pt x="177903" y="103617"/>
                  <a:pt x="218438" y="2292"/>
                  <a:pt x="256721" y="40"/>
                </a:cubicBezTo>
                <a:cubicBezTo>
                  <a:pt x="295004" y="-2212"/>
                  <a:pt x="324279" y="90107"/>
                  <a:pt x="364814" y="94610"/>
                </a:cubicBezTo>
                <a:cubicBezTo>
                  <a:pt x="405349" y="99113"/>
                  <a:pt x="463899" y="31563"/>
                  <a:pt x="499930" y="27060"/>
                </a:cubicBezTo>
                <a:cubicBezTo>
                  <a:pt x="535961" y="22557"/>
                  <a:pt x="581000" y="67590"/>
                  <a:pt x="581000" y="67590"/>
                </a:cubicBezTo>
              </a:path>
            </a:pathLst>
          </a:cu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TextBox 24"/>
          <p:cNvSpPr txBox="1"/>
          <p:nvPr/>
        </p:nvSpPr>
        <p:spPr>
          <a:xfrm>
            <a:off x="7525981" y="5011753"/>
            <a:ext cx="985450" cy="307777"/>
          </a:xfrm>
          <a:prstGeom prst="rect">
            <a:avLst/>
          </a:prstGeom>
          <a:solidFill>
            <a:schemeClr val="bg1"/>
          </a:solidFill>
          <a:ln>
            <a:solidFill>
              <a:srgbClr val="4C2D7E"/>
            </a:solidFill>
          </a:ln>
        </p:spPr>
        <p:txBody>
          <a:bodyPr wrap="square" rtlCol="0">
            <a:spAutoFit/>
          </a:bodyPr>
          <a:lstStyle/>
          <a:p>
            <a:pPr algn="ctr"/>
            <a:r>
              <a:rPr lang="en-US" sz="1400" b="1" dirty="0" smtClean="0">
                <a:solidFill>
                  <a:srgbClr val="4C2D7E"/>
                </a:solidFill>
              </a:rPr>
              <a:t>Couplet</a:t>
            </a:r>
            <a:endParaRPr lang="en-US" sz="1400" dirty="0">
              <a:solidFill>
                <a:srgbClr val="4C2D7E"/>
              </a:solidFill>
            </a:endParaRPr>
          </a:p>
        </p:txBody>
      </p:sp>
      <p:sp>
        <p:nvSpPr>
          <p:cNvPr id="29" name="TextBox 28"/>
          <p:cNvSpPr txBox="1"/>
          <p:nvPr/>
        </p:nvSpPr>
        <p:spPr>
          <a:xfrm>
            <a:off x="2580724" y="2323715"/>
            <a:ext cx="4418304" cy="307777"/>
          </a:xfrm>
          <a:prstGeom prst="rect">
            <a:avLst/>
          </a:prstGeom>
          <a:solidFill>
            <a:schemeClr val="bg1"/>
          </a:solidFill>
          <a:ln>
            <a:solidFill>
              <a:srgbClr val="118087"/>
            </a:solidFill>
          </a:ln>
        </p:spPr>
        <p:txBody>
          <a:bodyPr wrap="square" rtlCol="0">
            <a:spAutoFit/>
          </a:bodyPr>
          <a:lstStyle/>
          <a:p>
            <a:r>
              <a:rPr lang="en-US" sz="1400" dirty="0" smtClean="0">
                <a:solidFill>
                  <a:srgbClr val="000000"/>
                </a:solidFill>
              </a:rPr>
              <a:t>Emotionally charged word with a negative connotation</a:t>
            </a:r>
            <a:endParaRPr lang="en-US" sz="1400" dirty="0">
              <a:solidFill>
                <a:srgbClr val="000000"/>
              </a:solidFill>
            </a:endParaRPr>
          </a:p>
        </p:txBody>
      </p:sp>
      <p:sp>
        <p:nvSpPr>
          <p:cNvPr id="9" name="Oval 8"/>
          <p:cNvSpPr/>
          <p:nvPr/>
        </p:nvSpPr>
        <p:spPr>
          <a:xfrm>
            <a:off x="4490030" y="1891396"/>
            <a:ext cx="904884" cy="499869"/>
          </a:xfrm>
          <a:prstGeom prst="ellipse">
            <a:avLst/>
          </a:prstGeom>
          <a:noFill/>
          <a:ln w="19050" cmpd="sng">
            <a:solidFill>
              <a:srgbClr val="4C2D7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6442157"/>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childTnLst>
                                </p:cTn>
                              </p:par>
                              <p:par>
                                <p:cTn id="19" presetID="23" presetClass="entr" presetSubtype="16"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ppt_w</p:attrName>
                                        </p:attrNameLst>
                                      </p:cBhvr>
                                      <p:tavLst>
                                        <p:tav tm="0">
                                          <p:val>
                                            <p:fltVal val="0"/>
                                          </p:val>
                                        </p:tav>
                                        <p:tav tm="100000">
                                          <p:val>
                                            <p:strVal val="#ppt_w"/>
                                          </p:val>
                                        </p:tav>
                                      </p:tavLst>
                                    </p:anim>
                                    <p:anim calcmode="lin" valueType="num">
                                      <p:cBhvr>
                                        <p:cTn id="38" dur="500" fill="hold"/>
                                        <p:tgtEl>
                                          <p:spTgt spid="7"/>
                                        </p:tgtEl>
                                        <p:attrNameLst>
                                          <p:attrName>ppt_h</p:attrName>
                                        </p:attrNameLst>
                                      </p:cBhvr>
                                      <p:tavLst>
                                        <p:tav tm="0">
                                          <p:val>
                                            <p:fltVal val="0"/>
                                          </p:val>
                                        </p:tav>
                                        <p:tav tm="100000">
                                          <p:val>
                                            <p:strVal val="#ppt_h"/>
                                          </p:val>
                                        </p:tav>
                                      </p:tavLst>
                                    </p:anim>
                                  </p:childTnLst>
                                </p:cTn>
                              </p:par>
                              <p:par>
                                <p:cTn id="39" presetID="23" presetClass="entr" presetSubtype="16"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p:cTn id="41" dur="500" fill="hold"/>
                                        <p:tgtEl>
                                          <p:spTgt spid="20"/>
                                        </p:tgtEl>
                                        <p:attrNameLst>
                                          <p:attrName>ppt_w</p:attrName>
                                        </p:attrNameLst>
                                      </p:cBhvr>
                                      <p:tavLst>
                                        <p:tav tm="0">
                                          <p:val>
                                            <p:fltVal val="0"/>
                                          </p:val>
                                        </p:tav>
                                        <p:tav tm="100000">
                                          <p:val>
                                            <p:strVal val="#ppt_w"/>
                                          </p:val>
                                        </p:tav>
                                      </p:tavLst>
                                    </p:anim>
                                    <p:anim calcmode="lin" valueType="num">
                                      <p:cBhvr>
                                        <p:cTn id="42" dur="500" fill="hold"/>
                                        <p:tgtEl>
                                          <p:spTgt spid="20"/>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p:cTn id="47" dur="500" fill="hold"/>
                                        <p:tgtEl>
                                          <p:spTgt spid="21"/>
                                        </p:tgtEl>
                                        <p:attrNameLst>
                                          <p:attrName>ppt_w</p:attrName>
                                        </p:attrNameLst>
                                      </p:cBhvr>
                                      <p:tavLst>
                                        <p:tav tm="0">
                                          <p:val>
                                            <p:fltVal val="0"/>
                                          </p:val>
                                        </p:tav>
                                        <p:tav tm="100000">
                                          <p:val>
                                            <p:strVal val="#ppt_w"/>
                                          </p:val>
                                        </p:tav>
                                      </p:tavLst>
                                    </p:anim>
                                    <p:anim calcmode="lin" valueType="num">
                                      <p:cBhvr>
                                        <p:cTn id="48" dur="500" fill="hold"/>
                                        <p:tgtEl>
                                          <p:spTgt spid="21"/>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p:cTn id="51" dur="500" fill="hold"/>
                                        <p:tgtEl>
                                          <p:spTgt spid="22"/>
                                        </p:tgtEl>
                                        <p:attrNameLst>
                                          <p:attrName>ppt_w</p:attrName>
                                        </p:attrNameLst>
                                      </p:cBhvr>
                                      <p:tavLst>
                                        <p:tav tm="0">
                                          <p:val>
                                            <p:fltVal val="0"/>
                                          </p:val>
                                        </p:tav>
                                        <p:tav tm="100000">
                                          <p:val>
                                            <p:strVal val="#ppt_w"/>
                                          </p:val>
                                        </p:tav>
                                      </p:tavLst>
                                    </p:anim>
                                    <p:anim calcmode="lin" valueType="num">
                                      <p:cBhvr>
                                        <p:cTn id="52" dur="500" fill="hold"/>
                                        <p:tgtEl>
                                          <p:spTgt spid="22"/>
                                        </p:tgtEl>
                                        <p:attrNameLst>
                                          <p:attrName>ppt_h</p:attrName>
                                        </p:attrNameLst>
                                      </p:cBhvr>
                                      <p:tavLst>
                                        <p:tav tm="0">
                                          <p:val>
                                            <p:fltVal val="0"/>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3" presetClass="entr" presetSubtype="16"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23" presetClass="entr" presetSubtype="16"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anim calcmode="lin" valueType="num">
                                      <p:cBhvr>
                                        <p:cTn id="63" dur="500" fill="hold"/>
                                        <p:tgtEl>
                                          <p:spTgt spid="23"/>
                                        </p:tgtEl>
                                        <p:attrNameLst>
                                          <p:attrName>ppt_w</p:attrName>
                                        </p:attrNameLst>
                                      </p:cBhvr>
                                      <p:tavLst>
                                        <p:tav tm="0">
                                          <p:val>
                                            <p:fltVal val="0"/>
                                          </p:val>
                                        </p:tav>
                                        <p:tav tm="100000">
                                          <p:val>
                                            <p:strVal val="#ppt_w"/>
                                          </p:val>
                                        </p:tav>
                                      </p:tavLst>
                                    </p:anim>
                                    <p:anim calcmode="lin" valueType="num">
                                      <p:cBhvr>
                                        <p:cTn id="64" dur="500" fill="hold"/>
                                        <p:tgtEl>
                                          <p:spTgt spid="23"/>
                                        </p:tgtEl>
                                        <p:attrNameLst>
                                          <p:attrName>ppt_h</p:attrName>
                                        </p:attrNameLst>
                                      </p:cBhvr>
                                      <p:tavLst>
                                        <p:tav tm="0">
                                          <p:val>
                                            <p:fltVal val="0"/>
                                          </p:val>
                                        </p:tav>
                                        <p:tav tm="100000">
                                          <p:val>
                                            <p:strVal val="#ppt_h"/>
                                          </p:val>
                                        </p:tav>
                                      </p:tavLst>
                                    </p:anim>
                                  </p:childTnLst>
                                </p:cTn>
                              </p:par>
                              <p:par>
                                <p:cTn id="65" presetID="23" presetClass="entr" presetSubtype="16"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p:cTn id="67" dur="500" fill="hold"/>
                                        <p:tgtEl>
                                          <p:spTgt spid="24"/>
                                        </p:tgtEl>
                                        <p:attrNameLst>
                                          <p:attrName>ppt_w</p:attrName>
                                        </p:attrNameLst>
                                      </p:cBhvr>
                                      <p:tavLst>
                                        <p:tav tm="0">
                                          <p:val>
                                            <p:fltVal val="0"/>
                                          </p:val>
                                        </p:tav>
                                        <p:tav tm="100000">
                                          <p:val>
                                            <p:strVal val="#ppt_w"/>
                                          </p:val>
                                        </p:tav>
                                      </p:tavLst>
                                    </p:anim>
                                    <p:anim calcmode="lin" valueType="num">
                                      <p:cBhvr>
                                        <p:cTn id="68" dur="500" fill="hold"/>
                                        <p:tgtEl>
                                          <p:spTgt spid="24"/>
                                        </p:tgtEl>
                                        <p:attrNameLst>
                                          <p:attrName>ppt_h</p:attrName>
                                        </p:attrNameLst>
                                      </p:cBhvr>
                                      <p:tavLst>
                                        <p:tav tm="0">
                                          <p:val>
                                            <p:flt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23" presetClass="entr" presetSubtype="16" fill="hold" grpId="0" nodeType="click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p:cTn id="73" dur="500" fill="hold"/>
                                        <p:tgtEl>
                                          <p:spTgt spid="25"/>
                                        </p:tgtEl>
                                        <p:attrNameLst>
                                          <p:attrName>ppt_w</p:attrName>
                                        </p:attrNameLst>
                                      </p:cBhvr>
                                      <p:tavLst>
                                        <p:tav tm="0">
                                          <p:val>
                                            <p:fltVal val="0"/>
                                          </p:val>
                                        </p:tav>
                                        <p:tav tm="100000">
                                          <p:val>
                                            <p:strVal val="#ppt_w"/>
                                          </p:val>
                                        </p:tav>
                                      </p:tavLst>
                                    </p:anim>
                                    <p:anim calcmode="lin" valueType="num">
                                      <p:cBhvr>
                                        <p:cTn id="74"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21" presetClass="entr" presetSubtype="1" fill="hold" grpId="0" nodeType="clickEffect">
                                  <p:stCondLst>
                                    <p:cond delay="0"/>
                                  </p:stCondLst>
                                  <p:childTnLst>
                                    <p:set>
                                      <p:cBhvr>
                                        <p:cTn id="78" dur="1" fill="hold">
                                          <p:stCondLst>
                                            <p:cond delay="0"/>
                                          </p:stCondLst>
                                        </p:cTn>
                                        <p:tgtEl>
                                          <p:spTgt spid="9"/>
                                        </p:tgtEl>
                                        <p:attrNameLst>
                                          <p:attrName>style.visibility</p:attrName>
                                        </p:attrNameLst>
                                      </p:cBhvr>
                                      <p:to>
                                        <p:strVal val="visible"/>
                                      </p:to>
                                    </p:set>
                                    <p:animEffect transition="in" filter="wheel(1)">
                                      <p:cBhvr>
                                        <p:cTn id="79" dur="2000"/>
                                        <p:tgtEl>
                                          <p:spTgt spid="9"/>
                                        </p:tgtEl>
                                      </p:cBhvr>
                                    </p:animEffect>
                                  </p:childTnLst>
                                </p:cTn>
                              </p:par>
                              <p:par>
                                <p:cTn id="80" presetID="23" presetClass="entr" presetSubtype="16"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 calcmode="lin" valueType="num">
                                      <p:cBhvr>
                                        <p:cTn id="82" dur="500" fill="hold"/>
                                        <p:tgtEl>
                                          <p:spTgt spid="29"/>
                                        </p:tgtEl>
                                        <p:attrNameLst>
                                          <p:attrName>ppt_w</p:attrName>
                                        </p:attrNameLst>
                                      </p:cBhvr>
                                      <p:tavLst>
                                        <p:tav tm="0">
                                          <p:val>
                                            <p:fltVal val="0"/>
                                          </p:val>
                                        </p:tav>
                                        <p:tav tm="100000">
                                          <p:val>
                                            <p:strVal val="#ppt_w"/>
                                          </p:val>
                                        </p:tav>
                                      </p:tavLst>
                                    </p:anim>
                                    <p:anim calcmode="lin" valueType="num">
                                      <p:cBhvr>
                                        <p:cTn id="83" dur="500" fill="hold"/>
                                        <p:tgtEl>
                                          <p:spTgt spid="2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10" grpId="0" animBg="1"/>
      <p:bldP spid="11" grpId="0" animBg="1"/>
      <p:bldP spid="12" grpId="0" animBg="1"/>
      <p:bldP spid="8" grpId="0" animBg="1"/>
      <p:bldP spid="18" grpId="0" animBg="1"/>
      <p:bldP spid="7" grpId="0" animBg="1"/>
      <p:bldP spid="20" grpId="0" animBg="1"/>
      <p:bldP spid="21" grpId="0" animBg="1"/>
      <p:bldP spid="22" grpId="0" animBg="1"/>
      <p:bldP spid="23" grpId="0" animBg="1"/>
      <p:bldP spid="24" grpId="0" animBg="1"/>
      <p:bldP spid="25" grpId="0" animBg="1"/>
      <p:bldP spid="29"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sz="5400" b="1" dirty="0" smtClean="0"/>
              <a:t>Practice</a:t>
            </a:r>
            <a:endParaRPr lang="en-US" b="1" dirty="0"/>
          </a:p>
        </p:txBody>
      </p:sp>
      <p:sp>
        <p:nvSpPr>
          <p:cNvPr id="6" name="Content Placeholder 2"/>
          <p:cNvSpPr txBox="1">
            <a:spLocks/>
          </p:cNvSpPr>
          <p:nvPr/>
        </p:nvSpPr>
        <p:spPr>
          <a:xfrm>
            <a:off x="227502" y="1600200"/>
            <a:ext cx="2001917" cy="5055230"/>
          </a:xfrm>
          <a:prstGeom prst="rect">
            <a:avLst/>
          </a:prstGeom>
          <a:solidFill>
            <a:srgbClr val="FFFFFF"/>
          </a:solidFill>
          <a:ln w="38100" cmpd="sng">
            <a:solidFill>
              <a:srgbClr val="4C2D7E"/>
            </a:solidFill>
          </a:ln>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000" b="1" dirty="0" smtClean="0"/>
              <a:t>“I Wandered Lonely as a Cloud”</a:t>
            </a:r>
          </a:p>
          <a:p>
            <a:pPr marL="0" indent="0">
              <a:buFont typeface="Arial"/>
              <a:buNone/>
            </a:pPr>
            <a:r>
              <a:rPr lang="en-US" sz="2000" dirty="0" smtClean="0"/>
              <a:t>By: William Wordsworth</a:t>
            </a:r>
          </a:p>
          <a:p>
            <a:pPr marL="0" indent="0">
              <a:buFont typeface="Arial"/>
              <a:buNone/>
            </a:pPr>
            <a:endParaRPr lang="en-US" sz="2400" dirty="0" smtClean="0"/>
          </a:p>
          <a:p>
            <a:pPr marL="0" indent="0">
              <a:lnSpc>
                <a:spcPct val="110000"/>
              </a:lnSpc>
              <a:buFont typeface="Arial"/>
              <a:buNone/>
            </a:pPr>
            <a:r>
              <a:rPr lang="en-US" sz="2400" dirty="0" smtClean="0"/>
              <a:t>Step </a:t>
            </a:r>
            <a:r>
              <a:rPr lang="en-US" sz="2400" dirty="0"/>
              <a:t>4</a:t>
            </a:r>
            <a:r>
              <a:rPr lang="en-US" sz="2400" dirty="0" smtClean="0"/>
              <a:t>: Reread the poem and make detailed annotations.</a:t>
            </a:r>
            <a:endParaRPr lang="en-US" sz="2400" dirty="0"/>
          </a:p>
          <a:p>
            <a:pPr marL="0" indent="0">
              <a:lnSpc>
                <a:spcPct val="110000"/>
              </a:lnSpc>
              <a:buFont typeface="Arial"/>
              <a:buNone/>
            </a:pPr>
            <a:r>
              <a:rPr lang="en-US" sz="2400" b="1" dirty="0" smtClean="0"/>
              <a:t>Refer to your annotation guide.</a:t>
            </a:r>
            <a:endParaRPr lang="en-US" sz="2400" b="1" dirty="0"/>
          </a:p>
        </p:txBody>
      </p:sp>
      <p:sp>
        <p:nvSpPr>
          <p:cNvPr id="27" name="Title 1"/>
          <p:cNvSpPr txBox="1">
            <a:spLocks/>
          </p:cNvSpPr>
          <p:nvPr/>
        </p:nvSpPr>
        <p:spPr>
          <a:xfrm>
            <a:off x="609600" y="291938"/>
            <a:ext cx="8229600" cy="1143000"/>
          </a:xfrm>
          <a:prstGeom prst="rect">
            <a:avLst/>
          </a:prstGeom>
          <a:solidFill>
            <a:srgbClr val="FFFFFF"/>
          </a:solidFill>
          <a:ln w="38100" cmpd="sng">
            <a:solidFill>
              <a:srgbClr val="4C2D7E"/>
            </a:solidFill>
          </a:ln>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5400" b="1" smtClean="0"/>
              <a:t>Practice</a:t>
            </a:r>
            <a:endParaRPr lang="en-US" b="1" dirty="0"/>
          </a:p>
        </p:txBody>
      </p:sp>
      <p:sp>
        <p:nvSpPr>
          <p:cNvPr id="28" name="TextBox 27"/>
          <p:cNvSpPr txBox="1"/>
          <p:nvPr/>
        </p:nvSpPr>
        <p:spPr>
          <a:xfrm>
            <a:off x="2447178" y="1600200"/>
            <a:ext cx="6392022" cy="5043688"/>
          </a:xfrm>
          <a:prstGeom prst="rect">
            <a:avLst/>
          </a:prstGeom>
          <a:solidFill>
            <a:srgbClr val="FFFFFF"/>
          </a:solidFill>
          <a:ln w="38100" cmpd="sng">
            <a:solidFill>
              <a:srgbClr val="4C2D7E"/>
            </a:solidFill>
          </a:ln>
        </p:spPr>
        <p:txBody>
          <a:bodyPr wrap="square" rtlCol="0">
            <a:spAutoFit/>
          </a:bodyPr>
          <a:lstStyle/>
          <a:p>
            <a:pPr marL="566738">
              <a:lnSpc>
                <a:spcPts val="5580"/>
              </a:lnSpc>
            </a:pPr>
            <a:r>
              <a:rPr lang="en-US" sz="2400" dirty="0"/>
              <a:t>Continuous as the stars that shine</a:t>
            </a:r>
          </a:p>
          <a:p>
            <a:pPr marL="566738">
              <a:lnSpc>
                <a:spcPts val="5580"/>
              </a:lnSpc>
            </a:pPr>
            <a:r>
              <a:rPr lang="en-US" sz="2400" dirty="0"/>
              <a:t>And twinkle on the milky way,</a:t>
            </a:r>
          </a:p>
          <a:p>
            <a:pPr marL="566738">
              <a:lnSpc>
                <a:spcPts val="5580"/>
              </a:lnSpc>
            </a:pPr>
            <a:r>
              <a:rPr lang="en-US" sz="2400" dirty="0"/>
              <a:t>They stretched in never-ending line</a:t>
            </a:r>
          </a:p>
          <a:p>
            <a:pPr marL="566738">
              <a:lnSpc>
                <a:spcPts val="5580"/>
              </a:lnSpc>
            </a:pPr>
            <a:r>
              <a:rPr lang="en-US" sz="2400" dirty="0"/>
              <a:t>Along the margin of a bay:</a:t>
            </a:r>
          </a:p>
          <a:p>
            <a:pPr marL="566738">
              <a:lnSpc>
                <a:spcPts val="5580"/>
              </a:lnSpc>
            </a:pPr>
            <a:r>
              <a:rPr lang="en-US" sz="2400" dirty="0"/>
              <a:t>Ten thousand saw I at a glance,</a:t>
            </a:r>
          </a:p>
          <a:p>
            <a:pPr marL="566738">
              <a:lnSpc>
                <a:spcPts val="5580"/>
              </a:lnSpc>
            </a:pPr>
            <a:r>
              <a:rPr lang="en-US" sz="2400" dirty="0"/>
              <a:t>Tossing their heads in sprightly dance.</a:t>
            </a:r>
          </a:p>
          <a:p>
            <a:pPr>
              <a:lnSpc>
                <a:spcPts val="5580"/>
              </a:lnSpc>
            </a:pPr>
            <a:endParaRPr lang="en-US" sz="2400" dirty="0" smtClean="0"/>
          </a:p>
        </p:txBody>
      </p:sp>
      <p:sp>
        <p:nvSpPr>
          <p:cNvPr id="4" name="TextBox 3"/>
          <p:cNvSpPr txBox="1"/>
          <p:nvPr/>
        </p:nvSpPr>
        <p:spPr>
          <a:xfrm>
            <a:off x="1812701" y="1901210"/>
            <a:ext cx="1214905" cy="1384995"/>
          </a:xfrm>
          <a:prstGeom prst="rect">
            <a:avLst/>
          </a:prstGeom>
          <a:solidFill>
            <a:schemeClr val="bg1"/>
          </a:solidFill>
          <a:ln>
            <a:solidFill>
              <a:srgbClr val="4C2D7E"/>
            </a:solidFill>
          </a:ln>
        </p:spPr>
        <p:txBody>
          <a:bodyPr wrap="square" rtlCol="0">
            <a:spAutoFit/>
          </a:bodyPr>
          <a:lstStyle/>
          <a:p>
            <a:r>
              <a:rPr lang="en-US" sz="1400" b="1" dirty="0" smtClean="0">
                <a:solidFill>
                  <a:srgbClr val="4C2D7E"/>
                </a:solidFill>
              </a:rPr>
              <a:t>Simile</a:t>
            </a:r>
            <a:r>
              <a:rPr lang="en-US" sz="1400" dirty="0" smtClean="0">
                <a:solidFill>
                  <a:srgbClr val="4C2D7E"/>
                </a:solidFill>
              </a:rPr>
              <a:t>: Comparing the daffodils to the stars and Milky Way</a:t>
            </a:r>
            <a:endParaRPr lang="en-US" sz="1400" dirty="0">
              <a:solidFill>
                <a:srgbClr val="4C2D7E"/>
              </a:solidFill>
            </a:endParaRPr>
          </a:p>
        </p:txBody>
      </p:sp>
      <p:sp>
        <p:nvSpPr>
          <p:cNvPr id="3" name="5-Point Star 2"/>
          <p:cNvSpPr/>
          <p:nvPr/>
        </p:nvSpPr>
        <p:spPr>
          <a:xfrm>
            <a:off x="2877101" y="1750705"/>
            <a:ext cx="301010" cy="301010"/>
          </a:xfrm>
          <a:prstGeom prst="star5">
            <a:avLst/>
          </a:prstGeom>
          <a:solidFill>
            <a:srgbClr val="1BADB7"/>
          </a:solidFill>
          <a:ln w="19050" cmpd="sng">
            <a:solidFill>
              <a:srgbClr val="4C2D7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7516081" y="2959656"/>
            <a:ext cx="1214905" cy="954107"/>
          </a:xfrm>
          <a:prstGeom prst="rect">
            <a:avLst/>
          </a:prstGeom>
          <a:solidFill>
            <a:schemeClr val="bg1"/>
          </a:solidFill>
          <a:ln>
            <a:solidFill>
              <a:srgbClr val="4C2D7E"/>
            </a:solidFill>
          </a:ln>
        </p:spPr>
        <p:txBody>
          <a:bodyPr wrap="square" rtlCol="0">
            <a:spAutoFit/>
          </a:bodyPr>
          <a:lstStyle/>
          <a:p>
            <a:r>
              <a:rPr lang="en-US" sz="1400" b="1" dirty="0" smtClean="0">
                <a:solidFill>
                  <a:srgbClr val="4C2D7E"/>
                </a:solidFill>
              </a:rPr>
              <a:t>Hyperbole</a:t>
            </a:r>
            <a:r>
              <a:rPr lang="en-US" sz="1400" dirty="0" smtClean="0">
                <a:solidFill>
                  <a:srgbClr val="4C2D7E"/>
                </a:solidFill>
              </a:rPr>
              <a:t>: Exaggeration of the line’s length</a:t>
            </a:r>
            <a:endParaRPr lang="en-US" sz="1400" dirty="0">
              <a:solidFill>
                <a:srgbClr val="4C2D7E"/>
              </a:solidFill>
            </a:endParaRPr>
          </a:p>
        </p:txBody>
      </p:sp>
      <p:sp>
        <p:nvSpPr>
          <p:cNvPr id="19" name="5-Point Star 18"/>
          <p:cNvSpPr/>
          <p:nvPr/>
        </p:nvSpPr>
        <p:spPr>
          <a:xfrm>
            <a:off x="7215071" y="3135700"/>
            <a:ext cx="301010" cy="301010"/>
          </a:xfrm>
          <a:prstGeom prst="star5">
            <a:avLst/>
          </a:prstGeom>
          <a:solidFill>
            <a:srgbClr val="1BADB7"/>
          </a:solidFill>
          <a:ln w="19050" cmpd="sng">
            <a:solidFill>
              <a:srgbClr val="4C2D7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1866483" y="4776512"/>
            <a:ext cx="1214905" cy="738664"/>
          </a:xfrm>
          <a:prstGeom prst="rect">
            <a:avLst/>
          </a:prstGeom>
          <a:solidFill>
            <a:schemeClr val="bg1"/>
          </a:solidFill>
          <a:ln>
            <a:solidFill>
              <a:srgbClr val="4C2D7E"/>
            </a:solidFill>
          </a:ln>
        </p:spPr>
        <p:txBody>
          <a:bodyPr wrap="square" rtlCol="0">
            <a:spAutoFit/>
          </a:bodyPr>
          <a:lstStyle/>
          <a:p>
            <a:r>
              <a:rPr lang="en-US" sz="1400" b="1" dirty="0" smtClean="0">
                <a:solidFill>
                  <a:srgbClr val="4C2D7E"/>
                </a:solidFill>
              </a:rPr>
              <a:t>Hyperbole</a:t>
            </a:r>
            <a:r>
              <a:rPr lang="en-US" sz="1400" dirty="0" smtClean="0">
                <a:solidFill>
                  <a:srgbClr val="4C2D7E"/>
                </a:solidFill>
              </a:rPr>
              <a:t>: Exaggeration of quantity</a:t>
            </a:r>
            <a:endParaRPr lang="en-US" sz="1400" dirty="0">
              <a:solidFill>
                <a:srgbClr val="4C2D7E"/>
              </a:solidFill>
            </a:endParaRPr>
          </a:p>
        </p:txBody>
      </p:sp>
      <p:sp>
        <p:nvSpPr>
          <p:cNvPr id="24" name="5-Point Star 23"/>
          <p:cNvSpPr/>
          <p:nvPr/>
        </p:nvSpPr>
        <p:spPr>
          <a:xfrm>
            <a:off x="2780378" y="4626007"/>
            <a:ext cx="301010" cy="301010"/>
          </a:xfrm>
          <a:prstGeom prst="star5">
            <a:avLst/>
          </a:prstGeom>
          <a:solidFill>
            <a:srgbClr val="1BADB7"/>
          </a:solidFill>
          <a:ln w="19050" cmpd="sng">
            <a:solidFill>
              <a:srgbClr val="4C2D7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2877100" y="5999078"/>
            <a:ext cx="5270417" cy="523220"/>
          </a:xfrm>
          <a:prstGeom prst="rect">
            <a:avLst/>
          </a:prstGeom>
          <a:solidFill>
            <a:schemeClr val="bg1"/>
          </a:solidFill>
          <a:ln>
            <a:solidFill>
              <a:srgbClr val="4C2D7E"/>
            </a:solidFill>
          </a:ln>
        </p:spPr>
        <p:txBody>
          <a:bodyPr wrap="square" rtlCol="0">
            <a:spAutoFit/>
          </a:bodyPr>
          <a:lstStyle/>
          <a:p>
            <a:r>
              <a:rPr lang="en-US" sz="1400" b="1" dirty="0" smtClean="0">
                <a:solidFill>
                  <a:srgbClr val="4C2D7E"/>
                </a:solidFill>
              </a:rPr>
              <a:t>Personification</a:t>
            </a:r>
            <a:r>
              <a:rPr lang="en-US" sz="1400" dirty="0" smtClean="0">
                <a:solidFill>
                  <a:srgbClr val="4C2D7E"/>
                </a:solidFill>
              </a:rPr>
              <a:t>: Giving human characteristics to the daffodils. Humans toss their heads and dance merrily when they are happy and cheerful</a:t>
            </a:r>
            <a:endParaRPr lang="en-US" sz="1400" dirty="0">
              <a:solidFill>
                <a:srgbClr val="4C2D7E"/>
              </a:solidFill>
            </a:endParaRPr>
          </a:p>
        </p:txBody>
      </p:sp>
      <p:sp>
        <p:nvSpPr>
          <p:cNvPr id="26" name="5-Point Star 25"/>
          <p:cNvSpPr/>
          <p:nvPr/>
        </p:nvSpPr>
        <p:spPr>
          <a:xfrm>
            <a:off x="2777623" y="5607645"/>
            <a:ext cx="301010" cy="301010"/>
          </a:xfrm>
          <a:prstGeom prst="star5">
            <a:avLst/>
          </a:prstGeom>
          <a:solidFill>
            <a:srgbClr val="1BADB7"/>
          </a:solidFill>
          <a:ln w="19050" cmpd="sng">
            <a:solidFill>
              <a:srgbClr val="4C2D7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Freeform 28"/>
          <p:cNvSpPr/>
          <p:nvPr/>
        </p:nvSpPr>
        <p:spPr>
          <a:xfrm>
            <a:off x="6285108" y="5165642"/>
            <a:ext cx="632850" cy="108446"/>
          </a:xfrm>
          <a:custGeom>
            <a:avLst/>
            <a:gdLst>
              <a:gd name="connsiteX0" fmla="*/ 0 w 581000"/>
              <a:gd name="connsiteY0" fmla="*/ 27060 h 108446"/>
              <a:gd name="connsiteX1" fmla="*/ 135116 w 581000"/>
              <a:gd name="connsiteY1" fmla="*/ 108120 h 108446"/>
              <a:gd name="connsiteX2" fmla="*/ 256721 w 581000"/>
              <a:gd name="connsiteY2" fmla="*/ 40 h 108446"/>
              <a:gd name="connsiteX3" fmla="*/ 364814 w 581000"/>
              <a:gd name="connsiteY3" fmla="*/ 94610 h 108446"/>
              <a:gd name="connsiteX4" fmla="*/ 499930 w 581000"/>
              <a:gd name="connsiteY4" fmla="*/ 27060 h 108446"/>
              <a:gd name="connsiteX5" fmla="*/ 581000 w 581000"/>
              <a:gd name="connsiteY5" fmla="*/ 67590 h 10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000" h="108446">
                <a:moveTo>
                  <a:pt x="0" y="27060"/>
                </a:moveTo>
                <a:cubicBezTo>
                  <a:pt x="46164" y="69841"/>
                  <a:pt x="92329" y="112623"/>
                  <a:pt x="135116" y="108120"/>
                </a:cubicBezTo>
                <a:cubicBezTo>
                  <a:pt x="177903" y="103617"/>
                  <a:pt x="218438" y="2292"/>
                  <a:pt x="256721" y="40"/>
                </a:cubicBezTo>
                <a:cubicBezTo>
                  <a:pt x="295004" y="-2212"/>
                  <a:pt x="324279" y="90107"/>
                  <a:pt x="364814" y="94610"/>
                </a:cubicBezTo>
                <a:cubicBezTo>
                  <a:pt x="405349" y="99113"/>
                  <a:pt x="463899" y="31563"/>
                  <a:pt x="499930" y="27060"/>
                </a:cubicBezTo>
                <a:cubicBezTo>
                  <a:pt x="535961" y="22557"/>
                  <a:pt x="581000" y="67590"/>
                  <a:pt x="581000" y="67590"/>
                </a:cubicBezTo>
              </a:path>
            </a:pathLst>
          </a:cu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 name="Freeform 29"/>
          <p:cNvSpPr/>
          <p:nvPr/>
        </p:nvSpPr>
        <p:spPr>
          <a:xfrm>
            <a:off x="7114975" y="5800209"/>
            <a:ext cx="632850" cy="108446"/>
          </a:xfrm>
          <a:custGeom>
            <a:avLst/>
            <a:gdLst>
              <a:gd name="connsiteX0" fmla="*/ 0 w 581000"/>
              <a:gd name="connsiteY0" fmla="*/ 27060 h 108446"/>
              <a:gd name="connsiteX1" fmla="*/ 135116 w 581000"/>
              <a:gd name="connsiteY1" fmla="*/ 108120 h 108446"/>
              <a:gd name="connsiteX2" fmla="*/ 256721 w 581000"/>
              <a:gd name="connsiteY2" fmla="*/ 40 h 108446"/>
              <a:gd name="connsiteX3" fmla="*/ 364814 w 581000"/>
              <a:gd name="connsiteY3" fmla="*/ 94610 h 108446"/>
              <a:gd name="connsiteX4" fmla="*/ 499930 w 581000"/>
              <a:gd name="connsiteY4" fmla="*/ 27060 h 108446"/>
              <a:gd name="connsiteX5" fmla="*/ 581000 w 581000"/>
              <a:gd name="connsiteY5" fmla="*/ 67590 h 10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000" h="108446">
                <a:moveTo>
                  <a:pt x="0" y="27060"/>
                </a:moveTo>
                <a:cubicBezTo>
                  <a:pt x="46164" y="69841"/>
                  <a:pt x="92329" y="112623"/>
                  <a:pt x="135116" y="108120"/>
                </a:cubicBezTo>
                <a:cubicBezTo>
                  <a:pt x="177903" y="103617"/>
                  <a:pt x="218438" y="2292"/>
                  <a:pt x="256721" y="40"/>
                </a:cubicBezTo>
                <a:cubicBezTo>
                  <a:pt x="295004" y="-2212"/>
                  <a:pt x="324279" y="90107"/>
                  <a:pt x="364814" y="94610"/>
                </a:cubicBezTo>
                <a:cubicBezTo>
                  <a:pt x="405349" y="99113"/>
                  <a:pt x="463899" y="31563"/>
                  <a:pt x="499930" y="27060"/>
                </a:cubicBezTo>
                <a:cubicBezTo>
                  <a:pt x="535961" y="22557"/>
                  <a:pt x="581000" y="67590"/>
                  <a:pt x="581000" y="67590"/>
                </a:cubicBezTo>
              </a:path>
            </a:pathLst>
          </a:cu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a:off x="7255100" y="5207399"/>
            <a:ext cx="985450" cy="307777"/>
          </a:xfrm>
          <a:prstGeom prst="rect">
            <a:avLst/>
          </a:prstGeom>
          <a:solidFill>
            <a:schemeClr val="bg1"/>
          </a:solidFill>
          <a:ln>
            <a:solidFill>
              <a:srgbClr val="4C2D7E"/>
            </a:solidFill>
          </a:ln>
        </p:spPr>
        <p:txBody>
          <a:bodyPr wrap="square" rtlCol="0">
            <a:spAutoFit/>
          </a:bodyPr>
          <a:lstStyle/>
          <a:p>
            <a:pPr algn="ctr"/>
            <a:r>
              <a:rPr lang="en-US" sz="1400" b="1" dirty="0" smtClean="0">
                <a:solidFill>
                  <a:srgbClr val="4C2D7E"/>
                </a:solidFill>
              </a:rPr>
              <a:t>Couplet</a:t>
            </a:r>
            <a:endParaRPr lang="en-US" sz="1400" dirty="0">
              <a:solidFill>
                <a:srgbClr val="4C2D7E"/>
              </a:solidFill>
            </a:endParaRPr>
          </a:p>
        </p:txBody>
      </p:sp>
    </p:spTree>
    <p:extLst>
      <p:ext uri="{BB962C8B-B14F-4D97-AF65-F5344CB8AC3E}">
        <p14:creationId xmlns:p14="http://schemas.microsoft.com/office/powerpoint/2010/main" val="3357855765"/>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childTnLst>
                                </p:cTn>
                              </p:par>
                              <p:par>
                                <p:cTn id="19" presetID="23" presetClass="entr" presetSubtype="16"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p:cTn id="21" dur="500" fill="hold"/>
                                        <p:tgtEl>
                                          <p:spTgt spid="17"/>
                                        </p:tgtEl>
                                        <p:attrNameLst>
                                          <p:attrName>ppt_w</p:attrName>
                                        </p:attrNameLst>
                                      </p:cBhvr>
                                      <p:tavLst>
                                        <p:tav tm="0">
                                          <p:val>
                                            <p:fltVal val="0"/>
                                          </p:val>
                                        </p:tav>
                                        <p:tav tm="100000">
                                          <p:val>
                                            <p:strVal val="#ppt_w"/>
                                          </p:val>
                                        </p:tav>
                                      </p:tavLst>
                                    </p:anim>
                                    <p:anim calcmode="lin" valueType="num">
                                      <p:cBhvr>
                                        <p:cTn id="22"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ppt_w</p:attrName>
                                        </p:attrNameLst>
                                      </p:cBhvr>
                                      <p:tavLst>
                                        <p:tav tm="0">
                                          <p:val>
                                            <p:fltVal val="0"/>
                                          </p:val>
                                        </p:tav>
                                        <p:tav tm="100000">
                                          <p:val>
                                            <p:strVal val="#ppt_w"/>
                                          </p:val>
                                        </p:tav>
                                      </p:tavLst>
                                    </p:anim>
                                    <p:anim calcmode="lin" valueType="num">
                                      <p:cBhvr>
                                        <p:cTn id="28" dur="500" fill="hold"/>
                                        <p:tgtEl>
                                          <p:spTgt spid="24"/>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500" fill="hold"/>
                                        <p:tgtEl>
                                          <p:spTgt spid="23"/>
                                        </p:tgtEl>
                                        <p:attrNameLst>
                                          <p:attrName>ppt_w</p:attrName>
                                        </p:attrNameLst>
                                      </p:cBhvr>
                                      <p:tavLst>
                                        <p:tav tm="0">
                                          <p:val>
                                            <p:fltVal val="0"/>
                                          </p:val>
                                        </p:tav>
                                        <p:tav tm="100000">
                                          <p:val>
                                            <p:strVal val="#ppt_w"/>
                                          </p:val>
                                        </p:tav>
                                      </p:tavLst>
                                    </p:anim>
                                    <p:anim calcmode="lin" valueType="num">
                                      <p:cBhvr>
                                        <p:cTn id="32" dur="500" fill="hold"/>
                                        <p:tgtEl>
                                          <p:spTgt spid="23"/>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p:cTn id="37" dur="500" fill="hold"/>
                                        <p:tgtEl>
                                          <p:spTgt spid="26"/>
                                        </p:tgtEl>
                                        <p:attrNameLst>
                                          <p:attrName>ppt_w</p:attrName>
                                        </p:attrNameLst>
                                      </p:cBhvr>
                                      <p:tavLst>
                                        <p:tav tm="0">
                                          <p:val>
                                            <p:fltVal val="0"/>
                                          </p:val>
                                        </p:tav>
                                        <p:tav tm="100000">
                                          <p:val>
                                            <p:strVal val="#ppt_w"/>
                                          </p:val>
                                        </p:tav>
                                      </p:tavLst>
                                    </p:anim>
                                    <p:anim calcmode="lin" valueType="num">
                                      <p:cBhvr>
                                        <p:cTn id="38" dur="500" fill="hold"/>
                                        <p:tgtEl>
                                          <p:spTgt spid="26"/>
                                        </p:tgtEl>
                                        <p:attrNameLst>
                                          <p:attrName>ppt_h</p:attrName>
                                        </p:attrNameLst>
                                      </p:cBhvr>
                                      <p:tavLst>
                                        <p:tav tm="0">
                                          <p:val>
                                            <p:fltVal val="0"/>
                                          </p:val>
                                        </p:tav>
                                        <p:tav tm="100000">
                                          <p:val>
                                            <p:strVal val="#ppt_h"/>
                                          </p:val>
                                        </p:tav>
                                      </p:tavLst>
                                    </p:anim>
                                  </p:childTnLst>
                                </p:cTn>
                              </p:par>
                              <p:par>
                                <p:cTn id="39" presetID="23" presetClass="entr" presetSubtype="16"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p:cTn id="41" dur="500" fill="hold"/>
                                        <p:tgtEl>
                                          <p:spTgt spid="25"/>
                                        </p:tgtEl>
                                        <p:attrNameLst>
                                          <p:attrName>ppt_w</p:attrName>
                                        </p:attrNameLst>
                                      </p:cBhvr>
                                      <p:tavLst>
                                        <p:tav tm="0">
                                          <p:val>
                                            <p:fltVal val="0"/>
                                          </p:val>
                                        </p:tav>
                                        <p:tav tm="100000">
                                          <p:val>
                                            <p:strVal val="#ppt_w"/>
                                          </p:val>
                                        </p:tav>
                                      </p:tavLst>
                                    </p:anim>
                                    <p:anim calcmode="lin" valueType="num">
                                      <p:cBhvr>
                                        <p:cTn id="42"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p:cTn id="47" dur="500" fill="hold"/>
                                        <p:tgtEl>
                                          <p:spTgt spid="29"/>
                                        </p:tgtEl>
                                        <p:attrNameLst>
                                          <p:attrName>ppt_w</p:attrName>
                                        </p:attrNameLst>
                                      </p:cBhvr>
                                      <p:tavLst>
                                        <p:tav tm="0">
                                          <p:val>
                                            <p:fltVal val="0"/>
                                          </p:val>
                                        </p:tav>
                                        <p:tav tm="100000">
                                          <p:val>
                                            <p:strVal val="#ppt_w"/>
                                          </p:val>
                                        </p:tav>
                                      </p:tavLst>
                                    </p:anim>
                                    <p:anim calcmode="lin" valueType="num">
                                      <p:cBhvr>
                                        <p:cTn id="48" dur="500" fill="hold"/>
                                        <p:tgtEl>
                                          <p:spTgt spid="29"/>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p:cTn id="51" dur="500" fill="hold"/>
                                        <p:tgtEl>
                                          <p:spTgt spid="30"/>
                                        </p:tgtEl>
                                        <p:attrNameLst>
                                          <p:attrName>ppt_w</p:attrName>
                                        </p:attrNameLst>
                                      </p:cBhvr>
                                      <p:tavLst>
                                        <p:tav tm="0">
                                          <p:val>
                                            <p:fltVal val="0"/>
                                          </p:val>
                                        </p:tav>
                                        <p:tav tm="100000">
                                          <p:val>
                                            <p:strVal val="#ppt_w"/>
                                          </p:val>
                                        </p:tav>
                                      </p:tavLst>
                                    </p:anim>
                                    <p:anim calcmode="lin" valueType="num">
                                      <p:cBhvr>
                                        <p:cTn id="52" dur="500" fill="hold"/>
                                        <p:tgtEl>
                                          <p:spTgt spid="30"/>
                                        </p:tgtEl>
                                        <p:attrNameLst>
                                          <p:attrName>ppt_h</p:attrName>
                                        </p:attrNameLst>
                                      </p:cBhvr>
                                      <p:tavLst>
                                        <p:tav tm="0">
                                          <p:val>
                                            <p:fltVal val="0"/>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3" presetClass="entr" presetSubtype="16" fill="hold" grpId="0" nodeType="clickEffect">
                                  <p:stCondLst>
                                    <p:cond delay="0"/>
                                  </p:stCondLst>
                                  <p:childTnLst>
                                    <p:set>
                                      <p:cBhvr>
                                        <p:cTn id="56" dur="1" fill="hold">
                                          <p:stCondLst>
                                            <p:cond delay="0"/>
                                          </p:stCondLst>
                                        </p:cTn>
                                        <p:tgtEl>
                                          <p:spTgt spid="31"/>
                                        </p:tgtEl>
                                        <p:attrNameLst>
                                          <p:attrName>style.visibility</p:attrName>
                                        </p:attrNameLst>
                                      </p:cBhvr>
                                      <p:to>
                                        <p:strVal val="visible"/>
                                      </p:to>
                                    </p:set>
                                    <p:anim calcmode="lin" valueType="num">
                                      <p:cBhvr>
                                        <p:cTn id="57" dur="500" fill="hold"/>
                                        <p:tgtEl>
                                          <p:spTgt spid="31"/>
                                        </p:tgtEl>
                                        <p:attrNameLst>
                                          <p:attrName>ppt_w</p:attrName>
                                        </p:attrNameLst>
                                      </p:cBhvr>
                                      <p:tavLst>
                                        <p:tav tm="0">
                                          <p:val>
                                            <p:fltVal val="0"/>
                                          </p:val>
                                        </p:tav>
                                        <p:tav tm="100000">
                                          <p:val>
                                            <p:strVal val="#ppt_w"/>
                                          </p:val>
                                        </p:tav>
                                      </p:tavLst>
                                    </p:anim>
                                    <p:anim calcmode="lin" valueType="num">
                                      <p:cBhvr>
                                        <p:cTn id="58" dur="500" fill="hold"/>
                                        <p:tgtEl>
                                          <p:spTgt spid="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17" grpId="0" animBg="1"/>
      <p:bldP spid="19" grpId="0" animBg="1"/>
      <p:bldP spid="23" grpId="0" animBg="1"/>
      <p:bldP spid="24" grpId="0" animBg="1"/>
      <p:bldP spid="25" grpId="0" animBg="1"/>
      <p:bldP spid="26" grpId="0" animBg="1"/>
      <p:bldP spid="29" grpId="0" animBg="1"/>
      <p:bldP spid="30" grpId="0" animBg="1"/>
      <p:bldP spid="3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sz="5400" b="1" dirty="0" smtClean="0"/>
              <a:t>Practice</a:t>
            </a:r>
            <a:endParaRPr lang="en-US" b="1" dirty="0"/>
          </a:p>
        </p:txBody>
      </p:sp>
      <p:sp>
        <p:nvSpPr>
          <p:cNvPr id="6" name="Content Placeholder 2"/>
          <p:cNvSpPr txBox="1">
            <a:spLocks/>
          </p:cNvSpPr>
          <p:nvPr/>
        </p:nvSpPr>
        <p:spPr>
          <a:xfrm>
            <a:off x="227502" y="1600200"/>
            <a:ext cx="2001917" cy="5055230"/>
          </a:xfrm>
          <a:prstGeom prst="rect">
            <a:avLst/>
          </a:prstGeom>
          <a:solidFill>
            <a:srgbClr val="FFFFFF"/>
          </a:solidFill>
          <a:ln w="38100" cmpd="sng">
            <a:solidFill>
              <a:srgbClr val="4C2D7E"/>
            </a:solidFill>
          </a:ln>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000" b="1" dirty="0" smtClean="0"/>
              <a:t>“I Wandered Lonely as a Cloud”</a:t>
            </a:r>
          </a:p>
          <a:p>
            <a:pPr marL="0" indent="0">
              <a:buFont typeface="Arial"/>
              <a:buNone/>
            </a:pPr>
            <a:r>
              <a:rPr lang="en-US" sz="2000" dirty="0" smtClean="0"/>
              <a:t>By: William Wordsworth</a:t>
            </a:r>
          </a:p>
          <a:p>
            <a:pPr marL="0" indent="0">
              <a:buFont typeface="Arial"/>
              <a:buNone/>
            </a:pPr>
            <a:endParaRPr lang="en-US" sz="2400" dirty="0" smtClean="0"/>
          </a:p>
          <a:p>
            <a:pPr marL="0" indent="0">
              <a:lnSpc>
                <a:spcPct val="110000"/>
              </a:lnSpc>
              <a:buFont typeface="Arial"/>
              <a:buNone/>
            </a:pPr>
            <a:r>
              <a:rPr lang="en-US" sz="2400" dirty="0" smtClean="0"/>
              <a:t>Step </a:t>
            </a:r>
            <a:r>
              <a:rPr lang="en-US" sz="2400" dirty="0"/>
              <a:t>4</a:t>
            </a:r>
            <a:r>
              <a:rPr lang="en-US" sz="2400" dirty="0" smtClean="0"/>
              <a:t>: Reread the poem and make detailed annotations.</a:t>
            </a:r>
            <a:endParaRPr lang="en-US" sz="2400" dirty="0"/>
          </a:p>
          <a:p>
            <a:pPr marL="0" indent="0">
              <a:lnSpc>
                <a:spcPct val="110000"/>
              </a:lnSpc>
              <a:buFont typeface="Arial"/>
              <a:buNone/>
            </a:pPr>
            <a:r>
              <a:rPr lang="en-US" sz="2400" b="1" dirty="0" smtClean="0"/>
              <a:t>Refer to your annotation guide.</a:t>
            </a:r>
            <a:endParaRPr lang="en-US" sz="2400" b="1" dirty="0"/>
          </a:p>
        </p:txBody>
      </p:sp>
      <p:sp>
        <p:nvSpPr>
          <p:cNvPr id="27" name="Title 1"/>
          <p:cNvSpPr txBox="1">
            <a:spLocks/>
          </p:cNvSpPr>
          <p:nvPr/>
        </p:nvSpPr>
        <p:spPr>
          <a:xfrm>
            <a:off x="609600" y="291938"/>
            <a:ext cx="8229600" cy="1143000"/>
          </a:xfrm>
          <a:prstGeom prst="rect">
            <a:avLst/>
          </a:prstGeom>
          <a:solidFill>
            <a:srgbClr val="FFFFFF"/>
          </a:solidFill>
          <a:ln w="38100" cmpd="sng">
            <a:solidFill>
              <a:srgbClr val="4C2D7E"/>
            </a:solidFill>
          </a:ln>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5400" b="1" smtClean="0"/>
              <a:t>Practice</a:t>
            </a:r>
            <a:endParaRPr lang="en-US" b="1" dirty="0"/>
          </a:p>
        </p:txBody>
      </p:sp>
      <p:sp>
        <p:nvSpPr>
          <p:cNvPr id="28" name="TextBox 27"/>
          <p:cNvSpPr txBox="1"/>
          <p:nvPr/>
        </p:nvSpPr>
        <p:spPr>
          <a:xfrm>
            <a:off x="2447178" y="1600200"/>
            <a:ext cx="6392022" cy="5076176"/>
          </a:xfrm>
          <a:prstGeom prst="rect">
            <a:avLst/>
          </a:prstGeom>
          <a:solidFill>
            <a:srgbClr val="FFFFFF"/>
          </a:solidFill>
          <a:ln w="38100" cmpd="sng">
            <a:solidFill>
              <a:srgbClr val="4C2D7E"/>
            </a:solidFill>
          </a:ln>
        </p:spPr>
        <p:txBody>
          <a:bodyPr wrap="square" rtlCol="0">
            <a:spAutoFit/>
          </a:bodyPr>
          <a:lstStyle/>
          <a:p>
            <a:pPr marL="566738">
              <a:lnSpc>
                <a:spcPts val="6580"/>
              </a:lnSpc>
            </a:pPr>
            <a:r>
              <a:rPr lang="en-US" sz="2400" dirty="0"/>
              <a:t>The waves beside them danced; but they</a:t>
            </a:r>
          </a:p>
          <a:p>
            <a:pPr marL="566738">
              <a:lnSpc>
                <a:spcPts val="6580"/>
              </a:lnSpc>
            </a:pPr>
            <a:r>
              <a:rPr lang="en-US" sz="2400" dirty="0"/>
              <a:t>Out-did the sparkling waves in glee:</a:t>
            </a:r>
          </a:p>
          <a:p>
            <a:pPr marL="566738">
              <a:lnSpc>
                <a:spcPts val="6580"/>
              </a:lnSpc>
            </a:pPr>
            <a:r>
              <a:rPr lang="en-US" sz="2400" dirty="0"/>
              <a:t>A poet could not but be gay,</a:t>
            </a:r>
          </a:p>
          <a:p>
            <a:pPr marL="566738">
              <a:lnSpc>
                <a:spcPts val="6580"/>
              </a:lnSpc>
            </a:pPr>
            <a:r>
              <a:rPr lang="en-US" sz="2400" dirty="0"/>
              <a:t>In such a jocund company:</a:t>
            </a:r>
          </a:p>
          <a:p>
            <a:pPr marL="566738">
              <a:lnSpc>
                <a:spcPts val="6580"/>
              </a:lnSpc>
            </a:pPr>
            <a:r>
              <a:rPr lang="en-US" sz="2400" dirty="0"/>
              <a:t>I gazed—and gazed—but little thought</a:t>
            </a:r>
          </a:p>
          <a:p>
            <a:pPr marL="566738">
              <a:lnSpc>
                <a:spcPts val="6580"/>
              </a:lnSpc>
            </a:pPr>
            <a:r>
              <a:rPr lang="en-US" sz="2400" dirty="0"/>
              <a:t>What wealth the show to me had brought:</a:t>
            </a:r>
            <a:endParaRPr lang="en-US" sz="2400" dirty="0"/>
          </a:p>
        </p:txBody>
      </p:sp>
      <p:sp>
        <p:nvSpPr>
          <p:cNvPr id="4" name="TextBox 3"/>
          <p:cNvSpPr txBox="1"/>
          <p:nvPr/>
        </p:nvSpPr>
        <p:spPr>
          <a:xfrm>
            <a:off x="3108412" y="1716918"/>
            <a:ext cx="2929149" cy="307777"/>
          </a:xfrm>
          <a:prstGeom prst="rect">
            <a:avLst/>
          </a:prstGeom>
          <a:solidFill>
            <a:schemeClr val="bg1"/>
          </a:solidFill>
          <a:ln>
            <a:solidFill>
              <a:srgbClr val="4C2D7E"/>
            </a:solidFill>
          </a:ln>
        </p:spPr>
        <p:txBody>
          <a:bodyPr wrap="square" rtlCol="0">
            <a:spAutoFit/>
          </a:bodyPr>
          <a:lstStyle/>
          <a:p>
            <a:r>
              <a:rPr lang="en-US" sz="1400" b="1" dirty="0" smtClean="0">
                <a:solidFill>
                  <a:srgbClr val="4C2D7E"/>
                </a:solidFill>
              </a:rPr>
              <a:t>Personification</a:t>
            </a:r>
            <a:r>
              <a:rPr lang="en-US" sz="1400" dirty="0" smtClean="0">
                <a:solidFill>
                  <a:srgbClr val="4C2D7E"/>
                </a:solidFill>
              </a:rPr>
              <a:t>: Waves cannot dance.</a:t>
            </a:r>
            <a:endParaRPr lang="en-US" sz="1400" dirty="0">
              <a:solidFill>
                <a:srgbClr val="4C2D7E"/>
              </a:solidFill>
            </a:endParaRPr>
          </a:p>
        </p:txBody>
      </p:sp>
      <p:sp>
        <p:nvSpPr>
          <p:cNvPr id="3" name="5-Point Star 2"/>
          <p:cNvSpPr/>
          <p:nvPr/>
        </p:nvSpPr>
        <p:spPr>
          <a:xfrm>
            <a:off x="2877101" y="1750705"/>
            <a:ext cx="301010" cy="301010"/>
          </a:xfrm>
          <a:prstGeom prst="star5">
            <a:avLst/>
          </a:prstGeom>
          <a:solidFill>
            <a:srgbClr val="1BADB7"/>
          </a:solidFill>
          <a:ln w="19050" cmpd="sng">
            <a:solidFill>
              <a:srgbClr val="4C2D7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5205590" y="5969427"/>
            <a:ext cx="2887879" cy="307777"/>
          </a:xfrm>
          <a:prstGeom prst="rect">
            <a:avLst/>
          </a:prstGeom>
          <a:solidFill>
            <a:schemeClr val="bg1"/>
          </a:solidFill>
          <a:ln>
            <a:solidFill>
              <a:srgbClr val="4C2D7E"/>
            </a:solidFill>
          </a:ln>
        </p:spPr>
        <p:txBody>
          <a:bodyPr wrap="square" rtlCol="0">
            <a:spAutoFit/>
          </a:bodyPr>
          <a:lstStyle/>
          <a:p>
            <a:r>
              <a:rPr lang="en-US" sz="1400" b="1" dirty="0" smtClean="0">
                <a:solidFill>
                  <a:srgbClr val="4C2D7E"/>
                </a:solidFill>
              </a:rPr>
              <a:t>Anastrophe</a:t>
            </a:r>
            <a:r>
              <a:rPr lang="en-US" sz="1400" dirty="0" smtClean="0">
                <a:solidFill>
                  <a:srgbClr val="4C2D7E"/>
                </a:solidFill>
              </a:rPr>
              <a:t>: Inversion of the words</a:t>
            </a:r>
            <a:endParaRPr lang="en-US" sz="1400" dirty="0">
              <a:solidFill>
                <a:srgbClr val="4C2D7E"/>
              </a:solidFill>
            </a:endParaRPr>
          </a:p>
        </p:txBody>
      </p:sp>
      <p:sp>
        <p:nvSpPr>
          <p:cNvPr id="19" name="5-Point Star 18"/>
          <p:cNvSpPr/>
          <p:nvPr/>
        </p:nvSpPr>
        <p:spPr>
          <a:xfrm>
            <a:off x="4958631" y="5837695"/>
            <a:ext cx="301010" cy="301010"/>
          </a:xfrm>
          <a:prstGeom prst="star5">
            <a:avLst/>
          </a:prstGeom>
          <a:solidFill>
            <a:srgbClr val="1BADB7"/>
          </a:solidFill>
          <a:ln w="19050" cmpd="sng">
            <a:solidFill>
              <a:srgbClr val="4C2D7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35598" y="5409792"/>
            <a:ext cx="2647438" cy="923330"/>
          </a:xfrm>
          <a:prstGeom prst="rect">
            <a:avLst/>
          </a:prstGeom>
          <a:solidFill>
            <a:schemeClr val="bg1"/>
          </a:solidFill>
          <a:ln w="28575" cmpd="sng">
            <a:solidFill>
              <a:srgbClr val="118087"/>
            </a:solidFill>
          </a:ln>
        </p:spPr>
        <p:txBody>
          <a:bodyPr wrap="square" rtlCol="0">
            <a:spAutoFit/>
          </a:bodyPr>
          <a:lstStyle/>
          <a:p>
            <a:r>
              <a:rPr lang="en-US" i="1" dirty="0" smtClean="0"/>
              <a:t>At the present time, he did not realize what joy the daffodils brought him</a:t>
            </a:r>
            <a:endParaRPr lang="en-US" i="1" dirty="0"/>
          </a:p>
        </p:txBody>
      </p:sp>
      <p:cxnSp>
        <p:nvCxnSpPr>
          <p:cNvPr id="15" name="Straight Connector 14"/>
          <p:cNvCxnSpPr/>
          <p:nvPr/>
        </p:nvCxnSpPr>
        <p:spPr>
          <a:xfrm>
            <a:off x="4256936" y="4944650"/>
            <a:ext cx="836952" cy="0"/>
          </a:xfrm>
          <a:prstGeom prst="line">
            <a:avLst/>
          </a:prstGeom>
          <a:ln>
            <a:solidFill>
              <a:srgbClr val="4C2D7E"/>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6792256" y="4013535"/>
            <a:ext cx="1441974" cy="646331"/>
          </a:xfrm>
          <a:prstGeom prst="rect">
            <a:avLst/>
          </a:prstGeom>
          <a:solidFill>
            <a:srgbClr val="8563A5"/>
          </a:solidFill>
          <a:ln>
            <a:solidFill>
              <a:srgbClr val="4C2D7E"/>
            </a:solidFill>
          </a:ln>
        </p:spPr>
        <p:txBody>
          <a:bodyPr wrap="square" rtlCol="0">
            <a:spAutoFit/>
          </a:bodyPr>
          <a:lstStyle/>
          <a:p>
            <a:r>
              <a:rPr lang="en-US" dirty="0" smtClean="0">
                <a:solidFill>
                  <a:schemeClr val="bg1"/>
                </a:solidFill>
              </a:rPr>
              <a:t>Cheerful and lighthearted</a:t>
            </a:r>
            <a:endParaRPr lang="en-US" dirty="0">
              <a:solidFill>
                <a:schemeClr val="bg1"/>
              </a:solidFill>
            </a:endParaRPr>
          </a:p>
        </p:txBody>
      </p:sp>
      <p:sp>
        <p:nvSpPr>
          <p:cNvPr id="18" name="Freeform 17"/>
          <p:cNvSpPr/>
          <p:nvPr/>
        </p:nvSpPr>
        <p:spPr>
          <a:xfrm>
            <a:off x="7076634" y="5752503"/>
            <a:ext cx="632850" cy="108446"/>
          </a:xfrm>
          <a:custGeom>
            <a:avLst/>
            <a:gdLst>
              <a:gd name="connsiteX0" fmla="*/ 0 w 581000"/>
              <a:gd name="connsiteY0" fmla="*/ 27060 h 108446"/>
              <a:gd name="connsiteX1" fmla="*/ 135116 w 581000"/>
              <a:gd name="connsiteY1" fmla="*/ 108120 h 108446"/>
              <a:gd name="connsiteX2" fmla="*/ 256721 w 581000"/>
              <a:gd name="connsiteY2" fmla="*/ 40 h 108446"/>
              <a:gd name="connsiteX3" fmla="*/ 364814 w 581000"/>
              <a:gd name="connsiteY3" fmla="*/ 94610 h 108446"/>
              <a:gd name="connsiteX4" fmla="*/ 499930 w 581000"/>
              <a:gd name="connsiteY4" fmla="*/ 27060 h 108446"/>
              <a:gd name="connsiteX5" fmla="*/ 581000 w 581000"/>
              <a:gd name="connsiteY5" fmla="*/ 67590 h 10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000" h="108446">
                <a:moveTo>
                  <a:pt x="0" y="27060"/>
                </a:moveTo>
                <a:cubicBezTo>
                  <a:pt x="46164" y="69841"/>
                  <a:pt x="92329" y="112623"/>
                  <a:pt x="135116" y="108120"/>
                </a:cubicBezTo>
                <a:cubicBezTo>
                  <a:pt x="177903" y="103617"/>
                  <a:pt x="218438" y="2292"/>
                  <a:pt x="256721" y="40"/>
                </a:cubicBezTo>
                <a:cubicBezTo>
                  <a:pt x="295004" y="-2212"/>
                  <a:pt x="324279" y="90107"/>
                  <a:pt x="364814" y="94610"/>
                </a:cubicBezTo>
                <a:cubicBezTo>
                  <a:pt x="405349" y="99113"/>
                  <a:pt x="463899" y="31563"/>
                  <a:pt x="499930" y="27060"/>
                </a:cubicBezTo>
                <a:cubicBezTo>
                  <a:pt x="535961" y="22557"/>
                  <a:pt x="581000" y="67590"/>
                  <a:pt x="581000" y="67590"/>
                </a:cubicBezTo>
              </a:path>
            </a:pathLst>
          </a:cu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Freeform 19"/>
          <p:cNvSpPr/>
          <p:nvPr/>
        </p:nvSpPr>
        <p:spPr>
          <a:xfrm>
            <a:off x="7460619" y="6546984"/>
            <a:ext cx="632850" cy="108446"/>
          </a:xfrm>
          <a:custGeom>
            <a:avLst/>
            <a:gdLst>
              <a:gd name="connsiteX0" fmla="*/ 0 w 581000"/>
              <a:gd name="connsiteY0" fmla="*/ 27060 h 108446"/>
              <a:gd name="connsiteX1" fmla="*/ 135116 w 581000"/>
              <a:gd name="connsiteY1" fmla="*/ 108120 h 108446"/>
              <a:gd name="connsiteX2" fmla="*/ 256721 w 581000"/>
              <a:gd name="connsiteY2" fmla="*/ 40 h 108446"/>
              <a:gd name="connsiteX3" fmla="*/ 364814 w 581000"/>
              <a:gd name="connsiteY3" fmla="*/ 94610 h 108446"/>
              <a:gd name="connsiteX4" fmla="*/ 499930 w 581000"/>
              <a:gd name="connsiteY4" fmla="*/ 27060 h 108446"/>
              <a:gd name="connsiteX5" fmla="*/ 581000 w 581000"/>
              <a:gd name="connsiteY5" fmla="*/ 67590 h 10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000" h="108446">
                <a:moveTo>
                  <a:pt x="0" y="27060"/>
                </a:moveTo>
                <a:cubicBezTo>
                  <a:pt x="46164" y="69841"/>
                  <a:pt x="92329" y="112623"/>
                  <a:pt x="135116" y="108120"/>
                </a:cubicBezTo>
                <a:cubicBezTo>
                  <a:pt x="177903" y="103617"/>
                  <a:pt x="218438" y="2292"/>
                  <a:pt x="256721" y="40"/>
                </a:cubicBezTo>
                <a:cubicBezTo>
                  <a:pt x="295004" y="-2212"/>
                  <a:pt x="324279" y="90107"/>
                  <a:pt x="364814" y="94610"/>
                </a:cubicBezTo>
                <a:cubicBezTo>
                  <a:pt x="405349" y="99113"/>
                  <a:pt x="463899" y="31563"/>
                  <a:pt x="499930" y="27060"/>
                </a:cubicBezTo>
                <a:cubicBezTo>
                  <a:pt x="535961" y="22557"/>
                  <a:pt x="581000" y="67590"/>
                  <a:pt x="581000" y="67590"/>
                </a:cubicBezTo>
              </a:path>
            </a:pathLst>
          </a:cu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a:off x="8018706" y="5553172"/>
            <a:ext cx="985450" cy="307777"/>
          </a:xfrm>
          <a:prstGeom prst="rect">
            <a:avLst/>
          </a:prstGeom>
          <a:solidFill>
            <a:schemeClr val="bg1"/>
          </a:solidFill>
          <a:ln>
            <a:solidFill>
              <a:srgbClr val="4C2D7E"/>
            </a:solidFill>
          </a:ln>
        </p:spPr>
        <p:txBody>
          <a:bodyPr wrap="square" rtlCol="0">
            <a:spAutoFit/>
          </a:bodyPr>
          <a:lstStyle/>
          <a:p>
            <a:pPr algn="ctr"/>
            <a:r>
              <a:rPr lang="en-US" sz="1400" b="1" dirty="0" smtClean="0">
                <a:solidFill>
                  <a:srgbClr val="4C2D7E"/>
                </a:solidFill>
              </a:rPr>
              <a:t>Couplet</a:t>
            </a:r>
            <a:endParaRPr lang="en-US" sz="1400" dirty="0">
              <a:solidFill>
                <a:srgbClr val="4C2D7E"/>
              </a:solidFill>
            </a:endParaRPr>
          </a:p>
        </p:txBody>
      </p:sp>
      <p:sp>
        <p:nvSpPr>
          <p:cNvPr id="22" name="TextBox 21"/>
          <p:cNvSpPr txBox="1"/>
          <p:nvPr/>
        </p:nvSpPr>
        <p:spPr>
          <a:xfrm>
            <a:off x="4545318" y="3418023"/>
            <a:ext cx="3331966" cy="307777"/>
          </a:xfrm>
          <a:prstGeom prst="rect">
            <a:avLst/>
          </a:prstGeom>
          <a:solidFill>
            <a:schemeClr val="bg1"/>
          </a:solidFill>
          <a:ln>
            <a:solidFill>
              <a:srgbClr val="118087"/>
            </a:solidFill>
          </a:ln>
        </p:spPr>
        <p:txBody>
          <a:bodyPr wrap="square" rtlCol="0">
            <a:spAutoFit/>
          </a:bodyPr>
          <a:lstStyle/>
          <a:p>
            <a:r>
              <a:rPr lang="en-US" sz="1400" dirty="0" smtClean="0">
                <a:solidFill>
                  <a:srgbClr val="000000"/>
                </a:solidFill>
              </a:rPr>
              <a:t>Emotionally charged word meaning happy</a:t>
            </a:r>
            <a:endParaRPr lang="en-US" sz="1400" dirty="0">
              <a:solidFill>
                <a:srgbClr val="000000"/>
              </a:solidFill>
            </a:endParaRPr>
          </a:p>
        </p:txBody>
      </p:sp>
      <p:sp>
        <p:nvSpPr>
          <p:cNvPr id="29" name="Oval 28"/>
          <p:cNvSpPr/>
          <p:nvPr/>
        </p:nvSpPr>
        <p:spPr>
          <a:xfrm>
            <a:off x="6002182" y="3725800"/>
            <a:ext cx="790074" cy="499869"/>
          </a:xfrm>
          <a:prstGeom prst="ellipse">
            <a:avLst/>
          </a:prstGeom>
          <a:noFill/>
          <a:ln w="19050" cmpd="sng">
            <a:solidFill>
              <a:srgbClr val="4C2D7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202255" y="5401610"/>
            <a:ext cx="797188" cy="377913"/>
          </a:xfrm>
          <a:prstGeom prst="rect">
            <a:avLst/>
          </a:prstGeom>
          <a:solidFill>
            <a:srgbClr val="FFFF00">
              <a:alpha val="43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4722318" y="5401610"/>
            <a:ext cx="797188" cy="377913"/>
          </a:xfrm>
          <a:prstGeom prst="rect">
            <a:avLst/>
          </a:prstGeom>
          <a:solidFill>
            <a:srgbClr val="FFFF00">
              <a:alpha val="43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7712186"/>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500" fill="hold"/>
                                        <p:tgtEl>
                                          <p:spTgt spid="16"/>
                                        </p:tgtEl>
                                        <p:attrNameLst>
                                          <p:attrName>ppt_w</p:attrName>
                                        </p:attrNameLst>
                                      </p:cBhvr>
                                      <p:tavLst>
                                        <p:tav tm="0">
                                          <p:val>
                                            <p:fltVal val="0"/>
                                          </p:val>
                                        </p:tav>
                                        <p:tav tm="100000">
                                          <p:val>
                                            <p:strVal val="#ppt_w"/>
                                          </p:val>
                                        </p:tav>
                                      </p:tavLst>
                                    </p:anim>
                                    <p:anim calcmode="lin" valueType="num">
                                      <p:cBhvr>
                                        <p:cTn id="12"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childTnLst>
                                </p:cTn>
                              </p:par>
                              <p:par>
                                <p:cTn id="19" presetID="23" presetClass="entr" presetSubtype="16"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ppt_w</p:attrName>
                                        </p:attrNameLst>
                                      </p:cBhvr>
                                      <p:tavLst>
                                        <p:tav tm="0">
                                          <p:val>
                                            <p:fltVal val="0"/>
                                          </p:val>
                                        </p:tav>
                                        <p:tav tm="100000">
                                          <p:val>
                                            <p:strVal val="#ppt_w"/>
                                          </p:val>
                                        </p:tav>
                                      </p:tavLst>
                                    </p:anim>
                                    <p:anim calcmode="lin" valueType="num">
                                      <p:cBhvr>
                                        <p:cTn id="32"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52"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Scale>
                                      <p:cBhvr>
                                        <p:cTn id="37"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14"/>
                                        </p:tgtEl>
                                        <p:attrNameLst>
                                          <p:attrName>ppt_x</p:attrName>
                                          <p:attrName>ppt_y</p:attrName>
                                        </p:attrNameLst>
                                      </p:cBhvr>
                                    </p:animMotion>
                                    <p:animEffect transition="in" filter="fade">
                                      <p:cBhvr>
                                        <p:cTn id="39" dur="10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23" presetClass="entr" presetSubtype="16"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p:cTn id="44" dur="500" fill="hold"/>
                                        <p:tgtEl>
                                          <p:spTgt spid="18"/>
                                        </p:tgtEl>
                                        <p:attrNameLst>
                                          <p:attrName>ppt_w</p:attrName>
                                        </p:attrNameLst>
                                      </p:cBhvr>
                                      <p:tavLst>
                                        <p:tav tm="0">
                                          <p:val>
                                            <p:fltVal val="0"/>
                                          </p:val>
                                        </p:tav>
                                        <p:tav tm="100000">
                                          <p:val>
                                            <p:strVal val="#ppt_w"/>
                                          </p:val>
                                        </p:tav>
                                      </p:tavLst>
                                    </p:anim>
                                    <p:anim calcmode="lin" valueType="num">
                                      <p:cBhvr>
                                        <p:cTn id="45" dur="500" fill="hold"/>
                                        <p:tgtEl>
                                          <p:spTgt spid="18"/>
                                        </p:tgtEl>
                                        <p:attrNameLst>
                                          <p:attrName>ppt_h</p:attrName>
                                        </p:attrNameLst>
                                      </p:cBhvr>
                                      <p:tavLst>
                                        <p:tav tm="0">
                                          <p:val>
                                            <p:fltVal val="0"/>
                                          </p:val>
                                        </p:tav>
                                        <p:tav tm="100000">
                                          <p:val>
                                            <p:strVal val="#ppt_h"/>
                                          </p:val>
                                        </p:tav>
                                      </p:tavLst>
                                    </p:anim>
                                  </p:childTnLst>
                                </p:cTn>
                              </p:par>
                              <p:par>
                                <p:cTn id="46" presetID="23" presetClass="entr" presetSubtype="16"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p:cTn id="48" dur="500" fill="hold"/>
                                        <p:tgtEl>
                                          <p:spTgt spid="20"/>
                                        </p:tgtEl>
                                        <p:attrNameLst>
                                          <p:attrName>ppt_w</p:attrName>
                                        </p:attrNameLst>
                                      </p:cBhvr>
                                      <p:tavLst>
                                        <p:tav tm="0">
                                          <p:val>
                                            <p:fltVal val="0"/>
                                          </p:val>
                                        </p:tav>
                                        <p:tav tm="100000">
                                          <p:val>
                                            <p:strVal val="#ppt_w"/>
                                          </p:val>
                                        </p:tav>
                                      </p:tavLst>
                                    </p:anim>
                                    <p:anim calcmode="lin" valueType="num">
                                      <p:cBhvr>
                                        <p:cTn id="49" dur="500" fill="hold"/>
                                        <p:tgtEl>
                                          <p:spTgt spid="20"/>
                                        </p:tgtEl>
                                        <p:attrNameLst>
                                          <p:attrName>ppt_h</p:attrName>
                                        </p:attrNameLst>
                                      </p:cBhvr>
                                      <p:tavLst>
                                        <p:tav tm="0">
                                          <p:val>
                                            <p:fltVal val="0"/>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23" presetClass="entr" presetSubtype="16" fill="hold" grpId="0" nodeType="click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p:cTn id="54" dur="500" fill="hold"/>
                                        <p:tgtEl>
                                          <p:spTgt spid="21"/>
                                        </p:tgtEl>
                                        <p:attrNameLst>
                                          <p:attrName>ppt_w</p:attrName>
                                        </p:attrNameLst>
                                      </p:cBhvr>
                                      <p:tavLst>
                                        <p:tav tm="0">
                                          <p:val>
                                            <p:fltVal val="0"/>
                                          </p:val>
                                        </p:tav>
                                        <p:tav tm="100000">
                                          <p:val>
                                            <p:strVal val="#ppt_w"/>
                                          </p:val>
                                        </p:tav>
                                      </p:tavLst>
                                    </p:anim>
                                    <p:anim calcmode="lin" valueType="num">
                                      <p:cBhvr>
                                        <p:cTn id="55" dur="500" fill="hold"/>
                                        <p:tgtEl>
                                          <p:spTgt spid="21"/>
                                        </p:tgtEl>
                                        <p:attrNameLst>
                                          <p:attrName>ppt_h</p:attrName>
                                        </p:attrNameLst>
                                      </p:cBhvr>
                                      <p:tavLst>
                                        <p:tav tm="0">
                                          <p:val>
                                            <p:fltVal val="0"/>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grpId="0"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wheel(1)">
                                      <p:cBhvr>
                                        <p:cTn id="60" dur="2000"/>
                                        <p:tgtEl>
                                          <p:spTgt spid="29"/>
                                        </p:tgtEl>
                                      </p:cBhvr>
                                    </p:animEffect>
                                  </p:childTnLst>
                                </p:cTn>
                              </p:par>
                              <p:par>
                                <p:cTn id="61" presetID="23" presetClass="entr" presetSubtype="16"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p:cTn id="63" dur="500" fill="hold"/>
                                        <p:tgtEl>
                                          <p:spTgt spid="22"/>
                                        </p:tgtEl>
                                        <p:attrNameLst>
                                          <p:attrName>ppt_w</p:attrName>
                                        </p:attrNameLst>
                                      </p:cBhvr>
                                      <p:tavLst>
                                        <p:tav tm="0">
                                          <p:val>
                                            <p:fltVal val="0"/>
                                          </p:val>
                                        </p:tav>
                                        <p:tav tm="100000">
                                          <p:val>
                                            <p:strVal val="#ppt_w"/>
                                          </p:val>
                                        </p:tav>
                                      </p:tavLst>
                                    </p:anim>
                                    <p:anim calcmode="lin" valueType="num">
                                      <p:cBhvr>
                                        <p:cTn id="64" dur="500" fill="hold"/>
                                        <p:tgtEl>
                                          <p:spTgt spid="22"/>
                                        </p:tgtEl>
                                        <p:attrNameLst>
                                          <p:attrName>ppt_h</p:attrName>
                                        </p:attrNameLst>
                                      </p:cBhvr>
                                      <p:tavLst>
                                        <p:tav tm="0">
                                          <p:val>
                                            <p:fltVal val="0"/>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wipe(down)">
                                      <p:cBhvr>
                                        <p:cTn id="69" dur="500"/>
                                        <p:tgtEl>
                                          <p:spTgt spid="30"/>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wipe(down)">
                                      <p:cBhvr>
                                        <p:cTn id="7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17" grpId="0" animBg="1"/>
      <p:bldP spid="19" grpId="0" animBg="1"/>
      <p:bldP spid="14" grpId="0" animBg="1"/>
      <p:bldP spid="16" grpId="0" animBg="1"/>
      <p:bldP spid="18" grpId="0" animBg="1"/>
      <p:bldP spid="20" grpId="0" animBg="1"/>
      <p:bldP spid="21" grpId="0" animBg="1"/>
      <p:bldP spid="22" grpId="0" animBg="1"/>
      <p:bldP spid="29" grpId="0" animBg="1"/>
      <p:bldP spid="7" grpId="0" animBg="1"/>
      <p:bldP spid="3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sz="5400" b="1" dirty="0" smtClean="0"/>
              <a:t>Practice</a:t>
            </a:r>
            <a:endParaRPr lang="en-US" b="1" dirty="0"/>
          </a:p>
        </p:txBody>
      </p:sp>
      <p:sp>
        <p:nvSpPr>
          <p:cNvPr id="6" name="Content Placeholder 2"/>
          <p:cNvSpPr txBox="1">
            <a:spLocks/>
          </p:cNvSpPr>
          <p:nvPr/>
        </p:nvSpPr>
        <p:spPr>
          <a:xfrm>
            <a:off x="227502" y="1600200"/>
            <a:ext cx="2001917" cy="5055230"/>
          </a:xfrm>
          <a:prstGeom prst="rect">
            <a:avLst/>
          </a:prstGeom>
          <a:solidFill>
            <a:srgbClr val="FFFFFF"/>
          </a:solidFill>
          <a:ln w="38100" cmpd="sng">
            <a:solidFill>
              <a:srgbClr val="4C2D7E"/>
            </a:solidFill>
          </a:ln>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000" b="1" dirty="0" smtClean="0"/>
              <a:t>“I Wandered Lonely as a Cloud”</a:t>
            </a:r>
          </a:p>
          <a:p>
            <a:pPr marL="0" indent="0">
              <a:buFont typeface="Arial"/>
              <a:buNone/>
            </a:pPr>
            <a:r>
              <a:rPr lang="en-US" sz="2000" dirty="0" smtClean="0"/>
              <a:t>By: William Wordsworth</a:t>
            </a:r>
          </a:p>
          <a:p>
            <a:pPr marL="0" indent="0">
              <a:buFont typeface="Arial"/>
              <a:buNone/>
            </a:pPr>
            <a:endParaRPr lang="en-US" sz="2400" dirty="0" smtClean="0"/>
          </a:p>
          <a:p>
            <a:pPr marL="0" indent="0">
              <a:lnSpc>
                <a:spcPct val="110000"/>
              </a:lnSpc>
              <a:buFont typeface="Arial"/>
              <a:buNone/>
            </a:pPr>
            <a:r>
              <a:rPr lang="en-US" sz="2400" dirty="0" smtClean="0"/>
              <a:t>Step </a:t>
            </a:r>
            <a:r>
              <a:rPr lang="en-US" sz="2400" dirty="0"/>
              <a:t>4</a:t>
            </a:r>
            <a:r>
              <a:rPr lang="en-US" sz="2400" dirty="0" smtClean="0"/>
              <a:t>: Reread the poem and make detailed annotations.</a:t>
            </a:r>
            <a:endParaRPr lang="en-US" sz="2400" dirty="0"/>
          </a:p>
          <a:p>
            <a:pPr marL="0" indent="0">
              <a:lnSpc>
                <a:spcPct val="110000"/>
              </a:lnSpc>
              <a:buFont typeface="Arial"/>
              <a:buNone/>
            </a:pPr>
            <a:r>
              <a:rPr lang="en-US" sz="2400" b="1" dirty="0" smtClean="0"/>
              <a:t>Refer to your annotation guide.</a:t>
            </a:r>
            <a:endParaRPr lang="en-US" sz="2400" b="1" dirty="0"/>
          </a:p>
        </p:txBody>
      </p:sp>
      <p:sp>
        <p:nvSpPr>
          <p:cNvPr id="27" name="Title 1"/>
          <p:cNvSpPr txBox="1">
            <a:spLocks/>
          </p:cNvSpPr>
          <p:nvPr/>
        </p:nvSpPr>
        <p:spPr>
          <a:xfrm>
            <a:off x="609600" y="291938"/>
            <a:ext cx="8229600" cy="1143000"/>
          </a:xfrm>
          <a:prstGeom prst="rect">
            <a:avLst/>
          </a:prstGeom>
          <a:solidFill>
            <a:srgbClr val="FFFFFF"/>
          </a:solidFill>
          <a:ln w="38100" cmpd="sng">
            <a:solidFill>
              <a:srgbClr val="4C2D7E"/>
            </a:solidFill>
          </a:ln>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5400" b="1" smtClean="0"/>
              <a:t>Practice</a:t>
            </a:r>
            <a:endParaRPr lang="en-US" b="1" dirty="0"/>
          </a:p>
        </p:txBody>
      </p:sp>
      <p:sp>
        <p:nvSpPr>
          <p:cNvPr id="28" name="TextBox 27"/>
          <p:cNvSpPr txBox="1"/>
          <p:nvPr/>
        </p:nvSpPr>
        <p:spPr>
          <a:xfrm>
            <a:off x="2447178" y="1600200"/>
            <a:ext cx="6392022" cy="5076176"/>
          </a:xfrm>
          <a:prstGeom prst="rect">
            <a:avLst/>
          </a:prstGeom>
          <a:solidFill>
            <a:srgbClr val="FFFFFF"/>
          </a:solidFill>
          <a:ln w="38100" cmpd="sng">
            <a:solidFill>
              <a:srgbClr val="4C2D7E"/>
            </a:solidFill>
          </a:ln>
        </p:spPr>
        <p:txBody>
          <a:bodyPr wrap="square" rtlCol="0">
            <a:spAutoFit/>
          </a:bodyPr>
          <a:lstStyle/>
          <a:p>
            <a:pPr marL="566738">
              <a:lnSpc>
                <a:spcPts val="6580"/>
              </a:lnSpc>
            </a:pPr>
            <a:r>
              <a:rPr lang="en-US" sz="2400" dirty="0" smtClean="0"/>
              <a:t>For </a:t>
            </a:r>
            <a:r>
              <a:rPr lang="en-US" sz="2400" dirty="0"/>
              <a:t>oft, when on my couch I lie</a:t>
            </a:r>
          </a:p>
          <a:p>
            <a:pPr marL="566738">
              <a:lnSpc>
                <a:spcPts val="6580"/>
              </a:lnSpc>
            </a:pPr>
            <a:r>
              <a:rPr lang="en-US" sz="2400" dirty="0"/>
              <a:t>In vacant or in pensive mood,</a:t>
            </a:r>
          </a:p>
          <a:p>
            <a:pPr marL="566738">
              <a:lnSpc>
                <a:spcPts val="6580"/>
              </a:lnSpc>
            </a:pPr>
            <a:r>
              <a:rPr lang="en-US" sz="2400" dirty="0"/>
              <a:t>They flash upon that inward eye</a:t>
            </a:r>
          </a:p>
          <a:p>
            <a:pPr marL="566738">
              <a:lnSpc>
                <a:spcPts val="6580"/>
              </a:lnSpc>
            </a:pPr>
            <a:r>
              <a:rPr lang="en-US" sz="2400" dirty="0"/>
              <a:t>Which is the bliss of solitude;</a:t>
            </a:r>
          </a:p>
          <a:p>
            <a:pPr marL="566738">
              <a:lnSpc>
                <a:spcPts val="6580"/>
              </a:lnSpc>
            </a:pPr>
            <a:r>
              <a:rPr lang="en-US" sz="2400" dirty="0"/>
              <a:t>And then my heart with pleasure fills,</a:t>
            </a:r>
          </a:p>
          <a:p>
            <a:pPr marL="566738">
              <a:lnSpc>
                <a:spcPts val="6580"/>
              </a:lnSpc>
            </a:pPr>
            <a:r>
              <a:rPr lang="en-US" sz="2400" dirty="0"/>
              <a:t>And dances with the daffodils.</a:t>
            </a:r>
            <a:endParaRPr lang="en-US" sz="2400" dirty="0"/>
          </a:p>
        </p:txBody>
      </p:sp>
      <p:sp>
        <p:nvSpPr>
          <p:cNvPr id="4" name="TextBox 3"/>
          <p:cNvSpPr txBox="1"/>
          <p:nvPr/>
        </p:nvSpPr>
        <p:spPr>
          <a:xfrm>
            <a:off x="5757651" y="1765366"/>
            <a:ext cx="2929149" cy="307777"/>
          </a:xfrm>
          <a:prstGeom prst="rect">
            <a:avLst/>
          </a:prstGeom>
          <a:solidFill>
            <a:schemeClr val="bg1"/>
          </a:solidFill>
          <a:ln>
            <a:solidFill>
              <a:srgbClr val="4C2D7E"/>
            </a:solidFill>
          </a:ln>
        </p:spPr>
        <p:txBody>
          <a:bodyPr wrap="square" rtlCol="0">
            <a:spAutoFit/>
          </a:bodyPr>
          <a:lstStyle/>
          <a:p>
            <a:r>
              <a:rPr lang="en-US" sz="1400" b="1" dirty="0" smtClean="0">
                <a:solidFill>
                  <a:srgbClr val="4C2D7E"/>
                </a:solidFill>
              </a:rPr>
              <a:t>Anastrophe</a:t>
            </a:r>
            <a:r>
              <a:rPr lang="en-US" sz="1400" dirty="0" smtClean="0">
                <a:solidFill>
                  <a:srgbClr val="4C2D7E"/>
                </a:solidFill>
              </a:rPr>
              <a:t>: Inversion of the words</a:t>
            </a:r>
            <a:endParaRPr lang="en-US" sz="1400" dirty="0">
              <a:solidFill>
                <a:srgbClr val="4C2D7E"/>
              </a:solidFill>
            </a:endParaRPr>
          </a:p>
        </p:txBody>
      </p:sp>
      <p:sp>
        <p:nvSpPr>
          <p:cNvPr id="3" name="5-Point Star 2"/>
          <p:cNvSpPr/>
          <p:nvPr/>
        </p:nvSpPr>
        <p:spPr>
          <a:xfrm>
            <a:off x="5526340" y="1799153"/>
            <a:ext cx="301010" cy="301010"/>
          </a:xfrm>
          <a:prstGeom prst="star5">
            <a:avLst/>
          </a:prstGeom>
          <a:solidFill>
            <a:srgbClr val="1BADB7"/>
          </a:solidFill>
          <a:ln w="19050" cmpd="sng">
            <a:solidFill>
              <a:srgbClr val="4C2D7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5637963" y="5127054"/>
            <a:ext cx="2887879" cy="307777"/>
          </a:xfrm>
          <a:prstGeom prst="rect">
            <a:avLst/>
          </a:prstGeom>
          <a:solidFill>
            <a:schemeClr val="bg1"/>
          </a:solidFill>
          <a:ln>
            <a:solidFill>
              <a:srgbClr val="4C2D7E"/>
            </a:solidFill>
          </a:ln>
        </p:spPr>
        <p:txBody>
          <a:bodyPr wrap="square" rtlCol="0">
            <a:spAutoFit/>
          </a:bodyPr>
          <a:lstStyle/>
          <a:p>
            <a:r>
              <a:rPr lang="en-US" sz="1400" b="1" dirty="0" smtClean="0">
                <a:solidFill>
                  <a:srgbClr val="4C2D7E"/>
                </a:solidFill>
              </a:rPr>
              <a:t>Anastrophe</a:t>
            </a:r>
            <a:r>
              <a:rPr lang="en-US" sz="1400" dirty="0" smtClean="0">
                <a:solidFill>
                  <a:srgbClr val="4C2D7E"/>
                </a:solidFill>
              </a:rPr>
              <a:t>: Inversion of the words</a:t>
            </a:r>
            <a:endParaRPr lang="en-US" sz="1400" dirty="0">
              <a:solidFill>
                <a:srgbClr val="4C2D7E"/>
              </a:solidFill>
            </a:endParaRPr>
          </a:p>
        </p:txBody>
      </p:sp>
      <p:sp>
        <p:nvSpPr>
          <p:cNvPr id="19" name="5-Point Star 18"/>
          <p:cNvSpPr/>
          <p:nvPr/>
        </p:nvSpPr>
        <p:spPr>
          <a:xfrm>
            <a:off x="5391004" y="5130422"/>
            <a:ext cx="301010" cy="301010"/>
          </a:xfrm>
          <a:prstGeom prst="star5">
            <a:avLst/>
          </a:prstGeom>
          <a:solidFill>
            <a:srgbClr val="1BADB7"/>
          </a:solidFill>
          <a:ln w="19050" cmpd="sng">
            <a:solidFill>
              <a:srgbClr val="4C2D7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1956573" y="1696104"/>
            <a:ext cx="1664546" cy="369332"/>
          </a:xfrm>
          <a:prstGeom prst="rect">
            <a:avLst/>
          </a:prstGeom>
          <a:solidFill>
            <a:schemeClr val="bg1"/>
          </a:solidFill>
          <a:ln w="28575" cmpd="sng">
            <a:solidFill>
              <a:srgbClr val="118087"/>
            </a:solidFill>
          </a:ln>
        </p:spPr>
        <p:txBody>
          <a:bodyPr wrap="square" rtlCol="0">
            <a:spAutoFit/>
          </a:bodyPr>
          <a:lstStyle/>
          <a:p>
            <a:pPr algn="ctr"/>
            <a:r>
              <a:rPr lang="en-US" i="1" dirty="0" smtClean="0"/>
              <a:t>For oft = often</a:t>
            </a:r>
            <a:endParaRPr lang="en-US" i="1" dirty="0"/>
          </a:p>
        </p:txBody>
      </p:sp>
      <p:cxnSp>
        <p:nvCxnSpPr>
          <p:cNvPr id="15" name="Straight Connector 14"/>
          <p:cNvCxnSpPr/>
          <p:nvPr/>
        </p:nvCxnSpPr>
        <p:spPr>
          <a:xfrm>
            <a:off x="4931607" y="3228883"/>
            <a:ext cx="972978" cy="0"/>
          </a:xfrm>
          <a:prstGeom prst="line">
            <a:avLst/>
          </a:prstGeom>
          <a:ln>
            <a:solidFill>
              <a:srgbClr val="4C2D7E"/>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6792256" y="2743597"/>
            <a:ext cx="1441974" cy="646331"/>
          </a:xfrm>
          <a:prstGeom prst="rect">
            <a:avLst/>
          </a:prstGeom>
          <a:solidFill>
            <a:srgbClr val="8563A5"/>
          </a:solidFill>
          <a:ln>
            <a:solidFill>
              <a:srgbClr val="4C2D7E"/>
            </a:solidFill>
          </a:ln>
        </p:spPr>
        <p:txBody>
          <a:bodyPr wrap="square" rtlCol="0">
            <a:spAutoFit/>
          </a:bodyPr>
          <a:lstStyle/>
          <a:p>
            <a:r>
              <a:rPr lang="en-US" dirty="0" smtClean="0">
                <a:solidFill>
                  <a:schemeClr val="bg1"/>
                </a:solidFill>
              </a:rPr>
              <a:t>Engaged in deep thought</a:t>
            </a:r>
            <a:endParaRPr lang="en-US" dirty="0">
              <a:solidFill>
                <a:schemeClr val="bg1"/>
              </a:solidFill>
            </a:endParaRPr>
          </a:p>
        </p:txBody>
      </p:sp>
      <p:sp>
        <p:nvSpPr>
          <p:cNvPr id="18" name="TextBox 17"/>
          <p:cNvSpPr txBox="1"/>
          <p:nvPr/>
        </p:nvSpPr>
        <p:spPr>
          <a:xfrm>
            <a:off x="3999445" y="3335888"/>
            <a:ext cx="3121188" cy="369332"/>
          </a:xfrm>
          <a:prstGeom prst="rect">
            <a:avLst/>
          </a:prstGeom>
          <a:solidFill>
            <a:schemeClr val="bg1"/>
          </a:solidFill>
          <a:ln w="28575" cmpd="sng">
            <a:solidFill>
              <a:srgbClr val="118087"/>
            </a:solidFill>
          </a:ln>
        </p:spPr>
        <p:txBody>
          <a:bodyPr wrap="square" rtlCol="0">
            <a:spAutoFit/>
          </a:bodyPr>
          <a:lstStyle/>
          <a:p>
            <a:pPr algn="ctr"/>
            <a:r>
              <a:rPr lang="en-US" i="1" dirty="0" smtClean="0"/>
              <a:t>When he is in a serious mood…</a:t>
            </a:r>
            <a:endParaRPr lang="en-US" i="1" dirty="0"/>
          </a:p>
        </p:txBody>
      </p:sp>
      <p:sp>
        <p:nvSpPr>
          <p:cNvPr id="20" name="TextBox 19"/>
          <p:cNvSpPr txBox="1"/>
          <p:nvPr/>
        </p:nvSpPr>
        <p:spPr>
          <a:xfrm>
            <a:off x="5114155" y="4148430"/>
            <a:ext cx="3479247" cy="369332"/>
          </a:xfrm>
          <a:prstGeom prst="rect">
            <a:avLst/>
          </a:prstGeom>
          <a:solidFill>
            <a:schemeClr val="bg1"/>
          </a:solidFill>
          <a:ln w="28575" cmpd="sng">
            <a:solidFill>
              <a:srgbClr val="118087"/>
            </a:solidFill>
          </a:ln>
        </p:spPr>
        <p:txBody>
          <a:bodyPr wrap="square" rtlCol="0">
            <a:spAutoFit/>
          </a:bodyPr>
          <a:lstStyle/>
          <a:p>
            <a:pPr algn="ctr"/>
            <a:r>
              <a:rPr lang="en-US" i="1" dirty="0" smtClean="0"/>
              <a:t>…he thinks of these daffodils... </a:t>
            </a:r>
            <a:endParaRPr lang="en-US" i="1" dirty="0"/>
          </a:p>
        </p:txBody>
      </p:sp>
      <p:sp>
        <p:nvSpPr>
          <p:cNvPr id="21" name="TextBox 20"/>
          <p:cNvSpPr txBox="1"/>
          <p:nvPr/>
        </p:nvSpPr>
        <p:spPr>
          <a:xfrm>
            <a:off x="3856320" y="5865271"/>
            <a:ext cx="4404794" cy="369332"/>
          </a:xfrm>
          <a:prstGeom prst="rect">
            <a:avLst/>
          </a:prstGeom>
          <a:solidFill>
            <a:schemeClr val="bg1"/>
          </a:solidFill>
          <a:ln w="28575" cmpd="sng">
            <a:solidFill>
              <a:srgbClr val="118087"/>
            </a:solidFill>
          </a:ln>
        </p:spPr>
        <p:txBody>
          <a:bodyPr wrap="square" rtlCol="0">
            <a:spAutoFit/>
          </a:bodyPr>
          <a:lstStyle/>
          <a:p>
            <a:pPr algn="ctr"/>
            <a:r>
              <a:rPr lang="en-US" i="1" dirty="0" smtClean="0"/>
              <a:t>… and they bring him pleasure and joy!</a:t>
            </a:r>
            <a:endParaRPr lang="en-US" i="1" dirty="0"/>
          </a:p>
        </p:txBody>
      </p:sp>
      <p:sp>
        <p:nvSpPr>
          <p:cNvPr id="22" name="Freeform 21"/>
          <p:cNvSpPr/>
          <p:nvPr/>
        </p:nvSpPr>
        <p:spPr>
          <a:xfrm>
            <a:off x="7120633" y="5700168"/>
            <a:ext cx="632850" cy="108446"/>
          </a:xfrm>
          <a:custGeom>
            <a:avLst/>
            <a:gdLst>
              <a:gd name="connsiteX0" fmla="*/ 0 w 581000"/>
              <a:gd name="connsiteY0" fmla="*/ 27060 h 108446"/>
              <a:gd name="connsiteX1" fmla="*/ 135116 w 581000"/>
              <a:gd name="connsiteY1" fmla="*/ 108120 h 108446"/>
              <a:gd name="connsiteX2" fmla="*/ 256721 w 581000"/>
              <a:gd name="connsiteY2" fmla="*/ 40 h 108446"/>
              <a:gd name="connsiteX3" fmla="*/ 364814 w 581000"/>
              <a:gd name="connsiteY3" fmla="*/ 94610 h 108446"/>
              <a:gd name="connsiteX4" fmla="*/ 499930 w 581000"/>
              <a:gd name="connsiteY4" fmla="*/ 27060 h 108446"/>
              <a:gd name="connsiteX5" fmla="*/ 581000 w 581000"/>
              <a:gd name="connsiteY5" fmla="*/ 67590 h 10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000" h="108446">
                <a:moveTo>
                  <a:pt x="0" y="27060"/>
                </a:moveTo>
                <a:cubicBezTo>
                  <a:pt x="46164" y="69841"/>
                  <a:pt x="92329" y="112623"/>
                  <a:pt x="135116" y="108120"/>
                </a:cubicBezTo>
                <a:cubicBezTo>
                  <a:pt x="177903" y="103617"/>
                  <a:pt x="218438" y="2292"/>
                  <a:pt x="256721" y="40"/>
                </a:cubicBezTo>
                <a:cubicBezTo>
                  <a:pt x="295004" y="-2212"/>
                  <a:pt x="324279" y="90107"/>
                  <a:pt x="364814" y="94610"/>
                </a:cubicBezTo>
                <a:cubicBezTo>
                  <a:pt x="405349" y="99113"/>
                  <a:pt x="463899" y="31563"/>
                  <a:pt x="499930" y="27060"/>
                </a:cubicBezTo>
                <a:cubicBezTo>
                  <a:pt x="535961" y="22557"/>
                  <a:pt x="581000" y="67590"/>
                  <a:pt x="581000" y="67590"/>
                </a:cubicBezTo>
              </a:path>
            </a:pathLst>
          </a:cu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Freeform 22"/>
          <p:cNvSpPr/>
          <p:nvPr/>
        </p:nvSpPr>
        <p:spPr>
          <a:xfrm>
            <a:off x="6028387" y="6546984"/>
            <a:ext cx="632850" cy="108446"/>
          </a:xfrm>
          <a:custGeom>
            <a:avLst/>
            <a:gdLst>
              <a:gd name="connsiteX0" fmla="*/ 0 w 581000"/>
              <a:gd name="connsiteY0" fmla="*/ 27060 h 108446"/>
              <a:gd name="connsiteX1" fmla="*/ 135116 w 581000"/>
              <a:gd name="connsiteY1" fmla="*/ 108120 h 108446"/>
              <a:gd name="connsiteX2" fmla="*/ 256721 w 581000"/>
              <a:gd name="connsiteY2" fmla="*/ 40 h 108446"/>
              <a:gd name="connsiteX3" fmla="*/ 364814 w 581000"/>
              <a:gd name="connsiteY3" fmla="*/ 94610 h 108446"/>
              <a:gd name="connsiteX4" fmla="*/ 499930 w 581000"/>
              <a:gd name="connsiteY4" fmla="*/ 27060 h 108446"/>
              <a:gd name="connsiteX5" fmla="*/ 581000 w 581000"/>
              <a:gd name="connsiteY5" fmla="*/ 67590 h 10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000" h="108446">
                <a:moveTo>
                  <a:pt x="0" y="27060"/>
                </a:moveTo>
                <a:cubicBezTo>
                  <a:pt x="46164" y="69841"/>
                  <a:pt x="92329" y="112623"/>
                  <a:pt x="135116" y="108120"/>
                </a:cubicBezTo>
                <a:cubicBezTo>
                  <a:pt x="177903" y="103617"/>
                  <a:pt x="218438" y="2292"/>
                  <a:pt x="256721" y="40"/>
                </a:cubicBezTo>
                <a:cubicBezTo>
                  <a:pt x="295004" y="-2212"/>
                  <a:pt x="324279" y="90107"/>
                  <a:pt x="364814" y="94610"/>
                </a:cubicBezTo>
                <a:cubicBezTo>
                  <a:pt x="405349" y="99113"/>
                  <a:pt x="463899" y="31563"/>
                  <a:pt x="499930" y="27060"/>
                </a:cubicBezTo>
                <a:cubicBezTo>
                  <a:pt x="535961" y="22557"/>
                  <a:pt x="581000" y="67590"/>
                  <a:pt x="581000" y="67590"/>
                </a:cubicBezTo>
              </a:path>
            </a:pathLst>
          </a:cu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7853750" y="5500837"/>
            <a:ext cx="985450" cy="307777"/>
          </a:xfrm>
          <a:prstGeom prst="rect">
            <a:avLst/>
          </a:prstGeom>
          <a:solidFill>
            <a:schemeClr val="bg1"/>
          </a:solidFill>
          <a:ln>
            <a:solidFill>
              <a:srgbClr val="4C2D7E"/>
            </a:solidFill>
          </a:ln>
        </p:spPr>
        <p:txBody>
          <a:bodyPr wrap="square" rtlCol="0">
            <a:spAutoFit/>
          </a:bodyPr>
          <a:lstStyle/>
          <a:p>
            <a:pPr algn="ctr"/>
            <a:r>
              <a:rPr lang="en-US" sz="1400" b="1" dirty="0" smtClean="0">
                <a:solidFill>
                  <a:srgbClr val="4C2D7E"/>
                </a:solidFill>
              </a:rPr>
              <a:t>Couplet</a:t>
            </a:r>
            <a:endParaRPr lang="en-US" sz="1400" dirty="0">
              <a:solidFill>
                <a:srgbClr val="4C2D7E"/>
              </a:solidFill>
            </a:endParaRPr>
          </a:p>
        </p:txBody>
      </p:sp>
      <p:sp>
        <p:nvSpPr>
          <p:cNvPr id="26" name="Oval 25"/>
          <p:cNvSpPr/>
          <p:nvPr/>
        </p:nvSpPr>
        <p:spPr>
          <a:xfrm>
            <a:off x="4621456" y="4490742"/>
            <a:ext cx="661594" cy="499869"/>
          </a:xfrm>
          <a:prstGeom prst="ellipse">
            <a:avLst/>
          </a:prstGeom>
          <a:noFill/>
          <a:ln w="19050" cmpd="sng">
            <a:solidFill>
              <a:srgbClr val="4C2D7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1072925" y="4762173"/>
            <a:ext cx="1832077" cy="738664"/>
          </a:xfrm>
          <a:prstGeom prst="rect">
            <a:avLst/>
          </a:prstGeom>
          <a:solidFill>
            <a:schemeClr val="bg1"/>
          </a:solidFill>
          <a:ln>
            <a:solidFill>
              <a:srgbClr val="118087"/>
            </a:solidFill>
          </a:ln>
        </p:spPr>
        <p:txBody>
          <a:bodyPr wrap="square" rtlCol="0">
            <a:spAutoFit/>
          </a:bodyPr>
          <a:lstStyle/>
          <a:p>
            <a:r>
              <a:rPr lang="en-US" sz="1400" dirty="0" smtClean="0">
                <a:solidFill>
                  <a:srgbClr val="000000"/>
                </a:solidFill>
              </a:rPr>
              <a:t>Emotionally charged words with with positive connotations</a:t>
            </a:r>
            <a:endParaRPr lang="en-US" sz="1400" dirty="0">
              <a:solidFill>
                <a:srgbClr val="000000"/>
              </a:solidFill>
            </a:endParaRPr>
          </a:p>
        </p:txBody>
      </p:sp>
      <p:sp>
        <p:nvSpPr>
          <p:cNvPr id="30" name="Oval 29"/>
          <p:cNvSpPr/>
          <p:nvPr/>
        </p:nvSpPr>
        <p:spPr>
          <a:xfrm>
            <a:off x="6028386" y="5365402"/>
            <a:ext cx="1200339" cy="499869"/>
          </a:xfrm>
          <a:prstGeom prst="ellipse">
            <a:avLst/>
          </a:prstGeom>
          <a:noFill/>
          <a:ln w="19050" cmpd="sng">
            <a:solidFill>
              <a:srgbClr val="4C2D7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5771423"/>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500" fill="hold"/>
                                        <p:tgtEl>
                                          <p:spTgt spid="16"/>
                                        </p:tgtEl>
                                        <p:attrNameLst>
                                          <p:attrName>ppt_w</p:attrName>
                                        </p:attrNameLst>
                                      </p:cBhvr>
                                      <p:tavLst>
                                        <p:tav tm="0">
                                          <p:val>
                                            <p:fltVal val="0"/>
                                          </p:val>
                                        </p:tav>
                                        <p:tav tm="100000">
                                          <p:val>
                                            <p:strVal val="#ppt_w"/>
                                          </p:val>
                                        </p:tav>
                                      </p:tavLst>
                                    </p:anim>
                                    <p:anim calcmode="lin" valueType="num">
                                      <p:cBhvr>
                                        <p:cTn id="12"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childTnLst>
                                </p:cTn>
                              </p:par>
                              <p:par>
                                <p:cTn id="19" presetID="23" presetClass="entr" presetSubtype="16"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ppt_w</p:attrName>
                                        </p:attrNameLst>
                                      </p:cBhvr>
                                      <p:tavLst>
                                        <p:tav tm="0">
                                          <p:val>
                                            <p:fltVal val="0"/>
                                          </p:val>
                                        </p:tav>
                                        <p:tav tm="100000">
                                          <p:val>
                                            <p:strVal val="#ppt_w"/>
                                          </p:val>
                                        </p:tav>
                                      </p:tavLst>
                                    </p:anim>
                                    <p:anim calcmode="lin" valueType="num">
                                      <p:cBhvr>
                                        <p:cTn id="32"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52"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Scale>
                                      <p:cBhvr>
                                        <p:cTn id="37"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14"/>
                                        </p:tgtEl>
                                        <p:attrNameLst>
                                          <p:attrName>ppt_x</p:attrName>
                                          <p:attrName>ppt_y</p:attrName>
                                        </p:attrNameLst>
                                      </p:cBhvr>
                                    </p:animMotion>
                                    <p:animEffect transition="in" filter="fade">
                                      <p:cBhvr>
                                        <p:cTn id="39" dur="10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52"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Scale>
                                      <p:cBhvr>
                                        <p:cTn id="44" dur="10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5" dur="1000" decel="50000" fill="hold">
                                          <p:stCondLst>
                                            <p:cond delay="0"/>
                                          </p:stCondLst>
                                        </p:cTn>
                                        <p:tgtEl>
                                          <p:spTgt spid="18"/>
                                        </p:tgtEl>
                                        <p:attrNameLst>
                                          <p:attrName>ppt_x</p:attrName>
                                          <p:attrName>ppt_y</p:attrName>
                                        </p:attrNameLst>
                                      </p:cBhvr>
                                    </p:animMotion>
                                    <p:animEffect transition="in" filter="fade">
                                      <p:cBhvr>
                                        <p:cTn id="46" dur="10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52"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Scale>
                                      <p:cBhvr>
                                        <p:cTn id="51" dur="10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2" dur="1000" decel="50000" fill="hold">
                                          <p:stCondLst>
                                            <p:cond delay="0"/>
                                          </p:stCondLst>
                                        </p:cTn>
                                        <p:tgtEl>
                                          <p:spTgt spid="20"/>
                                        </p:tgtEl>
                                        <p:attrNameLst>
                                          <p:attrName>ppt_x</p:attrName>
                                          <p:attrName>ppt_y</p:attrName>
                                        </p:attrNameLst>
                                      </p:cBhvr>
                                    </p:animMotion>
                                    <p:animEffect transition="in" filter="fade">
                                      <p:cBhvr>
                                        <p:cTn id="53" dur="10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52" presetClass="entr" presetSubtype="0"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Scale>
                                      <p:cBhvr>
                                        <p:cTn id="58"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9" dur="1000" decel="50000" fill="hold">
                                          <p:stCondLst>
                                            <p:cond delay="0"/>
                                          </p:stCondLst>
                                        </p:cTn>
                                        <p:tgtEl>
                                          <p:spTgt spid="21"/>
                                        </p:tgtEl>
                                        <p:attrNameLst>
                                          <p:attrName>ppt_x</p:attrName>
                                          <p:attrName>ppt_y</p:attrName>
                                        </p:attrNameLst>
                                      </p:cBhvr>
                                    </p:animMotion>
                                    <p:animEffect transition="in" filter="fade">
                                      <p:cBhvr>
                                        <p:cTn id="60" dur="1000"/>
                                        <p:tgtEl>
                                          <p:spTgt spid="21"/>
                                        </p:tgtEl>
                                      </p:cBhvr>
                                    </p:animEffect>
                                  </p:childTnLst>
                                </p:cTn>
                              </p:par>
                            </p:childTnLst>
                          </p:cTn>
                        </p:par>
                      </p:childTnLst>
                    </p:cTn>
                  </p:par>
                  <p:par>
                    <p:cTn id="61" fill="hold">
                      <p:stCondLst>
                        <p:cond delay="indefinite"/>
                      </p:stCondLst>
                      <p:childTnLst>
                        <p:par>
                          <p:cTn id="62" fill="hold">
                            <p:stCondLst>
                              <p:cond delay="0"/>
                            </p:stCondLst>
                            <p:childTnLst>
                              <p:par>
                                <p:cTn id="63" presetID="23" presetClass="entr" presetSubtype="16"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anim calcmode="lin" valueType="num">
                                      <p:cBhvr>
                                        <p:cTn id="65" dur="500" fill="hold"/>
                                        <p:tgtEl>
                                          <p:spTgt spid="22"/>
                                        </p:tgtEl>
                                        <p:attrNameLst>
                                          <p:attrName>ppt_w</p:attrName>
                                        </p:attrNameLst>
                                      </p:cBhvr>
                                      <p:tavLst>
                                        <p:tav tm="0">
                                          <p:val>
                                            <p:fltVal val="0"/>
                                          </p:val>
                                        </p:tav>
                                        <p:tav tm="100000">
                                          <p:val>
                                            <p:strVal val="#ppt_w"/>
                                          </p:val>
                                        </p:tav>
                                      </p:tavLst>
                                    </p:anim>
                                    <p:anim calcmode="lin" valueType="num">
                                      <p:cBhvr>
                                        <p:cTn id="66" dur="500" fill="hold"/>
                                        <p:tgtEl>
                                          <p:spTgt spid="22"/>
                                        </p:tgtEl>
                                        <p:attrNameLst>
                                          <p:attrName>ppt_h</p:attrName>
                                        </p:attrNameLst>
                                      </p:cBhvr>
                                      <p:tavLst>
                                        <p:tav tm="0">
                                          <p:val>
                                            <p:fltVal val="0"/>
                                          </p:val>
                                        </p:tav>
                                        <p:tav tm="100000">
                                          <p:val>
                                            <p:strVal val="#ppt_h"/>
                                          </p:val>
                                        </p:tav>
                                      </p:tavLst>
                                    </p:anim>
                                  </p:childTnLst>
                                </p:cTn>
                              </p:par>
                              <p:par>
                                <p:cTn id="67" presetID="23" presetClass="entr" presetSubtype="16"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500" fill="hold"/>
                                        <p:tgtEl>
                                          <p:spTgt spid="23"/>
                                        </p:tgtEl>
                                        <p:attrNameLst>
                                          <p:attrName>ppt_w</p:attrName>
                                        </p:attrNameLst>
                                      </p:cBhvr>
                                      <p:tavLst>
                                        <p:tav tm="0">
                                          <p:val>
                                            <p:fltVal val="0"/>
                                          </p:val>
                                        </p:tav>
                                        <p:tav tm="100000">
                                          <p:val>
                                            <p:strVal val="#ppt_w"/>
                                          </p:val>
                                        </p:tav>
                                      </p:tavLst>
                                    </p:anim>
                                    <p:anim calcmode="lin" valueType="num">
                                      <p:cBhvr>
                                        <p:cTn id="70" dur="500" fill="hold"/>
                                        <p:tgtEl>
                                          <p:spTgt spid="23"/>
                                        </p:tgtEl>
                                        <p:attrNameLst>
                                          <p:attrName>ppt_h</p:attrName>
                                        </p:attrNameLst>
                                      </p:cBhvr>
                                      <p:tavLst>
                                        <p:tav tm="0">
                                          <p:val>
                                            <p:fltVal val="0"/>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23" presetClass="entr" presetSubtype="16" fill="hold" grpId="0" nodeType="click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p:cTn id="75" dur="500" fill="hold"/>
                                        <p:tgtEl>
                                          <p:spTgt spid="24"/>
                                        </p:tgtEl>
                                        <p:attrNameLst>
                                          <p:attrName>ppt_w</p:attrName>
                                        </p:attrNameLst>
                                      </p:cBhvr>
                                      <p:tavLst>
                                        <p:tav tm="0">
                                          <p:val>
                                            <p:fltVal val="0"/>
                                          </p:val>
                                        </p:tav>
                                        <p:tav tm="100000">
                                          <p:val>
                                            <p:strVal val="#ppt_w"/>
                                          </p:val>
                                        </p:tav>
                                      </p:tavLst>
                                    </p:anim>
                                    <p:anim calcmode="lin" valueType="num">
                                      <p:cBhvr>
                                        <p:cTn id="76" dur="500" fill="hold"/>
                                        <p:tgtEl>
                                          <p:spTgt spid="24"/>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1" presetClass="entr" presetSubtype="1" fill="hold" grpId="0" nodeType="click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wheel(1)">
                                      <p:cBhvr>
                                        <p:cTn id="81" dur="2000"/>
                                        <p:tgtEl>
                                          <p:spTgt spid="26"/>
                                        </p:tgtEl>
                                      </p:cBhvr>
                                    </p:animEffect>
                                  </p:childTnLst>
                                </p:cTn>
                              </p:par>
                            </p:childTnLst>
                          </p:cTn>
                        </p:par>
                      </p:childTnLst>
                    </p:cTn>
                  </p:par>
                  <p:par>
                    <p:cTn id="82" fill="hold">
                      <p:stCondLst>
                        <p:cond delay="indefinite"/>
                      </p:stCondLst>
                      <p:childTnLst>
                        <p:par>
                          <p:cTn id="83" fill="hold">
                            <p:stCondLst>
                              <p:cond delay="0"/>
                            </p:stCondLst>
                            <p:childTnLst>
                              <p:par>
                                <p:cTn id="84" presetID="21" presetClass="entr" presetSubtype="1" fill="hold" grpId="0" nodeType="click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wheel(1)">
                                      <p:cBhvr>
                                        <p:cTn id="86" dur="2000"/>
                                        <p:tgtEl>
                                          <p:spTgt spid="30"/>
                                        </p:tgtEl>
                                      </p:cBhvr>
                                    </p:animEffect>
                                  </p:childTnLst>
                                </p:cTn>
                              </p:par>
                              <p:par>
                                <p:cTn id="87" presetID="23" presetClass="entr" presetSubtype="16"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 calcmode="lin" valueType="num">
                                      <p:cBhvr>
                                        <p:cTn id="89" dur="500" fill="hold"/>
                                        <p:tgtEl>
                                          <p:spTgt spid="29"/>
                                        </p:tgtEl>
                                        <p:attrNameLst>
                                          <p:attrName>ppt_w</p:attrName>
                                        </p:attrNameLst>
                                      </p:cBhvr>
                                      <p:tavLst>
                                        <p:tav tm="0">
                                          <p:val>
                                            <p:fltVal val="0"/>
                                          </p:val>
                                        </p:tav>
                                        <p:tav tm="100000">
                                          <p:val>
                                            <p:strVal val="#ppt_w"/>
                                          </p:val>
                                        </p:tav>
                                      </p:tavLst>
                                    </p:anim>
                                    <p:anim calcmode="lin" valueType="num">
                                      <p:cBhvr>
                                        <p:cTn id="90" dur="500" fill="hold"/>
                                        <p:tgtEl>
                                          <p:spTgt spid="2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17" grpId="0" animBg="1"/>
      <p:bldP spid="19" grpId="0" animBg="1"/>
      <p:bldP spid="14" grpId="0" animBg="1"/>
      <p:bldP spid="16" grpId="0" animBg="1"/>
      <p:bldP spid="18" grpId="0" animBg="1"/>
      <p:bldP spid="20" grpId="0" animBg="1"/>
      <p:bldP spid="21" grpId="0" animBg="1"/>
      <p:bldP spid="22" grpId="0" animBg="1"/>
      <p:bldP spid="23" grpId="0" animBg="1"/>
      <p:bldP spid="24" grpId="0" animBg="1"/>
      <p:bldP spid="26" grpId="0" animBg="1"/>
      <p:bldP spid="29" grpId="0" animBg="1"/>
      <p:bldP spid="3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smtClean="0"/>
              <a:t>Practice</a:t>
            </a:r>
            <a:endParaRPr lang="en-US" b="1" dirty="0"/>
          </a:p>
        </p:txBody>
      </p:sp>
      <p:sp>
        <p:nvSpPr>
          <p:cNvPr id="6" name="Content Placeholder 2"/>
          <p:cNvSpPr txBox="1">
            <a:spLocks/>
          </p:cNvSpPr>
          <p:nvPr/>
        </p:nvSpPr>
        <p:spPr>
          <a:xfrm>
            <a:off x="227502" y="1600200"/>
            <a:ext cx="2001917" cy="5055230"/>
          </a:xfrm>
          <a:prstGeom prst="rect">
            <a:avLst/>
          </a:prstGeom>
          <a:solidFill>
            <a:srgbClr val="FFFFFF"/>
          </a:solidFill>
          <a:ln w="38100" cmpd="sng">
            <a:solidFill>
              <a:srgbClr val="4C2D7E"/>
            </a:solidFill>
          </a:ln>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000" b="1" dirty="0" smtClean="0"/>
              <a:t>“I Wandered Lonely as a Cloud”</a:t>
            </a:r>
          </a:p>
          <a:p>
            <a:pPr marL="0" indent="0">
              <a:buFont typeface="Arial"/>
              <a:buNone/>
            </a:pPr>
            <a:r>
              <a:rPr lang="en-US" sz="2000" dirty="0" smtClean="0"/>
              <a:t>By: William Wordsworth</a:t>
            </a:r>
          </a:p>
          <a:p>
            <a:pPr marL="0" indent="0">
              <a:buFont typeface="Arial"/>
              <a:buNone/>
            </a:pPr>
            <a:endParaRPr lang="en-US" sz="2400" dirty="0" smtClean="0"/>
          </a:p>
          <a:p>
            <a:pPr marL="0" indent="0">
              <a:buNone/>
            </a:pPr>
            <a:r>
              <a:rPr lang="en-US" sz="2400" dirty="0" smtClean="0"/>
              <a:t>Step </a:t>
            </a:r>
            <a:r>
              <a:rPr lang="en-US" sz="2400" dirty="0" smtClean="0"/>
              <a:t>5</a:t>
            </a:r>
            <a:r>
              <a:rPr lang="en-US" sz="2400" dirty="0"/>
              <a:t>: Question the poem.</a:t>
            </a:r>
          </a:p>
          <a:p>
            <a:pPr marL="176213" indent="-176213"/>
            <a:r>
              <a:rPr lang="en-US" sz="2400" dirty="0"/>
              <a:t>What is the author saying?</a:t>
            </a:r>
          </a:p>
          <a:p>
            <a:pPr marL="176213" indent="-176213"/>
            <a:r>
              <a:rPr lang="en-US" sz="2400" dirty="0"/>
              <a:t>What is the author’s tone?</a:t>
            </a:r>
          </a:p>
          <a:p>
            <a:pPr marL="176213" indent="-176213"/>
            <a:r>
              <a:rPr lang="en-US" sz="2400" dirty="0"/>
              <a:t>What is the author’s style?</a:t>
            </a:r>
          </a:p>
          <a:p>
            <a:pPr marL="176213" indent="-176213"/>
            <a:r>
              <a:rPr lang="en-US" sz="2400" dirty="0"/>
              <a:t>How does this poem make me feel?</a:t>
            </a:r>
            <a:endParaRPr lang="en-US" sz="2400" dirty="0"/>
          </a:p>
        </p:txBody>
      </p:sp>
      <p:sp>
        <p:nvSpPr>
          <p:cNvPr id="9" name="TextBox 8"/>
          <p:cNvSpPr txBox="1"/>
          <p:nvPr/>
        </p:nvSpPr>
        <p:spPr>
          <a:xfrm>
            <a:off x="2337507" y="1628554"/>
            <a:ext cx="6661243" cy="3970318"/>
          </a:xfrm>
          <a:prstGeom prst="rect">
            <a:avLst/>
          </a:prstGeom>
          <a:solidFill>
            <a:schemeClr val="bg1"/>
          </a:solidFill>
          <a:ln w="28575" cmpd="sng">
            <a:solidFill>
              <a:srgbClr val="118087"/>
            </a:solidFill>
          </a:ln>
        </p:spPr>
        <p:txBody>
          <a:bodyPr wrap="square" rtlCol="0">
            <a:spAutoFit/>
          </a:bodyPr>
          <a:lstStyle/>
          <a:p>
            <a:pPr algn="ctr"/>
            <a:r>
              <a:rPr lang="en-US" sz="2800" i="1" dirty="0" smtClean="0"/>
              <a:t>The author is saying that he one time walked alone. During his walk, he noticed a field of daffodils next to a body of water. There were many daffodils, and while it was a happy sight, he did not know the pleasure that they would ultimately bring him. Often times when he is sitting on his couch alone, he will think of those daffodils and that makes him happy. </a:t>
            </a:r>
            <a:endParaRPr lang="en-US" sz="2800" i="1" dirty="0"/>
          </a:p>
        </p:txBody>
      </p:sp>
    </p:spTree>
    <p:extLst>
      <p:ext uri="{BB962C8B-B14F-4D97-AF65-F5344CB8AC3E}">
        <p14:creationId xmlns:p14="http://schemas.microsoft.com/office/powerpoint/2010/main" val="711311783"/>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6" presetClass="emph" presetSubtype="0" fill="hold" nodeType="clickEffect">
                                  <p:stCondLst>
                                    <p:cond delay="0"/>
                                  </p:stCondLst>
                                  <p:iterate type="lt">
                                    <p:tmPct val="10000"/>
                                  </p:iterate>
                                  <p:childTnLst>
                                    <p:animScale>
                                      <p:cBhvr>
                                        <p:cTn id="6" dur="250" autoRev="1" fill="hold">
                                          <p:stCondLst>
                                            <p:cond delay="0"/>
                                          </p:stCondLst>
                                        </p:cTn>
                                        <p:tgtEl>
                                          <p:spTgt spid="6">
                                            <p:txEl>
                                              <p:pRg st="4" end="4"/>
                                            </p:txEl>
                                          </p:spTgt>
                                        </p:tgtEl>
                                      </p:cBhvr>
                                      <p:to x="80000" y="100000"/>
                                    </p:animScale>
                                    <p:anim by="(#ppt_w*0.10)" calcmode="lin" valueType="num">
                                      <p:cBhvr>
                                        <p:cTn id="7" dur="250" autoRev="1" fill="hold">
                                          <p:stCondLst>
                                            <p:cond delay="0"/>
                                          </p:stCondLst>
                                        </p:cTn>
                                        <p:tgtEl>
                                          <p:spTgt spid="6">
                                            <p:txEl>
                                              <p:pRg st="4" end="4"/>
                                            </p:txEl>
                                          </p:spTgt>
                                        </p:tgtEl>
                                        <p:attrNameLst>
                                          <p:attrName>ppt_x</p:attrName>
                                        </p:attrNameLst>
                                      </p:cBhvr>
                                    </p:anim>
                                    <p:anim by="(-#ppt_w*0.10)" calcmode="lin" valueType="num">
                                      <p:cBhvr>
                                        <p:cTn id="8" dur="250" autoRev="1" fill="hold">
                                          <p:stCondLst>
                                            <p:cond delay="0"/>
                                          </p:stCondLst>
                                        </p:cTn>
                                        <p:tgtEl>
                                          <p:spTgt spid="6">
                                            <p:txEl>
                                              <p:pRg st="4" end="4"/>
                                            </p:txEl>
                                          </p:spTgt>
                                        </p:tgtEl>
                                        <p:attrNameLst>
                                          <p:attrName>ppt_y</p:attrName>
                                        </p:attrNameLst>
                                      </p:cBhvr>
                                    </p:anim>
                                    <p:animRot by="-480000">
                                      <p:cBhvr>
                                        <p:cTn id="9" dur="250" autoRev="1" fill="hold">
                                          <p:stCondLst>
                                            <p:cond delay="0"/>
                                          </p:stCondLst>
                                        </p:cTn>
                                        <p:tgtEl>
                                          <p:spTgt spid="6">
                                            <p:txEl>
                                              <p:pRg st="4" end="4"/>
                                            </p:txEl>
                                          </p:spTgt>
                                        </p:tgtEl>
                                        <p:attrNameLst>
                                          <p:attrName>r</p:attrName>
                                        </p:attrNameLst>
                                      </p:cBhvr>
                                    </p:animRo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Scale>
                                      <p:cBhvr>
                                        <p:cTn id="14"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9"/>
                                        </p:tgtEl>
                                        <p:attrNameLst>
                                          <p:attrName>ppt_x</p:attrName>
                                          <p:attrName>ppt_y</p:attrName>
                                        </p:attrNameLst>
                                      </p:cBhvr>
                                    </p:animMotion>
                                    <p:animEffect transition="in" filter="fade">
                                      <p:cBhvr>
                                        <p:cTn id="1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smtClean="0"/>
              <a:t>Practice</a:t>
            </a:r>
            <a:endParaRPr lang="en-US" b="1" dirty="0"/>
          </a:p>
        </p:txBody>
      </p:sp>
      <p:sp>
        <p:nvSpPr>
          <p:cNvPr id="6" name="Content Placeholder 2"/>
          <p:cNvSpPr txBox="1">
            <a:spLocks/>
          </p:cNvSpPr>
          <p:nvPr/>
        </p:nvSpPr>
        <p:spPr>
          <a:xfrm>
            <a:off x="227502" y="1600200"/>
            <a:ext cx="2001917" cy="5055230"/>
          </a:xfrm>
          <a:prstGeom prst="rect">
            <a:avLst/>
          </a:prstGeom>
          <a:solidFill>
            <a:srgbClr val="FFFFFF"/>
          </a:solidFill>
          <a:ln w="38100" cmpd="sng">
            <a:solidFill>
              <a:srgbClr val="4C2D7E"/>
            </a:solidFill>
          </a:ln>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000" b="1" dirty="0" smtClean="0"/>
              <a:t>“I Wandered Lonely as a Cloud”</a:t>
            </a:r>
          </a:p>
          <a:p>
            <a:pPr marL="0" indent="0">
              <a:buFont typeface="Arial"/>
              <a:buNone/>
            </a:pPr>
            <a:r>
              <a:rPr lang="en-US" sz="2000" dirty="0" smtClean="0"/>
              <a:t>By: William Wordsworth</a:t>
            </a:r>
          </a:p>
          <a:p>
            <a:pPr marL="0" indent="0">
              <a:buFont typeface="Arial"/>
              <a:buNone/>
            </a:pPr>
            <a:endParaRPr lang="en-US" sz="2400" dirty="0" smtClean="0"/>
          </a:p>
          <a:p>
            <a:pPr marL="0" indent="0">
              <a:buNone/>
            </a:pPr>
            <a:r>
              <a:rPr lang="en-US" sz="2400" dirty="0" smtClean="0"/>
              <a:t>Step </a:t>
            </a:r>
            <a:r>
              <a:rPr lang="en-US" sz="2400" dirty="0" smtClean="0"/>
              <a:t>5</a:t>
            </a:r>
            <a:r>
              <a:rPr lang="en-US" sz="2400" dirty="0"/>
              <a:t>: Question the poem.</a:t>
            </a:r>
          </a:p>
          <a:p>
            <a:pPr marL="176213" indent="-176213"/>
            <a:r>
              <a:rPr lang="en-US" sz="2400" dirty="0"/>
              <a:t>What is the author saying?</a:t>
            </a:r>
          </a:p>
          <a:p>
            <a:pPr marL="176213" indent="-176213"/>
            <a:r>
              <a:rPr lang="en-US" sz="2400" dirty="0"/>
              <a:t>What is the author’s tone?</a:t>
            </a:r>
          </a:p>
          <a:p>
            <a:pPr marL="176213" indent="-176213"/>
            <a:r>
              <a:rPr lang="en-US" sz="2400" dirty="0"/>
              <a:t>What is the author’s style?</a:t>
            </a:r>
          </a:p>
          <a:p>
            <a:pPr marL="176213" indent="-176213"/>
            <a:r>
              <a:rPr lang="en-US" sz="2400" dirty="0"/>
              <a:t>How does this poem make me feel?</a:t>
            </a:r>
            <a:endParaRPr lang="en-US" sz="2400" dirty="0"/>
          </a:p>
        </p:txBody>
      </p:sp>
      <p:sp>
        <p:nvSpPr>
          <p:cNvPr id="5" name="TextBox 4"/>
          <p:cNvSpPr txBox="1"/>
          <p:nvPr/>
        </p:nvSpPr>
        <p:spPr>
          <a:xfrm>
            <a:off x="2337507" y="1628554"/>
            <a:ext cx="6661243" cy="3108544"/>
          </a:xfrm>
          <a:prstGeom prst="rect">
            <a:avLst/>
          </a:prstGeom>
          <a:solidFill>
            <a:schemeClr val="bg1"/>
          </a:solidFill>
          <a:ln w="28575" cmpd="sng">
            <a:solidFill>
              <a:srgbClr val="118087"/>
            </a:solidFill>
          </a:ln>
        </p:spPr>
        <p:txBody>
          <a:bodyPr wrap="square" rtlCol="0">
            <a:spAutoFit/>
          </a:bodyPr>
          <a:lstStyle/>
          <a:p>
            <a:pPr algn="ctr"/>
            <a:r>
              <a:rPr lang="en-US" sz="2800" i="1" dirty="0" smtClean="0"/>
              <a:t>The author’s tone is optimistic, happy, and upbeat. He is reflecting on a time that brought him great joy. This happy and optimistic tone is noted and recognized in words such as “sprightly,” “pleasure,” “jocund,” “fluttering,” “danced,” and “sparkling.”</a:t>
            </a:r>
            <a:endParaRPr lang="en-US" sz="2800" i="1" dirty="0"/>
          </a:p>
        </p:txBody>
      </p:sp>
    </p:spTree>
    <p:extLst>
      <p:ext uri="{BB962C8B-B14F-4D97-AF65-F5344CB8AC3E}">
        <p14:creationId xmlns:p14="http://schemas.microsoft.com/office/powerpoint/2010/main" val="1581700733"/>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6" presetClass="emph" presetSubtype="0" fill="hold" nodeType="clickEffect">
                                  <p:stCondLst>
                                    <p:cond delay="0"/>
                                  </p:stCondLst>
                                  <p:iterate type="lt">
                                    <p:tmPct val="10000"/>
                                  </p:iterate>
                                  <p:childTnLst>
                                    <p:animScale>
                                      <p:cBhvr>
                                        <p:cTn id="6" dur="250" autoRev="1" fill="hold">
                                          <p:stCondLst>
                                            <p:cond delay="0"/>
                                          </p:stCondLst>
                                        </p:cTn>
                                        <p:tgtEl>
                                          <p:spTgt spid="6">
                                            <p:txEl>
                                              <p:pRg st="5" end="5"/>
                                            </p:txEl>
                                          </p:spTgt>
                                        </p:tgtEl>
                                      </p:cBhvr>
                                      <p:to x="80000" y="100000"/>
                                    </p:animScale>
                                    <p:anim by="(#ppt_w*0.10)" calcmode="lin" valueType="num">
                                      <p:cBhvr>
                                        <p:cTn id="7" dur="250" autoRev="1" fill="hold">
                                          <p:stCondLst>
                                            <p:cond delay="0"/>
                                          </p:stCondLst>
                                        </p:cTn>
                                        <p:tgtEl>
                                          <p:spTgt spid="6">
                                            <p:txEl>
                                              <p:pRg st="5" end="5"/>
                                            </p:txEl>
                                          </p:spTgt>
                                        </p:tgtEl>
                                        <p:attrNameLst>
                                          <p:attrName>ppt_x</p:attrName>
                                        </p:attrNameLst>
                                      </p:cBhvr>
                                    </p:anim>
                                    <p:anim by="(-#ppt_w*0.10)" calcmode="lin" valueType="num">
                                      <p:cBhvr>
                                        <p:cTn id="8" dur="250" autoRev="1" fill="hold">
                                          <p:stCondLst>
                                            <p:cond delay="0"/>
                                          </p:stCondLst>
                                        </p:cTn>
                                        <p:tgtEl>
                                          <p:spTgt spid="6">
                                            <p:txEl>
                                              <p:pRg st="5" end="5"/>
                                            </p:txEl>
                                          </p:spTgt>
                                        </p:tgtEl>
                                        <p:attrNameLst>
                                          <p:attrName>ppt_y</p:attrName>
                                        </p:attrNameLst>
                                      </p:cBhvr>
                                    </p:anim>
                                    <p:animRot by="-480000">
                                      <p:cBhvr>
                                        <p:cTn id="9" dur="250" autoRev="1" fill="hold">
                                          <p:stCondLst>
                                            <p:cond delay="0"/>
                                          </p:stCondLst>
                                        </p:cTn>
                                        <p:tgtEl>
                                          <p:spTgt spid="6">
                                            <p:txEl>
                                              <p:pRg st="5" end="5"/>
                                            </p:txEl>
                                          </p:spTgt>
                                        </p:tgtEl>
                                        <p:attrNameLst>
                                          <p:attrName>r</p:attrName>
                                        </p:attrNameLst>
                                      </p:cBhvr>
                                    </p:animRo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Scale>
                                      <p:cBhvr>
                                        <p:cTn id="14"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5"/>
                                        </p:tgtEl>
                                        <p:attrNameLst>
                                          <p:attrName>ppt_x</p:attrName>
                                          <p:attrName>ppt_y</p:attrName>
                                        </p:attrNameLst>
                                      </p:cBhvr>
                                    </p:animMotion>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smtClean="0"/>
              <a:t>Practice</a:t>
            </a:r>
            <a:endParaRPr lang="en-US" b="1" dirty="0"/>
          </a:p>
        </p:txBody>
      </p:sp>
      <p:sp>
        <p:nvSpPr>
          <p:cNvPr id="6" name="Content Placeholder 2"/>
          <p:cNvSpPr txBox="1">
            <a:spLocks/>
          </p:cNvSpPr>
          <p:nvPr/>
        </p:nvSpPr>
        <p:spPr>
          <a:xfrm>
            <a:off x="227502" y="1600200"/>
            <a:ext cx="2001917" cy="5055230"/>
          </a:xfrm>
          <a:prstGeom prst="rect">
            <a:avLst/>
          </a:prstGeom>
          <a:solidFill>
            <a:srgbClr val="FFFFFF"/>
          </a:solidFill>
          <a:ln w="38100" cmpd="sng">
            <a:solidFill>
              <a:srgbClr val="4C2D7E"/>
            </a:solidFill>
          </a:ln>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000" b="1" dirty="0" smtClean="0"/>
              <a:t>“I Wandered Lonely as a Cloud”</a:t>
            </a:r>
          </a:p>
          <a:p>
            <a:pPr marL="0" indent="0">
              <a:buFont typeface="Arial"/>
              <a:buNone/>
            </a:pPr>
            <a:r>
              <a:rPr lang="en-US" sz="2000" dirty="0" smtClean="0"/>
              <a:t>By: William Wordsworth</a:t>
            </a:r>
          </a:p>
          <a:p>
            <a:pPr marL="0" indent="0">
              <a:buFont typeface="Arial"/>
              <a:buNone/>
            </a:pPr>
            <a:endParaRPr lang="en-US" sz="2400" dirty="0" smtClean="0"/>
          </a:p>
          <a:p>
            <a:pPr marL="0" indent="0">
              <a:buNone/>
            </a:pPr>
            <a:r>
              <a:rPr lang="en-US" sz="2400" dirty="0" smtClean="0"/>
              <a:t>Step </a:t>
            </a:r>
            <a:r>
              <a:rPr lang="en-US" sz="2400" dirty="0" smtClean="0"/>
              <a:t>5</a:t>
            </a:r>
            <a:r>
              <a:rPr lang="en-US" sz="2400" dirty="0"/>
              <a:t>: Question the poem.</a:t>
            </a:r>
          </a:p>
          <a:p>
            <a:pPr marL="176213" indent="-176213"/>
            <a:r>
              <a:rPr lang="en-US" sz="2400" dirty="0"/>
              <a:t>What is the author saying?</a:t>
            </a:r>
          </a:p>
          <a:p>
            <a:pPr marL="176213" indent="-176213"/>
            <a:r>
              <a:rPr lang="en-US" sz="2400" dirty="0"/>
              <a:t>What is the author’s tone?</a:t>
            </a:r>
          </a:p>
          <a:p>
            <a:pPr marL="176213" indent="-176213"/>
            <a:r>
              <a:rPr lang="en-US" sz="2400" dirty="0"/>
              <a:t>What is the author’s style?</a:t>
            </a:r>
          </a:p>
          <a:p>
            <a:pPr marL="176213" indent="-176213"/>
            <a:r>
              <a:rPr lang="en-US" sz="2400" dirty="0"/>
              <a:t>How does this poem make me feel?</a:t>
            </a:r>
            <a:endParaRPr lang="en-US" sz="2400" dirty="0"/>
          </a:p>
        </p:txBody>
      </p:sp>
      <p:sp>
        <p:nvSpPr>
          <p:cNvPr id="7" name="TextBox 6"/>
          <p:cNvSpPr txBox="1"/>
          <p:nvPr/>
        </p:nvSpPr>
        <p:spPr>
          <a:xfrm>
            <a:off x="2337507" y="1628554"/>
            <a:ext cx="6661243" cy="1815882"/>
          </a:xfrm>
          <a:prstGeom prst="rect">
            <a:avLst/>
          </a:prstGeom>
          <a:solidFill>
            <a:schemeClr val="bg1"/>
          </a:solidFill>
          <a:ln w="28575" cmpd="sng">
            <a:solidFill>
              <a:srgbClr val="118087"/>
            </a:solidFill>
          </a:ln>
        </p:spPr>
        <p:txBody>
          <a:bodyPr wrap="square" rtlCol="0">
            <a:spAutoFit/>
          </a:bodyPr>
          <a:lstStyle/>
          <a:p>
            <a:pPr algn="ctr"/>
            <a:r>
              <a:rPr lang="en-US" sz="2800" i="1" dirty="0" smtClean="0"/>
              <a:t>The author wrote this poem in iambic tetrameter with couplets completing each stanza. The poem’s meter is upbeat and cheerful, which matches the poem’s tone.</a:t>
            </a:r>
            <a:endParaRPr lang="en-US" sz="2800" i="1" dirty="0"/>
          </a:p>
        </p:txBody>
      </p:sp>
    </p:spTree>
    <p:extLst>
      <p:ext uri="{BB962C8B-B14F-4D97-AF65-F5344CB8AC3E}">
        <p14:creationId xmlns:p14="http://schemas.microsoft.com/office/powerpoint/2010/main" val="2965037680"/>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6" presetClass="emph" presetSubtype="0" fill="hold" nodeType="clickEffect">
                                  <p:stCondLst>
                                    <p:cond delay="0"/>
                                  </p:stCondLst>
                                  <p:iterate type="lt">
                                    <p:tmPct val="10000"/>
                                  </p:iterate>
                                  <p:childTnLst>
                                    <p:animScale>
                                      <p:cBhvr>
                                        <p:cTn id="6" dur="250" autoRev="1" fill="hold">
                                          <p:stCondLst>
                                            <p:cond delay="0"/>
                                          </p:stCondLst>
                                        </p:cTn>
                                        <p:tgtEl>
                                          <p:spTgt spid="6">
                                            <p:txEl>
                                              <p:pRg st="6" end="6"/>
                                            </p:txEl>
                                          </p:spTgt>
                                        </p:tgtEl>
                                      </p:cBhvr>
                                      <p:to x="80000" y="100000"/>
                                    </p:animScale>
                                    <p:anim by="(#ppt_w*0.10)" calcmode="lin" valueType="num">
                                      <p:cBhvr>
                                        <p:cTn id="7" dur="250" autoRev="1" fill="hold">
                                          <p:stCondLst>
                                            <p:cond delay="0"/>
                                          </p:stCondLst>
                                        </p:cTn>
                                        <p:tgtEl>
                                          <p:spTgt spid="6">
                                            <p:txEl>
                                              <p:pRg st="6" end="6"/>
                                            </p:txEl>
                                          </p:spTgt>
                                        </p:tgtEl>
                                        <p:attrNameLst>
                                          <p:attrName>ppt_x</p:attrName>
                                        </p:attrNameLst>
                                      </p:cBhvr>
                                    </p:anim>
                                    <p:anim by="(-#ppt_w*0.10)" calcmode="lin" valueType="num">
                                      <p:cBhvr>
                                        <p:cTn id="8" dur="250" autoRev="1" fill="hold">
                                          <p:stCondLst>
                                            <p:cond delay="0"/>
                                          </p:stCondLst>
                                        </p:cTn>
                                        <p:tgtEl>
                                          <p:spTgt spid="6">
                                            <p:txEl>
                                              <p:pRg st="6" end="6"/>
                                            </p:txEl>
                                          </p:spTgt>
                                        </p:tgtEl>
                                        <p:attrNameLst>
                                          <p:attrName>ppt_y</p:attrName>
                                        </p:attrNameLst>
                                      </p:cBhvr>
                                    </p:anim>
                                    <p:animRot by="-480000">
                                      <p:cBhvr>
                                        <p:cTn id="9" dur="250" autoRev="1" fill="hold">
                                          <p:stCondLst>
                                            <p:cond delay="0"/>
                                          </p:stCondLst>
                                        </p:cTn>
                                        <p:tgtEl>
                                          <p:spTgt spid="6">
                                            <p:txEl>
                                              <p:pRg st="6" end="6"/>
                                            </p:txEl>
                                          </p:spTgt>
                                        </p:tgtEl>
                                        <p:attrNameLst>
                                          <p:attrName>r</p:attrName>
                                        </p:attrNameLst>
                                      </p:cBhvr>
                                    </p:animRo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Scale>
                                      <p:cBhvr>
                                        <p:cTn id="14"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7"/>
                                        </p:tgtEl>
                                        <p:attrNameLst>
                                          <p:attrName>ppt_x</p:attrName>
                                          <p:attrName>ppt_y</p:attrName>
                                        </p:attrNameLst>
                                      </p:cBhvr>
                                    </p:animMotion>
                                    <p:animEffect transition="in" filter="fade">
                                      <p:cBhvr>
                                        <p:cTn id="1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It happens…</a:t>
            </a:r>
            <a:endParaRPr lang="en-US" sz="6000" b="1" dirty="0"/>
          </a:p>
        </p:txBody>
      </p:sp>
      <p:sp>
        <p:nvSpPr>
          <p:cNvPr id="3" name="Content Placeholder 2"/>
          <p:cNvSpPr>
            <a:spLocks noGrp="1"/>
          </p:cNvSpPr>
          <p:nvPr>
            <p:ph idx="1"/>
          </p:nvPr>
        </p:nvSpPr>
        <p:spPr>
          <a:noFill/>
        </p:spPr>
        <p:txBody>
          <a:bodyPr>
            <a:normAutofit/>
          </a:bodyPr>
          <a:lstStyle/>
          <a:p>
            <a:pPr marL="0" indent="0" algn="ctr">
              <a:lnSpc>
                <a:spcPct val="90000"/>
              </a:lnSpc>
              <a:buNone/>
            </a:pPr>
            <a:endParaRPr lang="en-US" sz="5400" b="1" dirty="0" smtClean="0">
              <a:solidFill>
                <a:srgbClr val="135592"/>
              </a:solidFill>
              <a:latin typeface="KG Behind These Hazel Eyes"/>
              <a:cs typeface="KG Behind These Hazel Eyes"/>
            </a:endParaRPr>
          </a:p>
          <a:p>
            <a:pPr marL="0" indent="0" algn="ctr">
              <a:lnSpc>
                <a:spcPct val="90000"/>
              </a:lnSpc>
              <a:buNone/>
            </a:pPr>
            <a:r>
              <a:rPr lang="en-US" sz="5400" b="1" dirty="0" smtClean="0">
                <a:solidFill>
                  <a:srgbClr val="4C2D7E"/>
                </a:solidFill>
                <a:cs typeface="KG Behind These Hazel Eyes"/>
              </a:rPr>
              <a:t>STOP WASTING TIME WITH MINDLESS READING!</a:t>
            </a:r>
            <a:endParaRPr lang="en-US" sz="5400" b="1" dirty="0">
              <a:solidFill>
                <a:srgbClr val="4C2D7E"/>
              </a:solidFill>
              <a:cs typeface="KG Behind These Hazel Eyes"/>
            </a:endParaRPr>
          </a:p>
        </p:txBody>
      </p:sp>
      <p:sp>
        <p:nvSpPr>
          <p:cNvPr id="4" name="TextBox 3"/>
          <p:cNvSpPr txBox="1"/>
          <p:nvPr/>
        </p:nvSpPr>
        <p:spPr>
          <a:xfrm>
            <a:off x="457200" y="4021017"/>
            <a:ext cx="8229600" cy="1931811"/>
          </a:xfrm>
          <a:prstGeom prst="rect">
            <a:avLst/>
          </a:prstGeom>
          <a:noFill/>
        </p:spPr>
        <p:txBody>
          <a:bodyPr wrap="square" rtlCol="0">
            <a:spAutoFit/>
          </a:bodyPr>
          <a:lstStyle/>
          <a:p>
            <a:pPr algn="ctr">
              <a:lnSpc>
                <a:spcPct val="90000"/>
              </a:lnSpc>
            </a:pPr>
            <a:r>
              <a:rPr lang="en-US" sz="4400" dirty="0" smtClean="0"/>
              <a:t>Annotating poems will help you </a:t>
            </a:r>
            <a:r>
              <a:rPr lang="en-US" sz="4400" b="1" u="sng" dirty="0" smtClean="0">
                <a:solidFill>
                  <a:srgbClr val="118087"/>
                </a:solidFill>
              </a:rPr>
              <a:t>remember</a:t>
            </a:r>
            <a:r>
              <a:rPr lang="en-US" sz="4400" dirty="0" smtClean="0"/>
              <a:t>, </a:t>
            </a:r>
            <a:r>
              <a:rPr lang="en-US" sz="4400" b="1" u="sng" dirty="0" smtClean="0">
                <a:solidFill>
                  <a:srgbClr val="118087"/>
                </a:solidFill>
              </a:rPr>
              <a:t>understand</a:t>
            </a:r>
            <a:r>
              <a:rPr lang="en-US" sz="4400" dirty="0" smtClean="0"/>
              <a:t>, and </a:t>
            </a:r>
          </a:p>
          <a:p>
            <a:pPr algn="ctr">
              <a:lnSpc>
                <a:spcPct val="90000"/>
              </a:lnSpc>
            </a:pPr>
            <a:r>
              <a:rPr lang="en-US" sz="4400" b="1" u="sng" dirty="0" smtClean="0">
                <a:solidFill>
                  <a:srgbClr val="118087"/>
                </a:solidFill>
              </a:rPr>
              <a:t>connect</a:t>
            </a:r>
            <a:r>
              <a:rPr lang="en-US" sz="4400" b="1" dirty="0" smtClean="0">
                <a:solidFill>
                  <a:srgbClr val="118087"/>
                </a:solidFill>
              </a:rPr>
              <a:t> </a:t>
            </a:r>
            <a:r>
              <a:rPr lang="en-US" sz="4400" dirty="0"/>
              <a:t>w</a:t>
            </a:r>
            <a:r>
              <a:rPr lang="en-US" sz="4400" dirty="0" smtClean="0"/>
              <a:t>ith the poem.</a:t>
            </a:r>
            <a:endParaRPr lang="en-US" sz="4400" dirty="0"/>
          </a:p>
        </p:txBody>
      </p:sp>
    </p:spTree>
    <p:extLst>
      <p:ext uri="{BB962C8B-B14F-4D97-AF65-F5344CB8AC3E}">
        <p14:creationId xmlns:p14="http://schemas.microsoft.com/office/powerpoint/2010/main" val="3222874821"/>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p:cTn id="13"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4">
                                            <p:txEl>
                                              <p:pRg st="0" end="0"/>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p:cTn id="19" dur="1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20" dur="1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21" dur="1000" fill="hold"/>
                                        <p:tgtEl>
                                          <p:spTgt spid="4">
                                            <p:txEl>
                                              <p:pRg st="1" end="1"/>
                                            </p:txEl>
                                          </p:spTgt>
                                        </p:tgtEl>
                                        <p:attrNameLst>
                                          <p:attrName>style.rotation</p:attrName>
                                        </p:attrNameLst>
                                      </p:cBhvr>
                                      <p:tavLst>
                                        <p:tav tm="0">
                                          <p:val>
                                            <p:fltVal val="90"/>
                                          </p:val>
                                        </p:tav>
                                        <p:tav tm="100000">
                                          <p:val>
                                            <p:fltVal val="0"/>
                                          </p:val>
                                        </p:tav>
                                      </p:tavLst>
                                    </p:anim>
                                    <p:animEffect transition="in" filter="fade">
                                      <p:cBhvr>
                                        <p:cTn id="22"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smtClean="0"/>
              <a:t>Practice</a:t>
            </a:r>
            <a:endParaRPr lang="en-US" b="1" dirty="0"/>
          </a:p>
        </p:txBody>
      </p:sp>
      <p:sp>
        <p:nvSpPr>
          <p:cNvPr id="6" name="Content Placeholder 2"/>
          <p:cNvSpPr txBox="1">
            <a:spLocks/>
          </p:cNvSpPr>
          <p:nvPr/>
        </p:nvSpPr>
        <p:spPr>
          <a:xfrm>
            <a:off x="227502" y="1600200"/>
            <a:ext cx="2001917" cy="5055230"/>
          </a:xfrm>
          <a:prstGeom prst="rect">
            <a:avLst/>
          </a:prstGeom>
          <a:solidFill>
            <a:srgbClr val="FFFFFF"/>
          </a:solidFill>
          <a:ln w="38100" cmpd="sng">
            <a:solidFill>
              <a:srgbClr val="4C2D7E"/>
            </a:solidFill>
          </a:ln>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000" b="1" dirty="0" smtClean="0"/>
              <a:t>“I Wandered Lonely as a Cloud”</a:t>
            </a:r>
          </a:p>
          <a:p>
            <a:pPr marL="0" indent="0">
              <a:buFont typeface="Arial"/>
              <a:buNone/>
            </a:pPr>
            <a:r>
              <a:rPr lang="en-US" sz="2000" dirty="0" smtClean="0"/>
              <a:t>By: William Wordsworth</a:t>
            </a:r>
          </a:p>
          <a:p>
            <a:pPr marL="0" indent="0">
              <a:buFont typeface="Arial"/>
              <a:buNone/>
            </a:pPr>
            <a:endParaRPr lang="en-US" sz="2400" dirty="0" smtClean="0"/>
          </a:p>
          <a:p>
            <a:pPr marL="0" indent="0">
              <a:buNone/>
            </a:pPr>
            <a:r>
              <a:rPr lang="en-US" sz="2400" dirty="0" smtClean="0"/>
              <a:t>Step </a:t>
            </a:r>
            <a:r>
              <a:rPr lang="en-US" sz="2400" dirty="0" smtClean="0"/>
              <a:t>5</a:t>
            </a:r>
            <a:r>
              <a:rPr lang="en-US" sz="2400" dirty="0"/>
              <a:t>: Question the poem.</a:t>
            </a:r>
          </a:p>
          <a:p>
            <a:pPr marL="176213" indent="-176213"/>
            <a:r>
              <a:rPr lang="en-US" sz="2400" dirty="0"/>
              <a:t>What is the author saying?</a:t>
            </a:r>
          </a:p>
          <a:p>
            <a:pPr marL="176213" indent="-176213"/>
            <a:r>
              <a:rPr lang="en-US" sz="2400" dirty="0"/>
              <a:t>What is the author’s tone?</a:t>
            </a:r>
          </a:p>
          <a:p>
            <a:pPr marL="176213" indent="-176213"/>
            <a:r>
              <a:rPr lang="en-US" sz="2400" dirty="0"/>
              <a:t>What is the author’s style?</a:t>
            </a:r>
          </a:p>
          <a:p>
            <a:pPr marL="176213" indent="-176213"/>
            <a:r>
              <a:rPr lang="en-US" sz="2400" dirty="0"/>
              <a:t>How does this poem make me feel?</a:t>
            </a:r>
            <a:endParaRPr lang="en-US" sz="2400" dirty="0"/>
          </a:p>
        </p:txBody>
      </p:sp>
      <p:sp>
        <p:nvSpPr>
          <p:cNvPr id="5" name="TextBox 4"/>
          <p:cNvSpPr txBox="1"/>
          <p:nvPr/>
        </p:nvSpPr>
        <p:spPr>
          <a:xfrm>
            <a:off x="2337507" y="1628554"/>
            <a:ext cx="6661243" cy="1384995"/>
          </a:xfrm>
          <a:prstGeom prst="rect">
            <a:avLst/>
          </a:prstGeom>
          <a:solidFill>
            <a:schemeClr val="bg1"/>
          </a:solidFill>
          <a:ln w="28575" cmpd="sng">
            <a:solidFill>
              <a:srgbClr val="118087"/>
            </a:solidFill>
          </a:ln>
        </p:spPr>
        <p:txBody>
          <a:bodyPr wrap="square" rtlCol="0">
            <a:spAutoFit/>
          </a:bodyPr>
          <a:lstStyle/>
          <a:p>
            <a:pPr algn="ctr"/>
            <a:r>
              <a:rPr lang="en-US" sz="2800" i="1" dirty="0" smtClean="0"/>
              <a:t>This question is up to YOU to answer! How does it make you feel? This is the mood of the poem. </a:t>
            </a:r>
            <a:endParaRPr lang="en-US" sz="2800" i="1" dirty="0"/>
          </a:p>
        </p:txBody>
      </p:sp>
    </p:spTree>
    <p:extLst>
      <p:ext uri="{BB962C8B-B14F-4D97-AF65-F5344CB8AC3E}">
        <p14:creationId xmlns:p14="http://schemas.microsoft.com/office/powerpoint/2010/main" val="3026641673"/>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6" presetClass="emph" presetSubtype="0" fill="hold" nodeType="clickEffect">
                                  <p:stCondLst>
                                    <p:cond delay="0"/>
                                  </p:stCondLst>
                                  <p:iterate type="lt">
                                    <p:tmPct val="10000"/>
                                  </p:iterate>
                                  <p:childTnLst>
                                    <p:animScale>
                                      <p:cBhvr>
                                        <p:cTn id="6" dur="250" autoRev="1" fill="hold">
                                          <p:stCondLst>
                                            <p:cond delay="0"/>
                                          </p:stCondLst>
                                        </p:cTn>
                                        <p:tgtEl>
                                          <p:spTgt spid="6">
                                            <p:txEl>
                                              <p:pRg st="7" end="7"/>
                                            </p:txEl>
                                          </p:spTgt>
                                        </p:tgtEl>
                                      </p:cBhvr>
                                      <p:to x="80000" y="100000"/>
                                    </p:animScale>
                                    <p:anim by="(#ppt_w*0.10)" calcmode="lin" valueType="num">
                                      <p:cBhvr>
                                        <p:cTn id="7" dur="250" autoRev="1" fill="hold">
                                          <p:stCondLst>
                                            <p:cond delay="0"/>
                                          </p:stCondLst>
                                        </p:cTn>
                                        <p:tgtEl>
                                          <p:spTgt spid="6">
                                            <p:txEl>
                                              <p:pRg st="7" end="7"/>
                                            </p:txEl>
                                          </p:spTgt>
                                        </p:tgtEl>
                                        <p:attrNameLst>
                                          <p:attrName>ppt_x</p:attrName>
                                        </p:attrNameLst>
                                      </p:cBhvr>
                                    </p:anim>
                                    <p:anim by="(-#ppt_w*0.10)" calcmode="lin" valueType="num">
                                      <p:cBhvr>
                                        <p:cTn id="8" dur="250" autoRev="1" fill="hold">
                                          <p:stCondLst>
                                            <p:cond delay="0"/>
                                          </p:stCondLst>
                                        </p:cTn>
                                        <p:tgtEl>
                                          <p:spTgt spid="6">
                                            <p:txEl>
                                              <p:pRg st="7" end="7"/>
                                            </p:txEl>
                                          </p:spTgt>
                                        </p:tgtEl>
                                        <p:attrNameLst>
                                          <p:attrName>ppt_y</p:attrName>
                                        </p:attrNameLst>
                                      </p:cBhvr>
                                    </p:anim>
                                    <p:animRot by="-480000">
                                      <p:cBhvr>
                                        <p:cTn id="9" dur="250" autoRev="1" fill="hold">
                                          <p:stCondLst>
                                            <p:cond delay="0"/>
                                          </p:stCondLst>
                                        </p:cTn>
                                        <p:tgtEl>
                                          <p:spTgt spid="6">
                                            <p:txEl>
                                              <p:pRg st="7" end="7"/>
                                            </p:txEl>
                                          </p:spTgt>
                                        </p:tgtEl>
                                        <p:attrNameLst>
                                          <p:attrName>r</p:attrName>
                                        </p:attrNameLst>
                                      </p:cBhvr>
                                    </p:animRo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Scale>
                                      <p:cBhvr>
                                        <p:cTn id="14"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5"/>
                                        </p:tgtEl>
                                        <p:attrNameLst>
                                          <p:attrName>ppt_x</p:attrName>
                                          <p:attrName>ppt_y</p:attrName>
                                        </p:attrNameLst>
                                      </p:cBhvr>
                                    </p:animMotion>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smtClean="0"/>
              <a:t>Practice</a:t>
            </a:r>
            <a:endParaRPr lang="en-US" b="1" dirty="0"/>
          </a:p>
        </p:txBody>
      </p:sp>
      <p:sp>
        <p:nvSpPr>
          <p:cNvPr id="6" name="Content Placeholder 2"/>
          <p:cNvSpPr txBox="1">
            <a:spLocks/>
          </p:cNvSpPr>
          <p:nvPr/>
        </p:nvSpPr>
        <p:spPr>
          <a:xfrm>
            <a:off x="227502" y="1600200"/>
            <a:ext cx="2001917" cy="5055230"/>
          </a:xfrm>
          <a:prstGeom prst="rect">
            <a:avLst/>
          </a:prstGeom>
          <a:solidFill>
            <a:srgbClr val="FFFFFF"/>
          </a:solidFill>
          <a:ln w="38100" cmpd="sng">
            <a:solidFill>
              <a:srgbClr val="4C2D7E"/>
            </a:solidFill>
          </a:ln>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000" b="1" dirty="0" smtClean="0"/>
              <a:t>“I Wandered Lonely as a Cloud”</a:t>
            </a:r>
          </a:p>
          <a:p>
            <a:pPr marL="0" indent="0">
              <a:buFont typeface="Arial"/>
              <a:buNone/>
            </a:pPr>
            <a:r>
              <a:rPr lang="en-US" sz="2000" dirty="0" smtClean="0"/>
              <a:t>By: William Wordsworth</a:t>
            </a:r>
          </a:p>
          <a:p>
            <a:pPr marL="0" indent="0">
              <a:buFont typeface="Arial"/>
              <a:buNone/>
            </a:pPr>
            <a:endParaRPr lang="en-US" sz="2400" dirty="0" smtClean="0"/>
          </a:p>
          <a:p>
            <a:pPr marL="0" indent="0">
              <a:lnSpc>
                <a:spcPct val="110000"/>
              </a:lnSpc>
              <a:buFont typeface="Arial"/>
              <a:buNone/>
            </a:pPr>
            <a:r>
              <a:rPr lang="en-US" sz="2400" dirty="0" smtClean="0"/>
              <a:t>Step </a:t>
            </a:r>
            <a:r>
              <a:rPr lang="en-US" sz="2400" dirty="0" smtClean="0"/>
              <a:t>6: Review Your Annotations </a:t>
            </a:r>
          </a:p>
          <a:p>
            <a:pPr marL="0" indent="0">
              <a:lnSpc>
                <a:spcPct val="110000"/>
              </a:lnSpc>
              <a:buFont typeface="Arial"/>
              <a:buNone/>
            </a:pPr>
            <a:endParaRPr lang="en-US" sz="2400" dirty="0"/>
          </a:p>
          <a:p>
            <a:pPr marL="0" indent="0">
              <a:lnSpc>
                <a:spcPct val="110000"/>
              </a:lnSpc>
              <a:buFont typeface="Arial"/>
              <a:buNone/>
            </a:pPr>
            <a:r>
              <a:rPr lang="en-US" sz="2400" dirty="0" smtClean="0"/>
              <a:t>Step 7: Explore the poem’s theme</a:t>
            </a:r>
            <a:endParaRPr lang="en-US" sz="2400" dirty="0"/>
          </a:p>
        </p:txBody>
      </p:sp>
      <p:sp>
        <p:nvSpPr>
          <p:cNvPr id="7" name="TextBox 6"/>
          <p:cNvSpPr txBox="1"/>
          <p:nvPr/>
        </p:nvSpPr>
        <p:spPr>
          <a:xfrm>
            <a:off x="2337508" y="1600200"/>
            <a:ext cx="3242792" cy="4598694"/>
          </a:xfrm>
          <a:prstGeom prst="rect">
            <a:avLst/>
          </a:prstGeom>
          <a:solidFill>
            <a:srgbClr val="FFFFFF"/>
          </a:solidFill>
          <a:ln w="38100" cmpd="sng">
            <a:solidFill>
              <a:srgbClr val="4C2D7E"/>
            </a:solidFill>
          </a:ln>
        </p:spPr>
        <p:txBody>
          <a:bodyPr wrap="square" rtlCol="0">
            <a:spAutoFit/>
          </a:bodyPr>
          <a:lstStyle/>
          <a:p>
            <a:pPr>
              <a:lnSpc>
                <a:spcPct val="150000"/>
              </a:lnSpc>
            </a:pPr>
            <a:r>
              <a:rPr lang="en-US" sz="1400" dirty="0" smtClean="0"/>
              <a:t>I wandered lonely as a cloud</a:t>
            </a:r>
          </a:p>
          <a:p>
            <a:pPr>
              <a:lnSpc>
                <a:spcPct val="150000"/>
              </a:lnSpc>
            </a:pPr>
            <a:r>
              <a:rPr lang="en-US" sz="1400" dirty="0" smtClean="0"/>
              <a:t>That floats on high o'er vales and hills,</a:t>
            </a:r>
          </a:p>
          <a:p>
            <a:pPr>
              <a:lnSpc>
                <a:spcPct val="150000"/>
              </a:lnSpc>
            </a:pPr>
            <a:r>
              <a:rPr lang="en-US" sz="1400" dirty="0" smtClean="0"/>
              <a:t>When all at once I saw a crowd,</a:t>
            </a:r>
          </a:p>
          <a:p>
            <a:pPr>
              <a:lnSpc>
                <a:spcPct val="150000"/>
              </a:lnSpc>
            </a:pPr>
            <a:r>
              <a:rPr lang="en-US" sz="1400" dirty="0" smtClean="0"/>
              <a:t>A host, of golden daffodils;</a:t>
            </a:r>
          </a:p>
          <a:p>
            <a:pPr>
              <a:lnSpc>
                <a:spcPct val="150000"/>
              </a:lnSpc>
            </a:pPr>
            <a:r>
              <a:rPr lang="en-US" sz="1400" dirty="0" smtClean="0"/>
              <a:t>Beside the lake, beneath the trees,</a:t>
            </a:r>
          </a:p>
          <a:p>
            <a:pPr>
              <a:lnSpc>
                <a:spcPct val="150000"/>
              </a:lnSpc>
            </a:pPr>
            <a:r>
              <a:rPr lang="en-US" sz="1400" dirty="0" smtClean="0"/>
              <a:t>Fluttering and dancing in the breeze.</a:t>
            </a:r>
          </a:p>
          <a:p>
            <a:pPr>
              <a:lnSpc>
                <a:spcPct val="150000"/>
              </a:lnSpc>
            </a:pPr>
            <a:endParaRPr lang="en-US" sz="1400" dirty="0" smtClean="0"/>
          </a:p>
          <a:p>
            <a:pPr>
              <a:lnSpc>
                <a:spcPct val="150000"/>
              </a:lnSpc>
            </a:pPr>
            <a:r>
              <a:rPr lang="en-US" sz="1400" dirty="0" smtClean="0"/>
              <a:t>Continuous as the stars that shine</a:t>
            </a:r>
          </a:p>
          <a:p>
            <a:pPr>
              <a:lnSpc>
                <a:spcPct val="150000"/>
              </a:lnSpc>
            </a:pPr>
            <a:r>
              <a:rPr lang="en-US" sz="1400" dirty="0" smtClean="0"/>
              <a:t>And twinkle on the milky way,</a:t>
            </a:r>
          </a:p>
          <a:p>
            <a:pPr>
              <a:lnSpc>
                <a:spcPct val="150000"/>
              </a:lnSpc>
            </a:pPr>
            <a:r>
              <a:rPr lang="en-US" sz="1400" dirty="0" smtClean="0"/>
              <a:t>They stretched in never-ending line</a:t>
            </a:r>
          </a:p>
          <a:p>
            <a:pPr>
              <a:lnSpc>
                <a:spcPct val="150000"/>
              </a:lnSpc>
            </a:pPr>
            <a:r>
              <a:rPr lang="en-US" sz="1400" dirty="0" smtClean="0"/>
              <a:t>Along the margin of a bay:</a:t>
            </a:r>
          </a:p>
          <a:p>
            <a:pPr>
              <a:lnSpc>
                <a:spcPct val="150000"/>
              </a:lnSpc>
            </a:pPr>
            <a:r>
              <a:rPr lang="en-US" sz="1400" dirty="0" smtClean="0"/>
              <a:t>Ten thousand saw I at a glance,</a:t>
            </a:r>
          </a:p>
          <a:p>
            <a:pPr>
              <a:lnSpc>
                <a:spcPct val="150000"/>
              </a:lnSpc>
            </a:pPr>
            <a:r>
              <a:rPr lang="en-US" sz="1400" dirty="0" smtClean="0"/>
              <a:t>Tossing their heads in sprightly dance.</a:t>
            </a:r>
          </a:p>
          <a:p>
            <a:pPr>
              <a:lnSpc>
                <a:spcPct val="150000"/>
              </a:lnSpc>
            </a:pPr>
            <a:endParaRPr lang="en-US" sz="1400" dirty="0"/>
          </a:p>
        </p:txBody>
      </p:sp>
      <p:sp>
        <p:nvSpPr>
          <p:cNvPr id="8" name="TextBox 7"/>
          <p:cNvSpPr txBox="1"/>
          <p:nvPr/>
        </p:nvSpPr>
        <p:spPr>
          <a:xfrm>
            <a:off x="5755958" y="1600200"/>
            <a:ext cx="3242792" cy="4598694"/>
          </a:xfrm>
          <a:prstGeom prst="rect">
            <a:avLst/>
          </a:prstGeom>
          <a:solidFill>
            <a:srgbClr val="FFFFFF"/>
          </a:solidFill>
          <a:ln w="38100" cmpd="sng">
            <a:solidFill>
              <a:srgbClr val="4C2D7E"/>
            </a:solidFill>
          </a:ln>
        </p:spPr>
        <p:txBody>
          <a:bodyPr wrap="square" rtlCol="0">
            <a:spAutoFit/>
          </a:bodyPr>
          <a:lstStyle/>
          <a:p>
            <a:pPr>
              <a:lnSpc>
                <a:spcPct val="150000"/>
              </a:lnSpc>
            </a:pPr>
            <a:r>
              <a:rPr lang="en-US" sz="1400" dirty="0" smtClean="0"/>
              <a:t>The </a:t>
            </a:r>
            <a:r>
              <a:rPr lang="en-US" sz="1400" dirty="0"/>
              <a:t>waves beside them danced; but they</a:t>
            </a:r>
          </a:p>
          <a:p>
            <a:pPr>
              <a:lnSpc>
                <a:spcPct val="150000"/>
              </a:lnSpc>
            </a:pPr>
            <a:r>
              <a:rPr lang="en-US" sz="1400" dirty="0"/>
              <a:t>Out-did the sparkling waves in glee:</a:t>
            </a:r>
          </a:p>
          <a:p>
            <a:pPr>
              <a:lnSpc>
                <a:spcPct val="150000"/>
              </a:lnSpc>
            </a:pPr>
            <a:r>
              <a:rPr lang="en-US" sz="1400" dirty="0"/>
              <a:t>A poet could not but be gay,</a:t>
            </a:r>
          </a:p>
          <a:p>
            <a:pPr>
              <a:lnSpc>
                <a:spcPct val="150000"/>
              </a:lnSpc>
            </a:pPr>
            <a:r>
              <a:rPr lang="en-US" sz="1400" dirty="0"/>
              <a:t>In such a jocund company:</a:t>
            </a:r>
          </a:p>
          <a:p>
            <a:pPr>
              <a:lnSpc>
                <a:spcPct val="150000"/>
              </a:lnSpc>
            </a:pPr>
            <a:r>
              <a:rPr lang="en-US" sz="1400" dirty="0"/>
              <a:t>I gazed—and gazed—but little thought</a:t>
            </a:r>
          </a:p>
          <a:p>
            <a:pPr>
              <a:lnSpc>
                <a:spcPct val="150000"/>
              </a:lnSpc>
            </a:pPr>
            <a:r>
              <a:rPr lang="en-US" sz="1400" dirty="0"/>
              <a:t>What wealth the show to me had brought:</a:t>
            </a:r>
          </a:p>
          <a:p>
            <a:pPr>
              <a:lnSpc>
                <a:spcPct val="150000"/>
              </a:lnSpc>
            </a:pPr>
            <a:endParaRPr lang="en-US" sz="1400" dirty="0"/>
          </a:p>
          <a:p>
            <a:pPr>
              <a:lnSpc>
                <a:spcPct val="150000"/>
              </a:lnSpc>
            </a:pPr>
            <a:r>
              <a:rPr lang="en-US" sz="1400" dirty="0"/>
              <a:t>For oft, when on my couch I lie</a:t>
            </a:r>
          </a:p>
          <a:p>
            <a:pPr>
              <a:lnSpc>
                <a:spcPct val="150000"/>
              </a:lnSpc>
            </a:pPr>
            <a:r>
              <a:rPr lang="en-US" sz="1400" dirty="0"/>
              <a:t>In vacant or in pensive mood,</a:t>
            </a:r>
          </a:p>
          <a:p>
            <a:pPr>
              <a:lnSpc>
                <a:spcPct val="150000"/>
              </a:lnSpc>
            </a:pPr>
            <a:r>
              <a:rPr lang="en-US" sz="1400" dirty="0"/>
              <a:t>They flash upon that inward eye</a:t>
            </a:r>
          </a:p>
          <a:p>
            <a:pPr>
              <a:lnSpc>
                <a:spcPct val="150000"/>
              </a:lnSpc>
            </a:pPr>
            <a:r>
              <a:rPr lang="en-US" sz="1400" dirty="0"/>
              <a:t>Which is the bliss of solitude;</a:t>
            </a:r>
          </a:p>
          <a:p>
            <a:pPr>
              <a:lnSpc>
                <a:spcPct val="150000"/>
              </a:lnSpc>
            </a:pPr>
            <a:r>
              <a:rPr lang="en-US" sz="1400" dirty="0"/>
              <a:t>And then my heart with pleasure fills,</a:t>
            </a:r>
          </a:p>
          <a:p>
            <a:pPr>
              <a:lnSpc>
                <a:spcPct val="150000"/>
              </a:lnSpc>
            </a:pPr>
            <a:r>
              <a:rPr lang="en-US" sz="1400" dirty="0"/>
              <a:t>And dances with the daffodils.</a:t>
            </a:r>
          </a:p>
        </p:txBody>
      </p:sp>
      <p:sp>
        <p:nvSpPr>
          <p:cNvPr id="10" name="TextBox 9"/>
          <p:cNvSpPr txBox="1"/>
          <p:nvPr/>
        </p:nvSpPr>
        <p:spPr>
          <a:xfrm>
            <a:off x="2337507" y="1628554"/>
            <a:ext cx="6661243" cy="3108544"/>
          </a:xfrm>
          <a:prstGeom prst="rect">
            <a:avLst/>
          </a:prstGeom>
          <a:solidFill>
            <a:schemeClr val="bg1"/>
          </a:solidFill>
          <a:ln w="28575" cmpd="sng">
            <a:solidFill>
              <a:srgbClr val="118087"/>
            </a:solidFill>
          </a:ln>
        </p:spPr>
        <p:txBody>
          <a:bodyPr wrap="square" rtlCol="0">
            <a:spAutoFit/>
          </a:bodyPr>
          <a:lstStyle/>
          <a:p>
            <a:pPr algn="ctr"/>
            <a:r>
              <a:rPr lang="en-US" sz="2800" i="1" dirty="0" smtClean="0"/>
              <a:t>There are a couple themes to this poem. One theme could be interpreted as ‘nature makes people happy.’ Another theme is that ‘we often fail to appreciate the true beauty of nature.’ A final theme in the poem could be ‘unplugging from modern technology and connecting with nature makes us happy.’</a:t>
            </a:r>
            <a:endParaRPr lang="en-US" sz="2800" i="1" dirty="0"/>
          </a:p>
        </p:txBody>
      </p:sp>
    </p:spTree>
    <p:extLst>
      <p:ext uri="{BB962C8B-B14F-4D97-AF65-F5344CB8AC3E}">
        <p14:creationId xmlns:p14="http://schemas.microsoft.com/office/powerpoint/2010/main" val="589049021"/>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6" presetClass="emph" presetSubtype="0" fill="hold" nodeType="clickEffect">
                                  <p:stCondLst>
                                    <p:cond delay="0"/>
                                  </p:stCondLst>
                                  <p:iterate type="lt">
                                    <p:tmPct val="10000"/>
                                  </p:iterate>
                                  <p:childTnLst>
                                    <p:animScale>
                                      <p:cBhvr>
                                        <p:cTn id="6" dur="250" autoRev="1" fill="hold">
                                          <p:stCondLst>
                                            <p:cond delay="0"/>
                                          </p:stCondLst>
                                        </p:cTn>
                                        <p:tgtEl>
                                          <p:spTgt spid="6">
                                            <p:txEl>
                                              <p:pRg st="5" end="5"/>
                                            </p:txEl>
                                          </p:spTgt>
                                        </p:tgtEl>
                                      </p:cBhvr>
                                      <p:to x="80000" y="100000"/>
                                    </p:animScale>
                                    <p:anim by="(#ppt_w*0.10)" calcmode="lin" valueType="num">
                                      <p:cBhvr>
                                        <p:cTn id="7" dur="250" autoRev="1" fill="hold">
                                          <p:stCondLst>
                                            <p:cond delay="0"/>
                                          </p:stCondLst>
                                        </p:cTn>
                                        <p:tgtEl>
                                          <p:spTgt spid="6">
                                            <p:txEl>
                                              <p:pRg st="5" end="5"/>
                                            </p:txEl>
                                          </p:spTgt>
                                        </p:tgtEl>
                                        <p:attrNameLst>
                                          <p:attrName>ppt_x</p:attrName>
                                        </p:attrNameLst>
                                      </p:cBhvr>
                                    </p:anim>
                                    <p:anim by="(-#ppt_w*0.10)" calcmode="lin" valueType="num">
                                      <p:cBhvr>
                                        <p:cTn id="8" dur="250" autoRev="1" fill="hold">
                                          <p:stCondLst>
                                            <p:cond delay="0"/>
                                          </p:stCondLst>
                                        </p:cTn>
                                        <p:tgtEl>
                                          <p:spTgt spid="6">
                                            <p:txEl>
                                              <p:pRg st="5" end="5"/>
                                            </p:txEl>
                                          </p:spTgt>
                                        </p:tgtEl>
                                        <p:attrNameLst>
                                          <p:attrName>ppt_y</p:attrName>
                                        </p:attrNameLst>
                                      </p:cBhvr>
                                    </p:anim>
                                    <p:animRot by="-480000">
                                      <p:cBhvr>
                                        <p:cTn id="9" dur="250" autoRev="1" fill="hold">
                                          <p:stCondLst>
                                            <p:cond delay="0"/>
                                          </p:stCondLst>
                                        </p:cTn>
                                        <p:tgtEl>
                                          <p:spTgt spid="6">
                                            <p:txEl>
                                              <p:pRg st="5" end="5"/>
                                            </p:txEl>
                                          </p:spTgt>
                                        </p:tgtEl>
                                        <p:attrNameLst>
                                          <p:attrName>r</p:attrName>
                                        </p:attrNameLst>
                                      </p:cBhvr>
                                    </p:animRo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grpId="0" nodeType="clickEffect">
                                  <p:stCondLst>
                                    <p:cond delay="0"/>
                                  </p:stCondLst>
                                  <p:childTnLst>
                                    <p:anim calcmode="lin" valueType="num">
                                      <p:cBhvr>
                                        <p:cTn id="13" dur="500"/>
                                        <p:tgtEl>
                                          <p:spTgt spid="7"/>
                                        </p:tgtEl>
                                        <p:attrNameLst>
                                          <p:attrName>ppt_w</p:attrName>
                                        </p:attrNameLst>
                                      </p:cBhvr>
                                      <p:tavLst>
                                        <p:tav tm="0">
                                          <p:val>
                                            <p:strVal val="ppt_w"/>
                                          </p:val>
                                        </p:tav>
                                        <p:tav tm="100000">
                                          <p:val>
                                            <p:fltVal val="0"/>
                                          </p:val>
                                        </p:tav>
                                      </p:tavLst>
                                    </p:anim>
                                    <p:anim calcmode="lin" valueType="num">
                                      <p:cBhvr>
                                        <p:cTn id="14" dur="500"/>
                                        <p:tgtEl>
                                          <p:spTgt spid="7"/>
                                        </p:tgtEl>
                                        <p:attrNameLst>
                                          <p:attrName>ppt_h</p:attrName>
                                        </p:attrNameLst>
                                      </p:cBhvr>
                                      <p:tavLst>
                                        <p:tav tm="0">
                                          <p:val>
                                            <p:strVal val="ppt_h"/>
                                          </p:val>
                                        </p:tav>
                                        <p:tav tm="100000">
                                          <p:val>
                                            <p:fltVal val="0"/>
                                          </p:val>
                                        </p:tav>
                                      </p:tavLst>
                                    </p:anim>
                                    <p:animEffect transition="out" filter="fade">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par>
                                <p:cTn id="17" presetID="53" presetClass="exit" presetSubtype="32" fill="hold" grpId="0" nodeType="withEffect">
                                  <p:stCondLst>
                                    <p:cond delay="0"/>
                                  </p:stCondLst>
                                  <p:childTnLst>
                                    <p:anim calcmode="lin" valueType="num">
                                      <p:cBhvr>
                                        <p:cTn id="18" dur="500"/>
                                        <p:tgtEl>
                                          <p:spTgt spid="8"/>
                                        </p:tgtEl>
                                        <p:attrNameLst>
                                          <p:attrName>ppt_w</p:attrName>
                                        </p:attrNameLst>
                                      </p:cBhvr>
                                      <p:tavLst>
                                        <p:tav tm="0">
                                          <p:val>
                                            <p:strVal val="ppt_w"/>
                                          </p:val>
                                        </p:tav>
                                        <p:tav tm="100000">
                                          <p:val>
                                            <p:fltVal val="0"/>
                                          </p:val>
                                        </p:tav>
                                      </p:tavLst>
                                    </p:anim>
                                    <p:anim calcmode="lin" valueType="num">
                                      <p:cBhvr>
                                        <p:cTn id="19" dur="500"/>
                                        <p:tgtEl>
                                          <p:spTgt spid="8"/>
                                        </p:tgtEl>
                                        <p:attrNameLst>
                                          <p:attrName>ppt_h</p:attrName>
                                        </p:attrNameLst>
                                      </p:cBhvr>
                                      <p:tavLst>
                                        <p:tav tm="0">
                                          <p:val>
                                            <p:strVal val="ppt_h"/>
                                          </p:val>
                                        </p:tav>
                                        <p:tav tm="100000">
                                          <p:val>
                                            <p:fltVal val="0"/>
                                          </p:val>
                                        </p:tav>
                                      </p:tavLst>
                                    </p:anim>
                                    <p:animEffect transition="out" filter="fad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52"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Scale>
                                      <p:cBhvr>
                                        <p:cTn id="26"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7" dur="1000" decel="50000" fill="hold">
                                          <p:stCondLst>
                                            <p:cond delay="0"/>
                                          </p:stCondLst>
                                        </p:cTn>
                                        <p:tgtEl>
                                          <p:spTgt spid="10"/>
                                        </p:tgtEl>
                                        <p:attrNameLst>
                                          <p:attrName>ppt_x</p:attrName>
                                          <p:attrName>ppt_y</p:attrName>
                                        </p:attrNameLst>
                                      </p:cBhvr>
                                    </p:animMotion>
                                    <p:animEffect transition="in" filter="fade">
                                      <p:cBhvr>
                                        <p:cTn id="28"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What is Annotating?</a:t>
            </a:r>
            <a:endParaRPr lang="en-US" sz="5400" b="1" dirty="0"/>
          </a:p>
        </p:txBody>
      </p:sp>
      <p:sp>
        <p:nvSpPr>
          <p:cNvPr id="3" name="Content Placeholder 2"/>
          <p:cNvSpPr>
            <a:spLocks noGrp="1"/>
          </p:cNvSpPr>
          <p:nvPr>
            <p:ph idx="1"/>
          </p:nvPr>
        </p:nvSpPr>
        <p:spPr>
          <a:noFill/>
          <a:ln>
            <a:noFill/>
          </a:ln>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p:txBody>
      </p:sp>
      <p:sp>
        <p:nvSpPr>
          <p:cNvPr id="4" name="TextBox 3"/>
          <p:cNvSpPr txBox="1"/>
          <p:nvPr/>
        </p:nvSpPr>
        <p:spPr>
          <a:xfrm>
            <a:off x="2974589" y="6727848"/>
            <a:ext cx="184666" cy="369332"/>
          </a:xfrm>
          <a:prstGeom prst="rect">
            <a:avLst/>
          </a:prstGeom>
          <a:noFill/>
        </p:spPr>
        <p:txBody>
          <a:bodyPr wrap="none" rtlCol="0">
            <a:spAutoFit/>
          </a:bodyPr>
          <a:lstStyle/>
          <a:p>
            <a:endParaRPr lang="en-US" dirty="0"/>
          </a:p>
        </p:txBody>
      </p:sp>
      <p:sp>
        <p:nvSpPr>
          <p:cNvPr id="5" name="TextBox 4"/>
          <p:cNvSpPr txBox="1"/>
          <p:nvPr/>
        </p:nvSpPr>
        <p:spPr>
          <a:xfrm>
            <a:off x="457200" y="1600200"/>
            <a:ext cx="8229600" cy="1601977"/>
          </a:xfrm>
          <a:prstGeom prst="rect">
            <a:avLst/>
          </a:prstGeom>
          <a:noFill/>
        </p:spPr>
        <p:txBody>
          <a:bodyPr wrap="square" rtlCol="0">
            <a:spAutoFit/>
          </a:bodyPr>
          <a:lstStyle/>
          <a:p>
            <a:pPr algn="ctr">
              <a:lnSpc>
                <a:spcPct val="90000"/>
              </a:lnSpc>
            </a:pPr>
            <a:r>
              <a:rPr lang="en-US" sz="4400" dirty="0" smtClean="0"/>
              <a:t>Annotation is the </a:t>
            </a:r>
            <a:r>
              <a:rPr lang="en-US" sz="5400" b="1" u="sng" dirty="0" smtClean="0">
                <a:solidFill>
                  <a:srgbClr val="4C2D7E"/>
                </a:solidFill>
              </a:rPr>
              <a:t>ACT</a:t>
            </a:r>
            <a:r>
              <a:rPr lang="en-US" sz="5400" b="1" dirty="0" smtClean="0">
                <a:solidFill>
                  <a:srgbClr val="4C2D7E"/>
                </a:solidFill>
              </a:rPr>
              <a:t> </a:t>
            </a:r>
            <a:r>
              <a:rPr lang="en-US" sz="4400" dirty="0" smtClean="0"/>
              <a:t>of making a note in </a:t>
            </a:r>
            <a:r>
              <a:rPr lang="en-US" sz="5400" b="1" u="sng" dirty="0" smtClean="0">
                <a:solidFill>
                  <a:srgbClr val="4C2D7E"/>
                </a:solidFill>
              </a:rPr>
              <a:t>ANY</a:t>
            </a:r>
            <a:r>
              <a:rPr lang="en-US" sz="5400" dirty="0" smtClean="0">
                <a:solidFill>
                  <a:srgbClr val="4C2D7E"/>
                </a:solidFill>
              </a:rPr>
              <a:t> </a:t>
            </a:r>
            <a:r>
              <a:rPr lang="en-US" sz="4400" dirty="0" smtClean="0"/>
              <a:t>form while reading</a:t>
            </a:r>
            <a:endParaRPr lang="en-US" sz="4400" dirty="0"/>
          </a:p>
        </p:txBody>
      </p:sp>
    </p:spTree>
    <p:extLst>
      <p:ext uri="{BB962C8B-B14F-4D97-AF65-F5344CB8AC3E}">
        <p14:creationId xmlns:p14="http://schemas.microsoft.com/office/powerpoint/2010/main" val="2368104997"/>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Annotation is </a:t>
            </a:r>
            <a:r>
              <a:rPr lang="en-US" sz="5400" b="1" dirty="0" smtClean="0">
                <a:ln w="25400">
                  <a:solidFill>
                    <a:schemeClr val="tx1"/>
                  </a:solidFill>
                </a:ln>
                <a:latin typeface="+mn-lt"/>
                <a:cs typeface="KG Second Chances Solid"/>
              </a:rPr>
              <a:t>NOT…</a:t>
            </a:r>
            <a:endParaRPr lang="en-US" sz="5400" b="1" dirty="0">
              <a:ln w="25400">
                <a:solidFill>
                  <a:schemeClr val="tx1"/>
                </a:solidFill>
              </a:ln>
              <a:latin typeface="+mn-lt"/>
              <a:cs typeface="KG Second Chances Solid"/>
            </a:endParaRPr>
          </a:p>
        </p:txBody>
      </p:sp>
      <p:sp>
        <p:nvSpPr>
          <p:cNvPr id="3" name="Content Placeholder 2"/>
          <p:cNvSpPr>
            <a:spLocks noGrp="1"/>
          </p:cNvSpPr>
          <p:nvPr>
            <p:ph idx="1"/>
          </p:nvPr>
        </p:nvSpPr>
        <p:spPr>
          <a:xfrm>
            <a:off x="457200" y="1600200"/>
            <a:ext cx="4225452" cy="4525963"/>
          </a:xfrm>
        </p:spPr>
        <p:txBody>
          <a:bodyPr>
            <a:noAutofit/>
          </a:bodyPr>
          <a:lstStyle/>
          <a:p>
            <a:r>
              <a:rPr lang="en-US" sz="3400" dirty="0" smtClean="0"/>
              <a:t>Highlighting without a purpose</a:t>
            </a:r>
          </a:p>
          <a:p>
            <a:r>
              <a:rPr lang="en-US" sz="3400" u="sng" dirty="0" smtClean="0"/>
              <a:t>Underlining</a:t>
            </a:r>
            <a:r>
              <a:rPr lang="en-US" sz="3400" dirty="0" smtClean="0"/>
              <a:t> or </a:t>
            </a:r>
            <a:r>
              <a:rPr lang="en-US" sz="3400" dirty="0" smtClean="0">
                <a:effectLst>
                  <a:glow rad="127000">
                    <a:srgbClr val="FFFF00">
                      <a:alpha val="75000"/>
                    </a:srgbClr>
                  </a:glow>
                </a:effectLst>
              </a:rPr>
              <a:t>highlighting</a:t>
            </a:r>
            <a:r>
              <a:rPr lang="en-US" sz="3400" dirty="0" smtClean="0"/>
              <a:t> the majority of the text</a:t>
            </a:r>
            <a:endParaRPr lang="en-US" sz="3400" dirty="0"/>
          </a:p>
          <a:p>
            <a:r>
              <a:rPr lang="en-US" sz="3400" dirty="0" smtClean="0"/>
              <a:t>Drawing symbols without writing notes</a:t>
            </a:r>
            <a:endParaRPr lang="en-US" sz="3400" dirty="0"/>
          </a:p>
        </p:txBody>
      </p:sp>
    </p:spTree>
    <p:extLst>
      <p:ext uri="{BB962C8B-B14F-4D97-AF65-F5344CB8AC3E}">
        <p14:creationId xmlns:p14="http://schemas.microsoft.com/office/powerpoint/2010/main" val="3151881663"/>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5400" b="1" dirty="0" smtClean="0"/>
              <a:t>Why Do We Annotate?</a:t>
            </a:r>
            <a:endParaRPr lang="en-US" sz="5400" b="1" dirty="0"/>
          </a:p>
        </p:txBody>
      </p:sp>
      <p:sp>
        <p:nvSpPr>
          <p:cNvPr id="5" name="Content Placeholder 4"/>
          <p:cNvSpPr>
            <a:spLocks noGrp="1"/>
          </p:cNvSpPr>
          <p:nvPr>
            <p:ph idx="1"/>
          </p:nvPr>
        </p:nvSpPr>
        <p:spPr>
          <a:noFill/>
          <a:ln>
            <a:noFill/>
          </a:ln>
        </p:spPr>
        <p:txBody>
          <a:bodyPr>
            <a:normAutofit fontScale="92500" lnSpcReduction="10000"/>
          </a:bodyPr>
          <a:lstStyle/>
          <a:p>
            <a:pPr marL="0" indent="0" algn="ctr">
              <a:buNone/>
            </a:pPr>
            <a:r>
              <a:rPr lang="en-US" sz="3600" dirty="0" smtClean="0"/>
              <a:t>The majority of reading is </a:t>
            </a:r>
            <a:r>
              <a:rPr lang="en-US" sz="3600" i="1" dirty="0" smtClean="0">
                <a:solidFill>
                  <a:srgbClr val="118087"/>
                </a:solidFill>
              </a:rPr>
              <a:t>just skimming</a:t>
            </a:r>
            <a:r>
              <a:rPr lang="en-US" sz="3600" dirty="0" smtClean="0"/>
              <a:t>, this is </a:t>
            </a:r>
            <a:r>
              <a:rPr lang="en-US" sz="3500" b="1" dirty="0" smtClean="0">
                <a:solidFill>
                  <a:srgbClr val="4C2D7E"/>
                </a:solidFill>
                <a:cs typeface="KG Second Chances Solid"/>
              </a:rPr>
              <a:t>NOT</a:t>
            </a:r>
            <a:r>
              <a:rPr lang="en-US" sz="3500" dirty="0" smtClean="0">
                <a:solidFill>
                  <a:srgbClr val="4C2D7E"/>
                </a:solidFill>
                <a:latin typeface="Chalkduster"/>
                <a:cs typeface="Chalkduster"/>
              </a:rPr>
              <a:t> </a:t>
            </a:r>
            <a:r>
              <a:rPr lang="en-US" sz="3600" dirty="0" smtClean="0"/>
              <a:t>helpful when reading for understanding.</a:t>
            </a:r>
          </a:p>
          <a:p>
            <a:pPr marL="0" indent="0" algn="ctr">
              <a:buNone/>
            </a:pPr>
            <a:endParaRPr lang="en-US" dirty="0" smtClean="0"/>
          </a:p>
          <a:p>
            <a:pPr marL="0" indent="0">
              <a:buNone/>
            </a:pPr>
            <a:r>
              <a:rPr lang="en-US" sz="5200" b="1" dirty="0" smtClean="0">
                <a:solidFill>
                  <a:srgbClr val="118087"/>
                </a:solidFill>
                <a:cs typeface="KG Behind These Hazel Eyes"/>
              </a:rPr>
              <a:t>Annotating a Text:</a:t>
            </a:r>
            <a:endParaRPr lang="en-US" sz="4800" b="1" dirty="0" smtClean="0">
              <a:solidFill>
                <a:srgbClr val="118087"/>
              </a:solidFill>
              <a:cs typeface="KG Behind These Hazel Eyes"/>
            </a:endParaRPr>
          </a:p>
          <a:p>
            <a:r>
              <a:rPr lang="en-US" dirty="0"/>
              <a:t>s</a:t>
            </a:r>
            <a:r>
              <a:rPr lang="en-US" dirty="0" smtClean="0"/>
              <a:t>lows the reader down</a:t>
            </a:r>
          </a:p>
          <a:p>
            <a:r>
              <a:rPr lang="en-US" dirty="0"/>
              <a:t>p</a:t>
            </a:r>
            <a:r>
              <a:rPr lang="en-US" dirty="0" smtClean="0"/>
              <a:t>romotes active reading</a:t>
            </a:r>
          </a:p>
          <a:p>
            <a:r>
              <a:rPr lang="en-US" dirty="0"/>
              <a:t>i</a:t>
            </a:r>
            <a:r>
              <a:rPr lang="en-US" dirty="0" smtClean="0"/>
              <a:t>mproves reading and writing</a:t>
            </a:r>
          </a:p>
          <a:p>
            <a:r>
              <a:rPr lang="en-US" dirty="0" smtClean="0"/>
              <a:t>allows the reader to make </a:t>
            </a:r>
            <a:r>
              <a:rPr lang="en-US" dirty="0" smtClean="0"/>
              <a:t>connections</a:t>
            </a:r>
            <a:endParaRPr lang="en-US" dirty="0"/>
          </a:p>
        </p:txBody>
      </p:sp>
    </p:spTree>
    <p:extLst>
      <p:ext uri="{BB962C8B-B14F-4D97-AF65-F5344CB8AC3E}">
        <p14:creationId xmlns:p14="http://schemas.microsoft.com/office/powerpoint/2010/main" val="4140762382"/>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What Will I Need?</a:t>
            </a:r>
            <a:endParaRPr lang="en-US" sz="5400" b="1" dirty="0"/>
          </a:p>
        </p:txBody>
      </p:sp>
      <p:sp>
        <p:nvSpPr>
          <p:cNvPr id="3" name="Content Placeholder 2"/>
          <p:cNvSpPr>
            <a:spLocks noGrp="1"/>
          </p:cNvSpPr>
          <p:nvPr>
            <p:ph idx="1"/>
          </p:nvPr>
        </p:nvSpPr>
        <p:spPr>
          <a:noFill/>
          <a:ln>
            <a:noFill/>
          </a:ln>
        </p:spPr>
        <p:txBody>
          <a:bodyPr/>
          <a:lstStyle/>
          <a:p>
            <a:pPr marL="0" indent="0">
              <a:buNone/>
            </a:pPr>
            <a:r>
              <a:rPr lang="en-US" sz="4800" b="1" dirty="0" smtClean="0">
                <a:cs typeface="KG Second Chances Solid"/>
              </a:rPr>
              <a:t>Annotation tools:</a:t>
            </a:r>
          </a:p>
          <a:p>
            <a:pPr>
              <a:lnSpc>
                <a:spcPct val="90000"/>
              </a:lnSpc>
            </a:pPr>
            <a:r>
              <a:rPr lang="en-US" sz="3600" dirty="0" smtClean="0"/>
              <a:t>Pencil</a:t>
            </a:r>
          </a:p>
          <a:p>
            <a:pPr>
              <a:lnSpc>
                <a:spcPct val="90000"/>
              </a:lnSpc>
            </a:pPr>
            <a:r>
              <a:rPr lang="en-US" sz="3600" dirty="0" smtClean="0"/>
              <a:t>Colored pens (optional)</a:t>
            </a:r>
          </a:p>
          <a:p>
            <a:pPr>
              <a:lnSpc>
                <a:spcPct val="90000"/>
              </a:lnSpc>
            </a:pPr>
            <a:r>
              <a:rPr lang="en-US" sz="3600" dirty="0" smtClean="0"/>
              <a:t>Highlighter (optional)</a:t>
            </a:r>
          </a:p>
          <a:p>
            <a:pPr>
              <a:lnSpc>
                <a:spcPct val="90000"/>
              </a:lnSpc>
            </a:pPr>
            <a:r>
              <a:rPr lang="en-US" sz="3600" dirty="0" smtClean="0"/>
              <a:t>Post-it notes (optional)</a:t>
            </a:r>
          </a:p>
          <a:p>
            <a:pPr>
              <a:lnSpc>
                <a:spcPct val="90000"/>
              </a:lnSpc>
            </a:pPr>
            <a:r>
              <a:rPr lang="en-US" sz="3600" dirty="0" smtClean="0"/>
              <a:t>Annotation Guide</a:t>
            </a:r>
          </a:p>
          <a:p>
            <a:pPr>
              <a:lnSpc>
                <a:spcPct val="90000"/>
              </a:lnSpc>
            </a:pPr>
            <a:r>
              <a:rPr lang="en-US" sz="3600" b="1" dirty="0" smtClean="0">
                <a:effectLst>
                  <a:glow rad="127000">
                    <a:srgbClr val="FFFF00">
                      <a:alpha val="75000"/>
                    </a:srgbClr>
                  </a:glow>
                </a:effectLst>
              </a:rPr>
              <a:t>Your own copy of the poem!</a:t>
            </a:r>
            <a:endParaRPr lang="en-US" sz="3600" b="1" dirty="0">
              <a:effectLst>
                <a:glow rad="127000">
                  <a:srgbClr val="FFFF00">
                    <a:alpha val="75000"/>
                  </a:srgbClr>
                </a:glow>
              </a:effectLst>
            </a:endParaRPr>
          </a:p>
        </p:txBody>
      </p:sp>
    </p:spTree>
    <p:extLst>
      <p:ext uri="{BB962C8B-B14F-4D97-AF65-F5344CB8AC3E}">
        <p14:creationId xmlns:p14="http://schemas.microsoft.com/office/powerpoint/2010/main" val="2718683379"/>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nodeType="clickEffect">
                                  <p:stCondLst>
                                    <p:cond delay="0"/>
                                  </p:stCondLst>
                                  <p:iterate type="lt">
                                    <p:tmPct val="0"/>
                                  </p:iterate>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p:cTn id="35"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36" presetClass="emph" presetSubtype="0" fill="hold" nodeType="clickEffect">
                                  <p:stCondLst>
                                    <p:cond delay="0"/>
                                  </p:stCondLst>
                                  <p:iterate type="lt">
                                    <p:tmPct val="10000"/>
                                  </p:iterate>
                                  <p:childTnLst>
                                    <p:animScale>
                                      <p:cBhvr>
                                        <p:cTn id="40" dur="250" autoRev="1" fill="hold">
                                          <p:stCondLst>
                                            <p:cond delay="0"/>
                                          </p:stCondLst>
                                        </p:cTn>
                                        <p:tgtEl>
                                          <p:spTgt spid="3">
                                            <p:txEl>
                                              <p:pRg st="6" end="6"/>
                                            </p:txEl>
                                          </p:spTgt>
                                        </p:tgtEl>
                                      </p:cBhvr>
                                      <p:to x="80000" y="100000"/>
                                    </p:animScale>
                                    <p:anim by="(#ppt_w*0.10)" calcmode="lin" valueType="num">
                                      <p:cBhvr>
                                        <p:cTn id="41" dur="250" autoRev="1" fill="hold">
                                          <p:stCondLst>
                                            <p:cond delay="0"/>
                                          </p:stCondLst>
                                        </p:cTn>
                                        <p:tgtEl>
                                          <p:spTgt spid="3">
                                            <p:txEl>
                                              <p:pRg st="6" end="6"/>
                                            </p:txEl>
                                          </p:spTgt>
                                        </p:tgtEl>
                                        <p:attrNameLst>
                                          <p:attrName>ppt_x</p:attrName>
                                        </p:attrNameLst>
                                      </p:cBhvr>
                                    </p:anim>
                                    <p:anim by="(-#ppt_w*0.10)" calcmode="lin" valueType="num">
                                      <p:cBhvr>
                                        <p:cTn id="42" dur="250" autoRev="1" fill="hold">
                                          <p:stCondLst>
                                            <p:cond delay="0"/>
                                          </p:stCondLst>
                                        </p:cTn>
                                        <p:tgtEl>
                                          <p:spTgt spid="3">
                                            <p:txEl>
                                              <p:pRg st="6" end="6"/>
                                            </p:txEl>
                                          </p:spTgt>
                                        </p:tgtEl>
                                        <p:attrNameLst>
                                          <p:attrName>ppt_y</p:attrName>
                                        </p:attrNameLst>
                                      </p:cBhvr>
                                    </p:anim>
                                    <p:animRot by="-480000">
                                      <p:cBhvr>
                                        <p:cTn id="43" dur="250" autoRev="1" fill="hold">
                                          <p:stCondLst>
                                            <p:cond delay="0"/>
                                          </p:stCondLst>
                                        </p:cTn>
                                        <p:tgtEl>
                                          <p:spTgt spid="3">
                                            <p:txEl>
                                              <p:pRg st="6" end="6"/>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86483"/>
          </a:xfrm>
        </p:spPr>
        <p:txBody>
          <a:bodyPr>
            <a:noAutofit/>
          </a:bodyPr>
          <a:lstStyle/>
          <a:p>
            <a:r>
              <a:rPr lang="en-US" sz="5400" b="1" dirty="0" smtClean="0"/>
              <a:t>Annotation Guide</a:t>
            </a:r>
            <a:endParaRPr lang="en-US" sz="5400" b="1" dirty="0"/>
          </a:p>
        </p:txBody>
      </p:sp>
      <p:graphicFrame>
        <p:nvGraphicFramePr>
          <p:cNvPr id="4" name="Table 3"/>
          <p:cNvGraphicFramePr>
            <a:graphicFrameLocks noGrp="1"/>
          </p:cNvGraphicFramePr>
          <p:nvPr>
            <p:extLst>
              <p:ext uri="{D42A27DB-BD31-4B8C-83A1-F6EECF244321}">
                <p14:modId xmlns:p14="http://schemas.microsoft.com/office/powerpoint/2010/main" val="1078332268"/>
              </p:ext>
            </p:extLst>
          </p:nvPr>
        </p:nvGraphicFramePr>
        <p:xfrm>
          <a:off x="416747" y="1066108"/>
          <a:ext cx="8317837" cy="5656975"/>
        </p:xfrm>
        <a:graphic>
          <a:graphicData uri="http://schemas.openxmlformats.org/drawingml/2006/table">
            <a:tbl>
              <a:tblPr firstRow="1" bandRow="1">
                <a:tableStyleId>{5940675A-B579-460E-94D1-54222C63F5DA}</a:tableStyleId>
              </a:tblPr>
              <a:tblGrid>
                <a:gridCol w="1283299"/>
                <a:gridCol w="7034538"/>
              </a:tblGrid>
              <a:tr h="202554">
                <a:tc>
                  <a:txBody>
                    <a:bodyPr/>
                    <a:lstStyle/>
                    <a:p>
                      <a:pPr algn="ctr"/>
                      <a:r>
                        <a:rPr lang="en-US" sz="2400" b="0" dirty="0" smtClean="0">
                          <a:solidFill>
                            <a:schemeClr val="bg1"/>
                          </a:solidFill>
                          <a:latin typeface="+mn-lt"/>
                          <a:cs typeface="KG Behind These Hazel Eyes"/>
                        </a:rPr>
                        <a:t>Symbol</a:t>
                      </a:r>
                      <a:endParaRPr lang="en-US" sz="2400" b="0" dirty="0">
                        <a:solidFill>
                          <a:schemeClr val="bg1"/>
                        </a:solidFill>
                        <a:latin typeface="+mn-lt"/>
                        <a:cs typeface="KG Behind These Hazel Eyes"/>
                      </a:endParaRPr>
                    </a:p>
                  </a:txBody>
                  <a:tcPr>
                    <a:lnL w="28575" cap="flat" cmpd="sng" algn="ctr">
                      <a:solidFill>
                        <a:srgbClr val="53328B"/>
                      </a:solidFill>
                      <a:prstDash val="solid"/>
                      <a:round/>
                      <a:headEnd type="none" w="med" len="med"/>
                      <a:tailEnd type="none" w="med" len="med"/>
                    </a:lnL>
                    <a:lnR w="28575" cap="flat" cmpd="sng" algn="ctr">
                      <a:solidFill>
                        <a:srgbClr val="53328B"/>
                      </a:solidFill>
                      <a:prstDash val="solid"/>
                      <a:round/>
                      <a:headEnd type="none" w="med" len="med"/>
                      <a:tailEnd type="none" w="med" len="med"/>
                    </a:lnR>
                    <a:lnT w="28575" cap="flat" cmpd="sng" algn="ctr">
                      <a:solidFill>
                        <a:srgbClr val="53328B"/>
                      </a:solidFill>
                      <a:prstDash val="solid"/>
                      <a:round/>
                      <a:headEnd type="none" w="med" len="med"/>
                      <a:tailEnd type="none" w="med" len="med"/>
                    </a:lnT>
                    <a:lnB w="28575" cap="flat" cmpd="sng" algn="ctr">
                      <a:solidFill>
                        <a:srgbClr val="53328B"/>
                      </a:solidFill>
                      <a:prstDash val="solid"/>
                      <a:round/>
                      <a:headEnd type="none" w="med" len="med"/>
                      <a:tailEnd type="none" w="med" len="med"/>
                    </a:lnB>
                    <a:solidFill>
                      <a:srgbClr val="1BADB7"/>
                    </a:solidFill>
                  </a:tcPr>
                </a:tc>
                <a:tc>
                  <a:txBody>
                    <a:bodyPr/>
                    <a:lstStyle/>
                    <a:p>
                      <a:pPr algn="ctr"/>
                      <a:r>
                        <a:rPr lang="en-US" sz="2400" b="0" dirty="0" smtClean="0">
                          <a:solidFill>
                            <a:schemeClr val="bg1"/>
                          </a:solidFill>
                          <a:latin typeface="+mn-lt"/>
                          <a:cs typeface="KG Behind These Hazel Eyes"/>
                        </a:rPr>
                        <a:t>Guide</a:t>
                      </a:r>
                      <a:endParaRPr lang="en-US" sz="2400" b="0" dirty="0">
                        <a:solidFill>
                          <a:schemeClr val="bg1"/>
                        </a:solidFill>
                        <a:latin typeface="+mn-lt"/>
                        <a:cs typeface="KG Behind These Hazel Eyes"/>
                      </a:endParaRPr>
                    </a:p>
                  </a:txBody>
                  <a:tcPr>
                    <a:lnL w="28575" cap="flat" cmpd="sng" algn="ctr">
                      <a:solidFill>
                        <a:srgbClr val="53328B"/>
                      </a:solidFill>
                      <a:prstDash val="solid"/>
                      <a:round/>
                      <a:headEnd type="none" w="med" len="med"/>
                      <a:tailEnd type="none" w="med" len="med"/>
                    </a:lnL>
                    <a:lnR w="28575" cap="flat" cmpd="sng" algn="ctr">
                      <a:solidFill>
                        <a:srgbClr val="53328B"/>
                      </a:solidFill>
                      <a:prstDash val="solid"/>
                      <a:round/>
                      <a:headEnd type="none" w="med" len="med"/>
                      <a:tailEnd type="none" w="med" len="med"/>
                    </a:lnR>
                    <a:lnT w="28575" cap="flat" cmpd="sng" algn="ctr">
                      <a:solidFill>
                        <a:srgbClr val="53328B"/>
                      </a:solidFill>
                      <a:prstDash val="solid"/>
                      <a:round/>
                      <a:headEnd type="none" w="med" len="med"/>
                      <a:tailEnd type="none" w="med" len="med"/>
                    </a:lnT>
                    <a:lnB w="28575" cap="flat" cmpd="sng" algn="ctr">
                      <a:solidFill>
                        <a:srgbClr val="53328B"/>
                      </a:solidFill>
                      <a:prstDash val="solid"/>
                      <a:round/>
                      <a:headEnd type="none" w="med" len="med"/>
                      <a:tailEnd type="none" w="med" len="med"/>
                    </a:lnB>
                    <a:solidFill>
                      <a:srgbClr val="1BADB7"/>
                    </a:solidFill>
                  </a:tcPr>
                </a:tc>
              </a:tr>
              <a:tr h="563104">
                <a:tc>
                  <a:txBody>
                    <a:bodyPr/>
                    <a:lstStyle/>
                    <a:p>
                      <a:pPr algn="ctr"/>
                      <a:r>
                        <a:rPr lang="en-US" sz="1500" b="1" dirty="0" smtClean="0">
                          <a:latin typeface="Arial"/>
                          <a:cs typeface="Arial"/>
                        </a:rPr>
                        <a:t>Identify</a:t>
                      </a:r>
                      <a:endParaRPr lang="en-US" sz="1500" b="1" dirty="0">
                        <a:latin typeface="Arial"/>
                        <a:cs typeface="Arial"/>
                      </a:endParaRPr>
                    </a:p>
                  </a:txBody>
                  <a:tcPr>
                    <a:lnL w="28575" cap="flat" cmpd="sng" algn="ctr">
                      <a:solidFill>
                        <a:srgbClr val="53328B"/>
                      </a:solidFill>
                      <a:prstDash val="solid"/>
                      <a:round/>
                      <a:headEnd type="none" w="med" len="med"/>
                      <a:tailEnd type="none" w="med" len="med"/>
                    </a:lnL>
                    <a:lnR w="28575" cap="flat" cmpd="sng" algn="ctr">
                      <a:solidFill>
                        <a:srgbClr val="53328B"/>
                      </a:solidFill>
                      <a:prstDash val="solid"/>
                      <a:round/>
                      <a:headEnd type="none" w="med" len="med"/>
                      <a:tailEnd type="none" w="med" len="med"/>
                    </a:lnR>
                    <a:lnT w="28575" cap="flat" cmpd="sng" algn="ctr">
                      <a:solidFill>
                        <a:srgbClr val="53328B"/>
                      </a:solidFill>
                      <a:prstDash val="solid"/>
                      <a:round/>
                      <a:headEnd type="none" w="med" len="med"/>
                      <a:tailEnd type="none" w="med" len="med"/>
                    </a:lnT>
                    <a:lnB w="28575" cap="flat" cmpd="sng" algn="ctr">
                      <a:solidFill>
                        <a:srgbClr val="53328B"/>
                      </a:solidFill>
                      <a:prstDash val="solid"/>
                      <a:round/>
                      <a:headEnd type="none" w="med" len="med"/>
                      <a:tailEnd type="none" w="med" len="med"/>
                    </a:lnB>
                    <a:solidFill>
                      <a:srgbClr val="FFFFFF"/>
                    </a:solidFill>
                  </a:tcPr>
                </a:tc>
                <a:tc>
                  <a:txBody>
                    <a:bodyPr/>
                    <a:lstStyle/>
                    <a:p>
                      <a:pPr>
                        <a:lnSpc>
                          <a:spcPct val="110000"/>
                        </a:lnSpc>
                      </a:pPr>
                      <a:r>
                        <a:rPr lang="en-US" sz="1800" dirty="0" smtClean="0">
                          <a:latin typeface="Arial"/>
                          <a:cs typeface="Arial"/>
                        </a:rPr>
                        <a:t>The rhyme scheme of the poem</a:t>
                      </a:r>
                      <a:endParaRPr lang="en-US" sz="1800" dirty="0">
                        <a:latin typeface="Arial"/>
                        <a:cs typeface="Arial"/>
                      </a:endParaRPr>
                    </a:p>
                  </a:txBody>
                  <a:tcPr>
                    <a:lnL w="28575" cap="flat" cmpd="sng" algn="ctr">
                      <a:solidFill>
                        <a:srgbClr val="53328B"/>
                      </a:solidFill>
                      <a:prstDash val="solid"/>
                      <a:round/>
                      <a:headEnd type="none" w="med" len="med"/>
                      <a:tailEnd type="none" w="med" len="med"/>
                    </a:lnL>
                    <a:lnR w="28575" cap="flat" cmpd="sng" algn="ctr">
                      <a:solidFill>
                        <a:srgbClr val="53328B"/>
                      </a:solidFill>
                      <a:prstDash val="solid"/>
                      <a:round/>
                      <a:headEnd type="none" w="med" len="med"/>
                      <a:tailEnd type="none" w="med" len="med"/>
                    </a:lnR>
                    <a:lnT w="28575" cap="flat" cmpd="sng" algn="ctr">
                      <a:solidFill>
                        <a:srgbClr val="53328B"/>
                      </a:solidFill>
                      <a:prstDash val="solid"/>
                      <a:round/>
                      <a:headEnd type="none" w="med" len="med"/>
                      <a:tailEnd type="none" w="med" len="med"/>
                    </a:lnT>
                    <a:lnB w="28575" cap="flat" cmpd="sng" algn="ctr">
                      <a:solidFill>
                        <a:srgbClr val="53328B"/>
                      </a:solidFill>
                      <a:prstDash val="solid"/>
                      <a:round/>
                      <a:headEnd type="none" w="med" len="med"/>
                      <a:tailEnd type="none" w="med" len="med"/>
                    </a:lnB>
                    <a:solidFill>
                      <a:srgbClr val="FFFFFF"/>
                    </a:solidFill>
                  </a:tcPr>
                </a:tc>
              </a:tr>
              <a:tr h="563104">
                <a:tc>
                  <a:txBody>
                    <a:bodyPr/>
                    <a:lstStyle/>
                    <a:p>
                      <a:pPr algn="ctr"/>
                      <a:r>
                        <a:rPr lang="en-US" sz="1500" b="1" dirty="0" smtClean="0">
                          <a:latin typeface="Arial"/>
                          <a:cs typeface="Arial"/>
                        </a:rPr>
                        <a:t>Count</a:t>
                      </a:r>
                      <a:endParaRPr lang="en-US" sz="1500" b="1" dirty="0">
                        <a:latin typeface="Arial"/>
                        <a:cs typeface="Arial"/>
                      </a:endParaRPr>
                    </a:p>
                  </a:txBody>
                  <a:tcPr>
                    <a:lnL w="28575" cap="flat" cmpd="sng" algn="ctr">
                      <a:solidFill>
                        <a:srgbClr val="53328B"/>
                      </a:solidFill>
                      <a:prstDash val="solid"/>
                      <a:round/>
                      <a:headEnd type="none" w="med" len="med"/>
                      <a:tailEnd type="none" w="med" len="med"/>
                    </a:lnL>
                    <a:lnR w="28575" cap="flat" cmpd="sng" algn="ctr">
                      <a:solidFill>
                        <a:srgbClr val="53328B"/>
                      </a:solidFill>
                      <a:prstDash val="solid"/>
                      <a:round/>
                      <a:headEnd type="none" w="med" len="med"/>
                      <a:tailEnd type="none" w="med" len="med"/>
                    </a:lnR>
                    <a:lnT w="28575" cap="flat" cmpd="sng" algn="ctr">
                      <a:solidFill>
                        <a:srgbClr val="53328B"/>
                      </a:solidFill>
                      <a:prstDash val="solid"/>
                      <a:round/>
                      <a:headEnd type="none" w="med" len="med"/>
                      <a:tailEnd type="none" w="med" len="med"/>
                    </a:lnT>
                    <a:lnB w="28575" cap="flat" cmpd="sng" algn="ctr">
                      <a:solidFill>
                        <a:srgbClr val="53328B"/>
                      </a:solidFill>
                      <a:prstDash val="solid"/>
                      <a:round/>
                      <a:headEnd type="none" w="med" len="med"/>
                      <a:tailEnd type="none" w="med" len="med"/>
                    </a:lnB>
                    <a:solidFill>
                      <a:srgbClr val="FFFFFF"/>
                    </a:solidFill>
                  </a:tcPr>
                </a:tc>
                <a:tc>
                  <a:txBody>
                    <a:bodyPr/>
                    <a:lstStyle/>
                    <a:p>
                      <a:pPr>
                        <a:lnSpc>
                          <a:spcPct val="110000"/>
                        </a:lnSpc>
                      </a:pPr>
                      <a:r>
                        <a:rPr lang="en-US" sz="1800" dirty="0" smtClean="0">
                          <a:latin typeface="Arial"/>
                          <a:cs typeface="Arial"/>
                        </a:rPr>
                        <a:t>The number of stanzas in the entire poem</a:t>
                      </a:r>
                      <a:r>
                        <a:rPr lang="en-US" sz="1800" baseline="0" dirty="0" smtClean="0">
                          <a:latin typeface="Arial"/>
                          <a:cs typeface="Arial"/>
                        </a:rPr>
                        <a:t> and the number of syllables in each line. </a:t>
                      </a:r>
                      <a:endParaRPr lang="en-US" sz="1800" dirty="0">
                        <a:latin typeface="Arial"/>
                        <a:cs typeface="Arial"/>
                      </a:endParaRPr>
                    </a:p>
                  </a:txBody>
                  <a:tcPr>
                    <a:lnL w="28575" cap="flat" cmpd="sng" algn="ctr">
                      <a:solidFill>
                        <a:srgbClr val="53328B"/>
                      </a:solidFill>
                      <a:prstDash val="solid"/>
                      <a:round/>
                      <a:headEnd type="none" w="med" len="med"/>
                      <a:tailEnd type="none" w="med" len="med"/>
                    </a:lnL>
                    <a:lnR w="28575" cap="flat" cmpd="sng" algn="ctr">
                      <a:solidFill>
                        <a:srgbClr val="53328B"/>
                      </a:solidFill>
                      <a:prstDash val="solid"/>
                      <a:round/>
                      <a:headEnd type="none" w="med" len="med"/>
                      <a:tailEnd type="none" w="med" len="med"/>
                    </a:lnR>
                    <a:lnT w="28575" cap="flat" cmpd="sng" algn="ctr">
                      <a:solidFill>
                        <a:srgbClr val="53328B"/>
                      </a:solidFill>
                      <a:prstDash val="solid"/>
                      <a:round/>
                      <a:headEnd type="none" w="med" len="med"/>
                      <a:tailEnd type="none" w="med" len="med"/>
                    </a:lnT>
                    <a:lnB w="28575" cap="flat" cmpd="sng" algn="ctr">
                      <a:solidFill>
                        <a:srgbClr val="53328B"/>
                      </a:solidFill>
                      <a:prstDash val="solid"/>
                      <a:round/>
                      <a:headEnd type="none" w="med" len="med"/>
                      <a:tailEnd type="none" w="med" len="med"/>
                    </a:lnB>
                    <a:solidFill>
                      <a:srgbClr val="FFFFFF"/>
                    </a:solidFill>
                  </a:tcPr>
                </a:tc>
              </a:tr>
              <a:tr h="563104">
                <a:tc>
                  <a:txBody>
                    <a:bodyPr/>
                    <a:lstStyle/>
                    <a:p>
                      <a:pPr algn="ctr"/>
                      <a:r>
                        <a:rPr lang="en-US" sz="1500" b="1" dirty="0" smtClean="0">
                          <a:latin typeface="Arial"/>
                          <a:cs typeface="Arial"/>
                        </a:rPr>
                        <a:t>Un</a:t>
                      </a:r>
                      <a:r>
                        <a:rPr lang="en-US" sz="1500" b="1" dirty="0" smtClean="0">
                          <a:solidFill>
                            <a:schemeClr val="tx1"/>
                          </a:solidFill>
                          <a:latin typeface="Arial"/>
                          <a:cs typeface="Arial"/>
                        </a:rPr>
                        <a:t>der</a:t>
                      </a:r>
                      <a:r>
                        <a:rPr lang="en-US" sz="1500" b="1" dirty="0" smtClean="0">
                          <a:latin typeface="Arial"/>
                          <a:cs typeface="Arial"/>
                        </a:rPr>
                        <a:t>line</a:t>
                      </a:r>
                      <a:endParaRPr lang="en-US" sz="1500" b="1" dirty="0">
                        <a:latin typeface="Arial"/>
                        <a:cs typeface="Arial"/>
                      </a:endParaRPr>
                    </a:p>
                  </a:txBody>
                  <a:tcPr>
                    <a:lnL w="28575" cap="flat" cmpd="sng" algn="ctr">
                      <a:solidFill>
                        <a:srgbClr val="53328B"/>
                      </a:solidFill>
                      <a:prstDash val="solid"/>
                      <a:round/>
                      <a:headEnd type="none" w="med" len="med"/>
                      <a:tailEnd type="none" w="med" len="med"/>
                    </a:lnL>
                    <a:lnR w="28575" cap="flat" cmpd="sng" algn="ctr">
                      <a:solidFill>
                        <a:srgbClr val="53328B"/>
                      </a:solidFill>
                      <a:prstDash val="solid"/>
                      <a:round/>
                      <a:headEnd type="none" w="med" len="med"/>
                      <a:tailEnd type="none" w="med" len="med"/>
                    </a:lnR>
                    <a:lnT w="28575" cap="flat" cmpd="sng" algn="ctr">
                      <a:solidFill>
                        <a:srgbClr val="53328B"/>
                      </a:solidFill>
                      <a:prstDash val="solid"/>
                      <a:round/>
                      <a:headEnd type="none" w="med" len="med"/>
                      <a:tailEnd type="none" w="med" len="med"/>
                    </a:lnT>
                    <a:lnB w="28575" cap="flat" cmpd="sng" algn="ctr">
                      <a:solidFill>
                        <a:srgbClr val="53328B"/>
                      </a:solidFill>
                      <a:prstDash val="solid"/>
                      <a:round/>
                      <a:headEnd type="none" w="med" len="med"/>
                      <a:tailEnd type="none" w="med" len="med"/>
                    </a:lnB>
                    <a:solidFill>
                      <a:srgbClr val="FFFFFF"/>
                    </a:solidFill>
                  </a:tcPr>
                </a:tc>
                <a:tc>
                  <a:txBody>
                    <a:bodyPr/>
                    <a:lstStyle/>
                    <a:p>
                      <a:pPr>
                        <a:lnSpc>
                          <a:spcPct val="110000"/>
                        </a:lnSpc>
                      </a:pPr>
                      <a:r>
                        <a:rPr lang="en-US" sz="1800" dirty="0" smtClean="0">
                          <a:latin typeface="Arial"/>
                          <a:cs typeface="Arial"/>
                        </a:rPr>
                        <a:t>Words or phrases you do not know or understand. </a:t>
                      </a:r>
                      <a:endParaRPr lang="en-US" sz="1800" dirty="0">
                        <a:latin typeface="Arial"/>
                        <a:cs typeface="Arial"/>
                      </a:endParaRPr>
                    </a:p>
                  </a:txBody>
                  <a:tcPr>
                    <a:lnL w="28575" cap="flat" cmpd="sng" algn="ctr">
                      <a:solidFill>
                        <a:srgbClr val="53328B"/>
                      </a:solidFill>
                      <a:prstDash val="solid"/>
                      <a:round/>
                      <a:headEnd type="none" w="med" len="med"/>
                      <a:tailEnd type="none" w="med" len="med"/>
                    </a:lnL>
                    <a:lnR w="28575" cap="flat" cmpd="sng" algn="ctr">
                      <a:solidFill>
                        <a:srgbClr val="53328B"/>
                      </a:solidFill>
                      <a:prstDash val="solid"/>
                      <a:round/>
                      <a:headEnd type="none" w="med" len="med"/>
                      <a:tailEnd type="none" w="med" len="med"/>
                    </a:lnR>
                    <a:lnT w="28575" cap="flat" cmpd="sng" algn="ctr">
                      <a:solidFill>
                        <a:srgbClr val="53328B"/>
                      </a:solidFill>
                      <a:prstDash val="solid"/>
                      <a:round/>
                      <a:headEnd type="none" w="med" len="med"/>
                      <a:tailEnd type="none" w="med" len="med"/>
                    </a:lnT>
                    <a:lnB w="28575" cap="flat" cmpd="sng" algn="ctr">
                      <a:solidFill>
                        <a:srgbClr val="53328B"/>
                      </a:solidFill>
                      <a:prstDash val="solid"/>
                      <a:round/>
                      <a:headEnd type="none" w="med" len="med"/>
                      <a:tailEnd type="none" w="med" len="med"/>
                    </a:lnB>
                    <a:solidFill>
                      <a:srgbClr val="FFFFFF"/>
                    </a:solidFill>
                  </a:tcPr>
                </a:tc>
              </a:tr>
              <a:tr h="563104">
                <a:tc>
                  <a:txBody>
                    <a:bodyPr/>
                    <a:lstStyle/>
                    <a:p>
                      <a:pPr algn="ctr"/>
                      <a:r>
                        <a:rPr lang="en-US" sz="1500" b="1" dirty="0" smtClean="0">
                          <a:latin typeface="Arial"/>
                          <a:cs typeface="Arial"/>
                        </a:rPr>
                        <a:t>Squiggle</a:t>
                      </a:r>
                      <a:r>
                        <a:rPr lang="en-US" sz="1500" b="1" baseline="0" dirty="0" smtClean="0">
                          <a:latin typeface="Arial"/>
                          <a:cs typeface="Arial"/>
                        </a:rPr>
                        <a:t> Line</a:t>
                      </a:r>
                      <a:endParaRPr lang="en-US" sz="1500" b="1" dirty="0">
                        <a:latin typeface="Arial"/>
                        <a:cs typeface="Arial"/>
                      </a:endParaRPr>
                    </a:p>
                  </a:txBody>
                  <a:tcPr>
                    <a:lnL w="28575" cap="flat" cmpd="sng" algn="ctr">
                      <a:solidFill>
                        <a:srgbClr val="53328B"/>
                      </a:solidFill>
                      <a:prstDash val="solid"/>
                      <a:round/>
                      <a:headEnd type="none" w="med" len="med"/>
                      <a:tailEnd type="none" w="med" len="med"/>
                    </a:lnL>
                    <a:lnR w="28575" cap="flat" cmpd="sng" algn="ctr">
                      <a:solidFill>
                        <a:srgbClr val="53328B"/>
                      </a:solidFill>
                      <a:prstDash val="solid"/>
                      <a:round/>
                      <a:headEnd type="none" w="med" len="med"/>
                      <a:tailEnd type="none" w="med" len="med"/>
                    </a:lnR>
                    <a:lnT w="28575" cap="flat" cmpd="sng" algn="ctr">
                      <a:solidFill>
                        <a:srgbClr val="53328B"/>
                      </a:solidFill>
                      <a:prstDash val="solid"/>
                      <a:round/>
                      <a:headEnd type="none" w="med" len="med"/>
                      <a:tailEnd type="none" w="med" len="med"/>
                    </a:lnT>
                    <a:lnB w="28575" cap="flat" cmpd="sng" algn="ctr">
                      <a:solidFill>
                        <a:srgbClr val="53328B"/>
                      </a:solidFill>
                      <a:prstDash val="solid"/>
                      <a:round/>
                      <a:headEnd type="none" w="med" len="med"/>
                      <a:tailEnd type="none" w="med" len="med"/>
                    </a:lnB>
                    <a:solidFill>
                      <a:srgbClr val="FFFFFF"/>
                    </a:solidFill>
                  </a:tcPr>
                </a:tc>
                <a:tc>
                  <a:txBody>
                    <a:bodyPr/>
                    <a:lstStyle/>
                    <a:p>
                      <a:pPr>
                        <a:lnSpc>
                          <a:spcPct val="110000"/>
                        </a:lnSpc>
                      </a:pPr>
                      <a:r>
                        <a:rPr lang="en-US" sz="1800" dirty="0" smtClean="0">
                          <a:latin typeface="Arial"/>
                          <a:cs typeface="Arial"/>
                        </a:rPr>
                        <a:t>All sound devices (alliteration,</a:t>
                      </a:r>
                      <a:r>
                        <a:rPr lang="en-US" sz="1800" baseline="0" dirty="0" smtClean="0">
                          <a:latin typeface="Arial"/>
                          <a:cs typeface="Arial"/>
                        </a:rPr>
                        <a:t> a</a:t>
                      </a:r>
                      <a:r>
                        <a:rPr lang="en-US" sz="1800" dirty="0" smtClean="0">
                          <a:latin typeface="Arial"/>
                          <a:cs typeface="Arial"/>
                        </a:rPr>
                        <a:t>ssonance, consonance)</a:t>
                      </a:r>
                      <a:endParaRPr lang="en-US" sz="1800" dirty="0">
                        <a:latin typeface="Arial"/>
                        <a:cs typeface="Arial"/>
                      </a:endParaRPr>
                    </a:p>
                  </a:txBody>
                  <a:tcPr>
                    <a:lnL w="28575" cap="flat" cmpd="sng" algn="ctr">
                      <a:solidFill>
                        <a:srgbClr val="53328B"/>
                      </a:solidFill>
                      <a:prstDash val="solid"/>
                      <a:round/>
                      <a:headEnd type="none" w="med" len="med"/>
                      <a:tailEnd type="none" w="med" len="med"/>
                    </a:lnL>
                    <a:lnR w="28575" cap="flat" cmpd="sng" algn="ctr">
                      <a:solidFill>
                        <a:srgbClr val="53328B"/>
                      </a:solidFill>
                      <a:prstDash val="solid"/>
                      <a:round/>
                      <a:headEnd type="none" w="med" len="med"/>
                      <a:tailEnd type="none" w="med" len="med"/>
                    </a:lnR>
                    <a:lnT w="28575" cap="flat" cmpd="sng" algn="ctr">
                      <a:solidFill>
                        <a:srgbClr val="53328B"/>
                      </a:solidFill>
                      <a:prstDash val="solid"/>
                      <a:round/>
                      <a:headEnd type="none" w="med" len="med"/>
                      <a:tailEnd type="none" w="med" len="med"/>
                    </a:lnT>
                    <a:lnB w="28575" cap="flat" cmpd="sng" algn="ctr">
                      <a:solidFill>
                        <a:srgbClr val="53328B"/>
                      </a:solidFill>
                      <a:prstDash val="solid"/>
                      <a:round/>
                      <a:headEnd type="none" w="med" len="med"/>
                      <a:tailEnd type="none" w="med" len="med"/>
                    </a:lnB>
                    <a:solidFill>
                      <a:srgbClr val="FFFFFF"/>
                    </a:solidFill>
                  </a:tcPr>
                </a:tc>
              </a:tr>
              <a:tr h="563104">
                <a:tc>
                  <a:txBody>
                    <a:bodyPr/>
                    <a:lstStyle/>
                    <a:p>
                      <a:pPr algn="ctr"/>
                      <a:r>
                        <a:rPr lang="en-US" sz="1500" b="1" dirty="0" smtClean="0">
                          <a:latin typeface="Arial"/>
                          <a:cs typeface="Arial"/>
                        </a:rPr>
                        <a:t>Star</a:t>
                      </a:r>
                      <a:endParaRPr lang="en-US" sz="1500" b="1" dirty="0">
                        <a:latin typeface="Arial"/>
                        <a:cs typeface="Arial"/>
                      </a:endParaRPr>
                    </a:p>
                  </a:txBody>
                  <a:tcPr>
                    <a:lnL w="28575" cap="flat" cmpd="sng" algn="ctr">
                      <a:solidFill>
                        <a:srgbClr val="53328B"/>
                      </a:solidFill>
                      <a:prstDash val="solid"/>
                      <a:round/>
                      <a:headEnd type="none" w="med" len="med"/>
                      <a:tailEnd type="none" w="med" len="med"/>
                    </a:lnL>
                    <a:lnR w="28575" cap="flat" cmpd="sng" algn="ctr">
                      <a:solidFill>
                        <a:srgbClr val="53328B"/>
                      </a:solidFill>
                      <a:prstDash val="solid"/>
                      <a:round/>
                      <a:headEnd type="none" w="med" len="med"/>
                      <a:tailEnd type="none" w="med" len="med"/>
                    </a:lnR>
                    <a:lnT w="28575" cap="flat" cmpd="sng" algn="ctr">
                      <a:solidFill>
                        <a:srgbClr val="53328B"/>
                      </a:solidFill>
                      <a:prstDash val="solid"/>
                      <a:round/>
                      <a:headEnd type="none" w="med" len="med"/>
                      <a:tailEnd type="none" w="med" len="med"/>
                    </a:lnT>
                    <a:lnB w="28575" cap="flat" cmpd="sng" algn="ctr">
                      <a:solidFill>
                        <a:srgbClr val="53328B"/>
                      </a:solidFill>
                      <a:prstDash val="solid"/>
                      <a:round/>
                      <a:headEnd type="none" w="med" len="med"/>
                      <a:tailEnd type="none" w="med" len="med"/>
                    </a:lnB>
                    <a:solidFill>
                      <a:srgbClr val="FFFFFF"/>
                    </a:solidFill>
                  </a:tcPr>
                </a:tc>
                <a:tc>
                  <a:txBody>
                    <a:bodyPr/>
                    <a:lstStyle/>
                    <a:p>
                      <a:pPr>
                        <a:lnSpc>
                          <a:spcPct val="110000"/>
                        </a:lnSpc>
                      </a:pPr>
                      <a:r>
                        <a:rPr lang="en-US" sz="1800" dirty="0" smtClean="0">
                          <a:latin typeface="Arial"/>
                          <a:cs typeface="Arial"/>
                        </a:rPr>
                        <a:t>Place a star</a:t>
                      </a:r>
                      <a:r>
                        <a:rPr lang="en-US" sz="1800" baseline="0" dirty="0" smtClean="0">
                          <a:latin typeface="Arial"/>
                          <a:cs typeface="Arial"/>
                        </a:rPr>
                        <a:t> next to figurative language</a:t>
                      </a:r>
                      <a:endParaRPr lang="en-US" sz="1800" dirty="0">
                        <a:latin typeface="Arial"/>
                        <a:cs typeface="Arial"/>
                      </a:endParaRPr>
                    </a:p>
                  </a:txBody>
                  <a:tcPr>
                    <a:lnL w="28575" cap="flat" cmpd="sng" algn="ctr">
                      <a:solidFill>
                        <a:srgbClr val="53328B"/>
                      </a:solidFill>
                      <a:prstDash val="solid"/>
                      <a:round/>
                      <a:headEnd type="none" w="med" len="med"/>
                      <a:tailEnd type="none" w="med" len="med"/>
                    </a:lnL>
                    <a:lnR w="28575" cap="flat" cmpd="sng" algn="ctr">
                      <a:solidFill>
                        <a:srgbClr val="53328B"/>
                      </a:solidFill>
                      <a:prstDash val="solid"/>
                      <a:round/>
                      <a:headEnd type="none" w="med" len="med"/>
                      <a:tailEnd type="none" w="med" len="med"/>
                    </a:lnR>
                    <a:lnT w="28575" cap="flat" cmpd="sng" algn="ctr">
                      <a:solidFill>
                        <a:srgbClr val="53328B"/>
                      </a:solidFill>
                      <a:prstDash val="solid"/>
                      <a:round/>
                      <a:headEnd type="none" w="med" len="med"/>
                      <a:tailEnd type="none" w="med" len="med"/>
                    </a:lnT>
                    <a:lnB w="28575" cap="flat" cmpd="sng" algn="ctr">
                      <a:solidFill>
                        <a:srgbClr val="53328B"/>
                      </a:solidFill>
                      <a:prstDash val="solid"/>
                      <a:round/>
                      <a:headEnd type="none" w="med" len="med"/>
                      <a:tailEnd type="none" w="med" len="med"/>
                    </a:lnB>
                    <a:solidFill>
                      <a:srgbClr val="FFFFFF"/>
                    </a:solidFill>
                  </a:tcPr>
                </a:tc>
              </a:tr>
              <a:tr h="563104">
                <a:tc>
                  <a:txBody>
                    <a:bodyPr/>
                    <a:lstStyle/>
                    <a:p>
                      <a:pPr algn="ctr"/>
                      <a:r>
                        <a:rPr lang="en-US" sz="1500" b="1" dirty="0" smtClean="0">
                          <a:latin typeface="Arial"/>
                          <a:cs typeface="Arial"/>
                        </a:rPr>
                        <a:t>Box</a:t>
                      </a:r>
                      <a:endParaRPr lang="en-US" sz="1500" b="1" dirty="0">
                        <a:latin typeface="Arial"/>
                        <a:cs typeface="Arial"/>
                      </a:endParaRPr>
                    </a:p>
                  </a:txBody>
                  <a:tcPr>
                    <a:lnL w="28575" cap="flat" cmpd="sng" algn="ctr">
                      <a:solidFill>
                        <a:srgbClr val="53328B"/>
                      </a:solidFill>
                      <a:prstDash val="solid"/>
                      <a:round/>
                      <a:headEnd type="none" w="med" len="med"/>
                      <a:tailEnd type="none" w="med" len="med"/>
                    </a:lnL>
                    <a:lnR w="28575" cap="flat" cmpd="sng" algn="ctr">
                      <a:solidFill>
                        <a:srgbClr val="53328B"/>
                      </a:solidFill>
                      <a:prstDash val="solid"/>
                      <a:round/>
                      <a:headEnd type="none" w="med" len="med"/>
                      <a:tailEnd type="none" w="med" len="med"/>
                    </a:lnR>
                    <a:lnT w="28575" cap="flat" cmpd="sng" algn="ctr">
                      <a:solidFill>
                        <a:srgbClr val="53328B"/>
                      </a:solidFill>
                      <a:prstDash val="solid"/>
                      <a:round/>
                      <a:headEnd type="none" w="med" len="med"/>
                      <a:tailEnd type="none" w="med" len="med"/>
                    </a:lnT>
                    <a:lnB w="28575" cap="flat" cmpd="sng" algn="ctr">
                      <a:solidFill>
                        <a:srgbClr val="53328B"/>
                      </a:solidFill>
                      <a:prstDash val="solid"/>
                      <a:round/>
                      <a:headEnd type="none" w="med" len="med"/>
                      <a:tailEnd type="none" w="med" len="med"/>
                    </a:lnB>
                    <a:solidFill>
                      <a:srgbClr val="FFFFFF"/>
                    </a:solidFill>
                  </a:tcPr>
                </a:tc>
                <a:tc>
                  <a:txBody>
                    <a:bodyPr/>
                    <a:lstStyle/>
                    <a:p>
                      <a:pPr>
                        <a:lnSpc>
                          <a:spcPct val="110000"/>
                        </a:lnSpc>
                      </a:pPr>
                      <a:r>
                        <a:rPr lang="en-US" sz="1800" dirty="0" smtClean="0">
                          <a:latin typeface="Arial"/>
                          <a:cs typeface="Arial"/>
                        </a:rPr>
                        <a:t>Draw a box around words that depict a setting</a:t>
                      </a:r>
                      <a:endParaRPr lang="en-US" sz="1800" dirty="0">
                        <a:latin typeface="Arial"/>
                        <a:cs typeface="Arial"/>
                      </a:endParaRPr>
                    </a:p>
                  </a:txBody>
                  <a:tcPr>
                    <a:lnL w="28575" cap="flat" cmpd="sng" algn="ctr">
                      <a:solidFill>
                        <a:srgbClr val="53328B"/>
                      </a:solidFill>
                      <a:prstDash val="solid"/>
                      <a:round/>
                      <a:headEnd type="none" w="med" len="med"/>
                      <a:tailEnd type="none" w="med" len="med"/>
                    </a:lnL>
                    <a:lnR w="28575" cap="flat" cmpd="sng" algn="ctr">
                      <a:solidFill>
                        <a:srgbClr val="53328B"/>
                      </a:solidFill>
                      <a:prstDash val="solid"/>
                      <a:round/>
                      <a:headEnd type="none" w="med" len="med"/>
                      <a:tailEnd type="none" w="med" len="med"/>
                    </a:lnR>
                    <a:lnT w="28575" cap="flat" cmpd="sng" algn="ctr">
                      <a:solidFill>
                        <a:srgbClr val="53328B"/>
                      </a:solidFill>
                      <a:prstDash val="solid"/>
                      <a:round/>
                      <a:headEnd type="none" w="med" len="med"/>
                      <a:tailEnd type="none" w="med" len="med"/>
                    </a:lnT>
                    <a:lnB w="28575" cap="flat" cmpd="sng" algn="ctr">
                      <a:solidFill>
                        <a:srgbClr val="53328B"/>
                      </a:solidFill>
                      <a:prstDash val="solid"/>
                      <a:round/>
                      <a:headEnd type="none" w="med" len="med"/>
                      <a:tailEnd type="none" w="med" len="med"/>
                    </a:lnB>
                    <a:solidFill>
                      <a:srgbClr val="FFFFFF"/>
                    </a:solidFill>
                  </a:tcPr>
                </a:tc>
              </a:tr>
              <a:tr h="563104">
                <a:tc>
                  <a:txBody>
                    <a:bodyPr/>
                    <a:lstStyle/>
                    <a:p>
                      <a:pPr algn="ctr"/>
                      <a:r>
                        <a:rPr lang="en-US" sz="1500" b="1" dirty="0" smtClean="0">
                          <a:latin typeface="Arial"/>
                          <a:cs typeface="Arial"/>
                        </a:rPr>
                        <a:t>Highlight</a:t>
                      </a:r>
                      <a:endParaRPr lang="en-US" sz="1500" b="1" dirty="0">
                        <a:latin typeface="Arial"/>
                        <a:cs typeface="Arial"/>
                      </a:endParaRPr>
                    </a:p>
                  </a:txBody>
                  <a:tcPr>
                    <a:lnL w="28575" cap="flat" cmpd="sng" algn="ctr">
                      <a:solidFill>
                        <a:srgbClr val="53328B"/>
                      </a:solidFill>
                      <a:prstDash val="solid"/>
                      <a:round/>
                      <a:headEnd type="none" w="med" len="med"/>
                      <a:tailEnd type="none" w="med" len="med"/>
                    </a:lnL>
                    <a:lnR w="28575" cap="flat" cmpd="sng" algn="ctr">
                      <a:solidFill>
                        <a:srgbClr val="53328B"/>
                      </a:solidFill>
                      <a:prstDash val="solid"/>
                      <a:round/>
                      <a:headEnd type="none" w="med" len="med"/>
                      <a:tailEnd type="none" w="med" len="med"/>
                    </a:lnR>
                    <a:lnT w="28575" cap="flat" cmpd="sng" algn="ctr">
                      <a:solidFill>
                        <a:srgbClr val="53328B"/>
                      </a:solidFill>
                      <a:prstDash val="solid"/>
                      <a:round/>
                      <a:headEnd type="none" w="med" len="med"/>
                      <a:tailEnd type="none" w="med" len="med"/>
                    </a:lnT>
                    <a:lnB w="28575" cap="flat" cmpd="sng" algn="ctr">
                      <a:solidFill>
                        <a:srgbClr val="53328B"/>
                      </a:solidFill>
                      <a:prstDash val="solid"/>
                      <a:round/>
                      <a:headEnd type="none" w="med" len="med"/>
                      <a:tailEnd type="none" w="med" len="med"/>
                    </a:lnB>
                    <a:solidFill>
                      <a:srgbClr val="FFFFFF"/>
                    </a:solidFill>
                  </a:tcPr>
                </a:tc>
                <a:tc>
                  <a:txBody>
                    <a:bodyPr/>
                    <a:lstStyle/>
                    <a:p>
                      <a:pPr>
                        <a:lnSpc>
                          <a:spcPct val="110000"/>
                        </a:lnSpc>
                      </a:pPr>
                      <a:r>
                        <a:rPr lang="en-US" sz="1800" dirty="0" smtClean="0">
                          <a:latin typeface="Arial"/>
                          <a:cs typeface="Arial"/>
                        </a:rPr>
                        <a:t>Repeated words or phrases</a:t>
                      </a:r>
                      <a:endParaRPr lang="en-US" sz="1800" dirty="0">
                        <a:latin typeface="Arial"/>
                        <a:cs typeface="Arial"/>
                      </a:endParaRPr>
                    </a:p>
                  </a:txBody>
                  <a:tcPr>
                    <a:lnL w="28575" cap="flat" cmpd="sng" algn="ctr">
                      <a:solidFill>
                        <a:srgbClr val="53328B"/>
                      </a:solidFill>
                      <a:prstDash val="solid"/>
                      <a:round/>
                      <a:headEnd type="none" w="med" len="med"/>
                      <a:tailEnd type="none" w="med" len="med"/>
                    </a:lnL>
                    <a:lnR w="28575" cap="flat" cmpd="sng" algn="ctr">
                      <a:solidFill>
                        <a:srgbClr val="53328B"/>
                      </a:solidFill>
                      <a:prstDash val="solid"/>
                      <a:round/>
                      <a:headEnd type="none" w="med" len="med"/>
                      <a:tailEnd type="none" w="med" len="med"/>
                    </a:lnR>
                    <a:lnT w="28575" cap="flat" cmpd="sng" algn="ctr">
                      <a:solidFill>
                        <a:srgbClr val="53328B"/>
                      </a:solidFill>
                      <a:prstDash val="solid"/>
                      <a:round/>
                      <a:headEnd type="none" w="med" len="med"/>
                      <a:tailEnd type="none" w="med" len="med"/>
                    </a:lnT>
                    <a:lnB w="28575" cap="flat" cmpd="sng" algn="ctr">
                      <a:solidFill>
                        <a:srgbClr val="53328B"/>
                      </a:solidFill>
                      <a:prstDash val="solid"/>
                      <a:round/>
                      <a:headEnd type="none" w="med" len="med"/>
                      <a:tailEnd type="none" w="med" len="med"/>
                    </a:lnB>
                    <a:solidFill>
                      <a:srgbClr val="FFFFFF"/>
                    </a:solidFill>
                  </a:tcPr>
                </a:tc>
              </a:tr>
              <a:tr h="563104">
                <a:tc>
                  <a:txBody>
                    <a:bodyPr/>
                    <a:lstStyle/>
                    <a:p>
                      <a:pPr algn="ctr"/>
                      <a:r>
                        <a:rPr lang="en-US" sz="1500" b="1" dirty="0" smtClean="0">
                          <a:latin typeface="Arial"/>
                          <a:cs typeface="Arial"/>
                        </a:rPr>
                        <a:t>Circle</a:t>
                      </a:r>
                      <a:endParaRPr lang="en-US" sz="1500" b="1" dirty="0">
                        <a:latin typeface="Arial"/>
                        <a:cs typeface="Arial"/>
                      </a:endParaRPr>
                    </a:p>
                  </a:txBody>
                  <a:tcPr>
                    <a:lnL w="28575" cap="flat" cmpd="sng" algn="ctr">
                      <a:solidFill>
                        <a:srgbClr val="53328B"/>
                      </a:solidFill>
                      <a:prstDash val="solid"/>
                      <a:round/>
                      <a:headEnd type="none" w="med" len="med"/>
                      <a:tailEnd type="none" w="med" len="med"/>
                    </a:lnL>
                    <a:lnR w="28575" cap="flat" cmpd="sng" algn="ctr">
                      <a:solidFill>
                        <a:srgbClr val="53328B"/>
                      </a:solidFill>
                      <a:prstDash val="solid"/>
                      <a:round/>
                      <a:headEnd type="none" w="med" len="med"/>
                      <a:tailEnd type="none" w="med" len="med"/>
                    </a:lnR>
                    <a:lnT w="28575" cap="flat" cmpd="sng" algn="ctr">
                      <a:solidFill>
                        <a:srgbClr val="53328B"/>
                      </a:solidFill>
                      <a:prstDash val="solid"/>
                      <a:round/>
                      <a:headEnd type="none" w="med" len="med"/>
                      <a:tailEnd type="none" w="med" len="med"/>
                    </a:lnT>
                    <a:lnB w="28575" cap="flat" cmpd="sng" algn="ctr">
                      <a:solidFill>
                        <a:srgbClr val="53328B"/>
                      </a:solidFill>
                      <a:prstDash val="solid"/>
                      <a:round/>
                      <a:headEnd type="none" w="med" len="med"/>
                      <a:tailEnd type="none" w="med" len="med"/>
                    </a:lnB>
                    <a:solidFill>
                      <a:srgbClr val="FFFFFF"/>
                    </a:solidFill>
                  </a:tcPr>
                </a:tc>
                <a:tc>
                  <a:txBody>
                    <a:bodyPr/>
                    <a:lstStyle/>
                    <a:p>
                      <a:pPr>
                        <a:lnSpc>
                          <a:spcPct val="110000"/>
                        </a:lnSpc>
                      </a:pPr>
                      <a:r>
                        <a:rPr lang="en-US" sz="1800" dirty="0" smtClean="0">
                          <a:latin typeface="Arial"/>
                          <a:cs typeface="Arial"/>
                        </a:rPr>
                        <a:t>Emotionally charged words</a:t>
                      </a:r>
                      <a:endParaRPr lang="en-US" sz="1800" dirty="0">
                        <a:latin typeface="Arial"/>
                        <a:cs typeface="Arial"/>
                      </a:endParaRPr>
                    </a:p>
                  </a:txBody>
                  <a:tcPr>
                    <a:lnL w="28575" cap="flat" cmpd="sng" algn="ctr">
                      <a:solidFill>
                        <a:srgbClr val="53328B"/>
                      </a:solidFill>
                      <a:prstDash val="solid"/>
                      <a:round/>
                      <a:headEnd type="none" w="med" len="med"/>
                      <a:tailEnd type="none" w="med" len="med"/>
                    </a:lnL>
                    <a:lnR w="28575" cap="flat" cmpd="sng" algn="ctr">
                      <a:solidFill>
                        <a:srgbClr val="53328B"/>
                      </a:solidFill>
                      <a:prstDash val="solid"/>
                      <a:round/>
                      <a:headEnd type="none" w="med" len="med"/>
                      <a:tailEnd type="none" w="med" len="med"/>
                    </a:lnR>
                    <a:lnT w="28575" cap="flat" cmpd="sng" algn="ctr">
                      <a:solidFill>
                        <a:srgbClr val="53328B"/>
                      </a:solidFill>
                      <a:prstDash val="solid"/>
                      <a:round/>
                      <a:headEnd type="none" w="med" len="med"/>
                      <a:tailEnd type="none" w="med" len="med"/>
                    </a:lnT>
                    <a:lnB w="28575" cap="flat" cmpd="sng" algn="ctr">
                      <a:solidFill>
                        <a:srgbClr val="53328B"/>
                      </a:solidFill>
                      <a:prstDash val="solid"/>
                      <a:round/>
                      <a:headEnd type="none" w="med" len="med"/>
                      <a:tailEnd type="none" w="med" len="med"/>
                    </a:lnB>
                    <a:solidFill>
                      <a:srgbClr val="FFFFFF"/>
                    </a:solidFill>
                  </a:tcPr>
                </a:tc>
              </a:tr>
              <a:tr h="563104">
                <a:tc>
                  <a:txBody>
                    <a:bodyPr/>
                    <a:lstStyle/>
                    <a:p>
                      <a:pPr algn="ctr"/>
                      <a:r>
                        <a:rPr lang="en-US" sz="1500" b="1" dirty="0" smtClean="0">
                          <a:latin typeface="Arial"/>
                          <a:cs typeface="Arial"/>
                        </a:rPr>
                        <a:t>WRITE</a:t>
                      </a:r>
                      <a:endParaRPr lang="en-US" sz="1500" b="1" dirty="0">
                        <a:latin typeface="Arial"/>
                        <a:cs typeface="Arial"/>
                      </a:endParaRPr>
                    </a:p>
                  </a:txBody>
                  <a:tcPr>
                    <a:lnL w="28575" cap="flat" cmpd="sng" algn="ctr">
                      <a:solidFill>
                        <a:srgbClr val="53328B"/>
                      </a:solidFill>
                      <a:prstDash val="solid"/>
                      <a:round/>
                      <a:headEnd type="none" w="med" len="med"/>
                      <a:tailEnd type="none" w="med" len="med"/>
                    </a:lnL>
                    <a:lnR w="28575" cap="flat" cmpd="sng" algn="ctr">
                      <a:solidFill>
                        <a:srgbClr val="53328B"/>
                      </a:solidFill>
                      <a:prstDash val="solid"/>
                      <a:round/>
                      <a:headEnd type="none" w="med" len="med"/>
                      <a:tailEnd type="none" w="med" len="med"/>
                    </a:lnR>
                    <a:lnT w="28575" cap="flat" cmpd="sng" algn="ctr">
                      <a:solidFill>
                        <a:srgbClr val="53328B"/>
                      </a:solidFill>
                      <a:prstDash val="solid"/>
                      <a:round/>
                      <a:headEnd type="none" w="med" len="med"/>
                      <a:tailEnd type="none" w="med" len="med"/>
                    </a:lnT>
                    <a:lnB w="28575" cap="flat" cmpd="sng" algn="ctr">
                      <a:solidFill>
                        <a:srgbClr val="53328B"/>
                      </a:solidFill>
                      <a:prstDash val="solid"/>
                      <a:round/>
                      <a:headEnd type="none" w="med" len="med"/>
                      <a:tailEnd type="none" w="med" len="med"/>
                    </a:lnB>
                    <a:solidFill>
                      <a:srgbClr val="FFFFFF"/>
                    </a:solidFill>
                  </a:tcPr>
                </a:tc>
                <a:tc>
                  <a:txBody>
                    <a:bodyPr/>
                    <a:lstStyle/>
                    <a:p>
                      <a:pPr>
                        <a:lnSpc>
                          <a:spcPct val="110000"/>
                        </a:lnSpc>
                      </a:pPr>
                      <a:r>
                        <a:rPr lang="en-US" sz="1800" dirty="0" smtClean="0">
                          <a:latin typeface="Arial"/>
                          <a:cs typeface="Arial"/>
                        </a:rPr>
                        <a:t>Write important thoughts and connection in the margins</a:t>
                      </a:r>
                      <a:endParaRPr lang="en-US" sz="1800" dirty="0">
                        <a:latin typeface="Arial"/>
                        <a:cs typeface="Arial"/>
                      </a:endParaRPr>
                    </a:p>
                  </a:txBody>
                  <a:tcPr>
                    <a:lnL w="28575" cap="flat" cmpd="sng" algn="ctr">
                      <a:solidFill>
                        <a:srgbClr val="53328B"/>
                      </a:solidFill>
                      <a:prstDash val="solid"/>
                      <a:round/>
                      <a:headEnd type="none" w="med" len="med"/>
                      <a:tailEnd type="none" w="med" len="med"/>
                    </a:lnL>
                    <a:lnR w="28575" cap="flat" cmpd="sng" algn="ctr">
                      <a:solidFill>
                        <a:srgbClr val="53328B"/>
                      </a:solidFill>
                      <a:prstDash val="solid"/>
                      <a:round/>
                      <a:headEnd type="none" w="med" len="med"/>
                      <a:tailEnd type="none" w="med" len="med"/>
                    </a:lnR>
                    <a:lnT w="28575" cap="flat" cmpd="sng" algn="ctr">
                      <a:solidFill>
                        <a:srgbClr val="53328B"/>
                      </a:solidFill>
                      <a:prstDash val="solid"/>
                      <a:round/>
                      <a:headEnd type="none" w="med" len="med"/>
                      <a:tailEnd type="none" w="med" len="med"/>
                    </a:lnT>
                    <a:lnB w="28575" cap="flat" cmpd="sng" algn="ctr">
                      <a:solidFill>
                        <a:srgbClr val="53328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173353719"/>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86483"/>
          </a:xfrm>
        </p:spPr>
        <p:txBody>
          <a:bodyPr>
            <a:noAutofit/>
          </a:bodyPr>
          <a:lstStyle/>
          <a:p>
            <a:r>
              <a:rPr lang="en-US" sz="5400" b="1" dirty="0" smtClean="0"/>
              <a:t>Annotation Guide</a:t>
            </a:r>
            <a:endParaRPr lang="en-US" sz="5400" b="1" dirty="0"/>
          </a:p>
        </p:txBody>
      </p:sp>
      <p:graphicFrame>
        <p:nvGraphicFramePr>
          <p:cNvPr id="4" name="Table 3"/>
          <p:cNvGraphicFramePr>
            <a:graphicFrameLocks noGrp="1"/>
          </p:cNvGraphicFramePr>
          <p:nvPr>
            <p:extLst>
              <p:ext uri="{D42A27DB-BD31-4B8C-83A1-F6EECF244321}">
                <p14:modId xmlns:p14="http://schemas.microsoft.com/office/powerpoint/2010/main" val="2462480955"/>
              </p:ext>
            </p:extLst>
          </p:nvPr>
        </p:nvGraphicFramePr>
        <p:xfrm>
          <a:off x="169289" y="1052598"/>
          <a:ext cx="8845526" cy="5784272"/>
        </p:xfrm>
        <a:graphic>
          <a:graphicData uri="http://schemas.openxmlformats.org/drawingml/2006/table">
            <a:tbl>
              <a:tblPr firstRow="1" bandRow="1">
                <a:tableStyleId>{5940675A-B579-460E-94D1-54222C63F5DA}</a:tableStyleId>
              </a:tblPr>
              <a:tblGrid>
                <a:gridCol w="1330752"/>
                <a:gridCol w="7514774"/>
              </a:tblGrid>
              <a:tr h="202554">
                <a:tc>
                  <a:txBody>
                    <a:bodyPr/>
                    <a:lstStyle/>
                    <a:p>
                      <a:pPr algn="ctr"/>
                      <a:r>
                        <a:rPr lang="en-US" sz="2400" b="1" dirty="0" smtClean="0">
                          <a:solidFill>
                            <a:srgbClr val="FFFFFF"/>
                          </a:solidFill>
                          <a:latin typeface="+mn-lt"/>
                          <a:cs typeface="Chalkduster"/>
                        </a:rPr>
                        <a:t>Symbol</a:t>
                      </a:r>
                      <a:endParaRPr lang="en-US" sz="2400" b="1" dirty="0">
                        <a:solidFill>
                          <a:srgbClr val="FFFFFF"/>
                        </a:solidFill>
                        <a:latin typeface="+mn-lt"/>
                        <a:cs typeface="Chalkduster"/>
                      </a:endParaRPr>
                    </a:p>
                  </a:txBody>
                  <a:tcPr>
                    <a:lnL w="28575" cap="flat" cmpd="sng" algn="ctr">
                      <a:solidFill>
                        <a:srgbClr val="53328B"/>
                      </a:solidFill>
                      <a:prstDash val="solid"/>
                      <a:round/>
                      <a:headEnd type="none" w="med" len="med"/>
                      <a:tailEnd type="none" w="med" len="med"/>
                    </a:lnL>
                    <a:lnR w="28575" cap="flat" cmpd="sng" algn="ctr">
                      <a:solidFill>
                        <a:srgbClr val="53328B"/>
                      </a:solidFill>
                      <a:prstDash val="solid"/>
                      <a:round/>
                      <a:headEnd type="none" w="med" len="med"/>
                      <a:tailEnd type="none" w="med" len="med"/>
                    </a:lnR>
                    <a:lnT w="28575" cap="flat" cmpd="sng" algn="ctr">
                      <a:solidFill>
                        <a:srgbClr val="53328B"/>
                      </a:solidFill>
                      <a:prstDash val="solid"/>
                      <a:round/>
                      <a:headEnd type="none" w="med" len="med"/>
                      <a:tailEnd type="none" w="med" len="med"/>
                    </a:lnT>
                    <a:lnB w="28575" cap="flat" cmpd="sng" algn="ctr">
                      <a:solidFill>
                        <a:srgbClr val="53328B"/>
                      </a:solidFill>
                      <a:prstDash val="solid"/>
                      <a:round/>
                      <a:headEnd type="none" w="med" len="med"/>
                      <a:tailEnd type="none" w="med" len="med"/>
                    </a:lnB>
                    <a:solidFill>
                      <a:srgbClr val="1BADB7"/>
                    </a:solidFill>
                  </a:tcPr>
                </a:tc>
                <a:tc>
                  <a:txBody>
                    <a:bodyPr/>
                    <a:lstStyle/>
                    <a:p>
                      <a:pPr algn="ctr"/>
                      <a:r>
                        <a:rPr lang="en-US" sz="2400" b="1" dirty="0" smtClean="0">
                          <a:solidFill>
                            <a:srgbClr val="FFFFFF"/>
                          </a:solidFill>
                          <a:latin typeface="+mn-lt"/>
                          <a:cs typeface="Chalkduster"/>
                        </a:rPr>
                        <a:t>Guide</a:t>
                      </a:r>
                      <a:endParaRPr lang="en-US" sz="2400" b="1" dirty="0">
                        <a:solidFill>
                          <a:srgbClr val="FFFFFF"/>
                        </a:solidFill>
                        <a:latin typeface="+mn-lt"/>
                        <a:cs typeface="Chalkduster"/>
                      </a:endParaRPr>
                    </a:p>
                  </a:txBody>
                  <a:tcPr>
                    <a:lnL w="28575" cap="flat" cmpd="sng" algn="ctr">
                      <a:solidFill>
                        <a:srgbClr val="53328B"/>
                      </a:solidFill>
                      <a:prstDash val="solid"/>
                      <a:round/>
                      <a:headEnd type="none" w="med" len="med"/>
                      <a:tailEnd type="none" w="med" len="med"/>
                    </a:lnL>
                    <a:lnR w="28575" cap="flat" cmpd="sng" algn="ctr">
                      <a:solidFill>
                        <a:srgbClr val="53328B"/>
                      </a:solidFill>
                      <a:prstDash val="solid"/>
                      <a:round/>
                      <a:headEnd type="none" w="med" len="med"/>
                      <a:tailEnd type="none" w="med" len="med"/>
                    </a:lnR>
                    <a:lnT w="28575" cap="flat" cmpd="sng" algn="ctr">
                      <a:solidFill>
                        <a:srgbClr val="53328B"/>
                      </a:solidFill>
                      <a:prstDash val="solid"/>
                      <a:round/>
                      <a:headEnd type="none" w="med" len="med"/>
                      <a:tailEnd type="none" w="med" len="med"/>
                    </a:lnT>
                    <a:lnB w="28575" cap="flat" cmpd="sng" algn="ctr">
                      <a:solidFill>
                        <a:srgbClr val="53328B"/>
                      </a:solidFill>
                      <a:prstDash val="solid"/>
                      <a:round/>
                      <a:headEnd type="none" w="med" len="med"/>
                      <a:tailEnd type="none" w="med" len="med"/>
                    </a:lnB>
                    <a:solidFill>
                      <a:srgbClr val="1BADB7"/>
                    </a:solidFill>
                  </a:tcPr>
                </a:tc>
              </a:tr>
              <a:tr h="563104">
                <a:tc>
                  <a:txBody>
                    <a:bodyPr/>
                    <a:lstStyle/>
                    <a:p>
                      <a:pPr algn="ctr"/>
                      <a:r>
                        <a:rPr lang="en-US" sz="1500" b="1" dirty="0" smtClean="0">
                          <a:latin typeface="Arial"/>
                          <a:cs typeface="Arial"/>
                        </a:rPr>
                        <a:t>Identify</a:t>
                      </a:r>
                      <a:endParaRPr lang="en-US" sz="1500" b="1" dirty="0">
                        <a:latin typeface="Arial"/>
                        <a:cs typeface="Arial"/>
                      </a:endParaRPr>
                    </a:p>
                  </a:txBody>
                  <a:tcPr>
                    <a:lnL w="28575" cap="flat" cmpd="sng" algn="ctr">
                      <a:solidFill>
                        <a:srgbClr val="53328B"/>
                      </a:solidFill>
                      <a:prstDash val="solid"/>
                      <a:round/>
                      <a:headEnd type="none" w="med" len="med"/>
                      <a:tailEnd type="none" w="med" len="med"/>
                    </a:lnL>
                    <a:lnR w="28575" cap="flat" cmpd="sng" algn="ctr">
                      <a:solidFill>
                        <a:srgbClr val="53328B"/>
                      </a:solidFill>
                      <a:prstDash val="solid"/>
                      <a:round/>
                      <a:headEnd type="none" w="med" len="med"/>
                      <a:tailEnd type="none" w="med" len="med"/>
                    </a:lnR>
                    <a:lnT w="28575" cap="flat" cmpd="sng" algn="ctr">
                      <a:solidFill>
                        <a:srgbClr val="53328B"/>
                      </a:solidFill>
                      <a:prstDash val="solid"/>
                      <a:round/>
                      <a:headEnd type="none" w="med" len="med"/>
                      <a:tailEnd type="none" w="med" len="med"/>
                    </a:lnT>
                    <a:lnB w="28575" cap="flat" cmpd="sng" algn="ctr">
                      <a:solidFill>
                        <a:srgbClr val="53328B"/>
                      </a:solidFill>
                      <a:prstDash val="solid"/>
                      <a:round/>
                      <a:headEnd type="none" w="med" len="med"/>
                      <a:tailEnd type="none" w="med" len="med"/>
                    </a:lnB>
                    <a:solidFill>
                      <a:srgbClr val="FFFFFF"/>
                    </a:solidFill>
                  </a:tcPr>
                </a:tc>
                <a:tc>
                  <a:txBody>
                    <a:bodyPr/>
                    <a:lstStyle/>
                    <a:p>
                      <a:pPr>
                        <a:lnSpc>
                          <a:spcPct val="110000"/>
                        </a:lnSpc>
                      </a:pPr>
                      <a:r>
                        <a:rPr lang="en-US" sz="1600" dirty="0" smtClean="0">
                          <a:latin typeface="Arial"/>
                          <a:cs typeface="Arial"/>
                        </a:rPr>
                        <a:t>Write capital letters (A,</a:t>
                      </a:r>
                      <a:r>
                        <a:rPr lang="en-US" sz="1600" baseline="0" dirty="0" smtClean="0">
                          <a:latin typeface="Arial"/>
                          <a:cs typeface="Arial"/>
                        </a:rPr>
                        <a:t> B, C, etc.) next to each line</a:t>
                      </a:r>
                      <a:endParaRPr lang="en-US" sz="1600" dirty="0">
                        <a:latin typeface="Arial"/>
                        <a:cs typeface="Arial"/>
                      </a:endParaRPr>
                    </a:p>
                  </a:txBody>
                  <a:tcPr>
                    <a:lnL w="28575" cap="flat" cmpd="sng" algn="ctr">
                      <a:solidFill>
                        <a:srgbClr val="53328B"/>
                      </a:solidFill>
                      <a:prstDash val="solid"/>
                      <a:round/>
                      <a:headEnd type="none" w="med" len="med"/>
                      <a:tailEnd type="none" w="med" len="med"/>
                    </a:lnL>
                    <a:lnR w="28575" cap="flat" cmpd="sng" algn="ctr">
                      <a:solidFill>
                        <a:srgbClr val="53328B"/>
                      </a:solidFill>
                      <a:prstDash val="solid"/>
                      <a:round/>
                      <a:headEnd type="none" w="med" len="med"/>
                      <a:tailEnd type="none" w="med" len="med"/>
                    </a:lnR>
                    <a:lnT w="28575" cap="flat" cmpd="sng" algn="ctr">
                      <a:solidFill>
                        <a:srgbClr val="53328B"/>
                      </a:solidFill>
                      <a:prstDash val="solid"/>
                      <a:round/>
                      <a:headEnd type="none" w="med" len="med"/>
                      <a:tailEnd type="none" w="med" len="med"/>
                    </a:lnT>
                    <a:lnB w="28575" cap="flat" cmpd="sng" algn="ctr">
                      <a:solidFill>
                        <a:srgbClr val="53328B"/>
                      </a:solidFill>
                      <a:prstDash val="solid"/>
                      <a:round/>
                      <a:headEnd type="none" w="med" len="med"/>
                      <a:tailEnd type="none" w="med" len="med"/>
                    </a:lnB>
                    <a:solidFill>
                      <a:srgbClr val="FFFFFF"/>
                    </a:solidFill>
                  </a:tcPr>
                </a:tc>
              </a:tr>
              <a:tr h="563104">
                <a:tc>
                  <a:txBody>
                    <a:bodyPr/>
                    <a:lstStyle/>
                    <a:p>
                      <a:pPr algn="ctr"/>
                      <a:r>
                        <a:rPr lang="en-US" sz="1500" b="1" dirty="0" smtClean="0">
                          <a:latin typeface="Arial"/>
                          <a:cs typeface="Arial"/>
                        </a:rPr>
                        <a:t>Count</a:t>
                      </a:r>
                      <a:endParaRPr lang="en-US" sz="1500" b="1" dirty="0">
                        <a:latin typeface="Arial"/>
                        <a:cs typeface="Arial"/>
                      </a:endParaRPr>
                    </a:p>
                  </a:txBody>
                  <a:tcPr>
                    <a:lnL w="28575" cap="flat" cmpd="sng" algn="ctr">
                      <a:solidFill>
                        <a:srgbClr val="53328B"/>
                      </a:solidFill>
                      <a:prstDash val="solid"/>
                      <a:round/>
                      <a:headEnd type="none" w="med" len="med"/>
                      <a:tailEnd type="none" w="med" len="med"/>
                    </a:lnL>
                    <a:lnR w="28575" cap="flat" cmpd="sng" algn="ctr">
                      <a:solidFill>
                        <a:srgbClr val="53328B"/>
                      </a:solidFill>
                      <a:prstDash val="solid"/>
                      <a:round/>
                      <a:headEnd type="none" w="med" len="med"/>
                      <a:tailEnd type="none" w="med" len="med"/>
                    </a:lnR>
                    <a:lnT w="28575" cap="flat" cmpd="sng" algn="ctr">
                      <a:solidFill>
                        <a:srgbClr val="53328B"/>
                      </a:solidFill>
                      <a:prstDash val="solid"/>
                      <a:round/>
                      <a:headEnd type="none" w="med" len="med"/>
                      <a:tailEnd type="none" w="med" len="med"/>
                    </a:lnT>
                    <a:lnB w="28575" cap="flat" cmpd="sng" algn="ctr">
                      <a:solidFill>
                        <a:srgbClr val="53328B"/>
                      </a:solidFill>
                      <a:prstDash val="solid"/>
                      <a:round/>
                      <a:headEnd type="none" w="med" len="med"/>
                      <a:tailEnd type="none" w="med" len="med"/>
                    </a:lnB>
                    <a:solidFill>
                      <a:srgbClr val="FFFFFF"/>
                    </a:solidFill>
                  </a:tcPr>
                </a:tc>
                <a:tc>
                  <a:txBody>
                    <a:bodyPr/>
                    <a:lstStyle/>
                    <a:p>
                      <a:pPr>
                        <a:lnSpc>
                          <a:spcPct val="110000"/>
                        </a:lnSpc>
                      </a:pPr>
                      <a:r>
                        <a:rPr lang="en-US" sz="1600" dirty="0" smtClean="0">
                          <a:latin typeface="Arial"/>
                          <a:cs typeface="Arial"/>
                        </a:rPr>
                        <a:t>Write the number and circle it next to each stanza/line</a:t>
                      </a:r>
                      <a:endParaRPr lang="en-US" sz="1600" dirty="0">
                        <a:latin typeface="Arial"/>
                        <a:cs typeface="Arial"/>
                      </a:endParaRPr>
                    </a:p>
                  </a:txBody>
                  <a:tcPr>
                    <a:lnL w="28575" cap="flat" cmpd="sng" algn="ctr">
                      <a:solidFill>
                        <a:srgbClr val="53328B"/>
                      </a:solidFill>
                      <a:prstDash val="solid"/>
                      <a:round/>
                      <a:headEnd type="none" w="med" len="med"/>
                      <a:tailEnd type="none" w="med" len="med"/>
                    </a:lnL>
                    <a:lnR w="28575" cap="flat" cmpd="sng" algn="ctr">
                      <a:solidFill>
                        <a:srgbClr val="53328B"/>
                      </a:solidFill>
                      <a:prstDash val="solid"/>
                      <a:round/>
                      <a:headEnd type="none" w="med" len="med"/>
                      <a:tailEnd type="none" w="med" len="med"/>
                    </a:lnR>
                    <a:lnT w="28575" cap="flat" cmpd="sng" algn="ctr">
                      <a:solidFill>
                        <a:srgbClr val="53328B"/>
                      </a:solidFill>
                      <a:prstDash val="solid"/>
                      <a:round/>
                      <a:headEnd type="none" w="med" len="med"/>
                      <a:tailEnd type="none" w="med" len="med"/>
                    </a:lnT>
                    <a:lnB w="28575" cap="flat" cmpd="sng" algn="ctr">
                      <a:solidFill>
                        <a:srgbClr val="53328B"/>
                      </a:solidFill>
                      <a:prstDash val="solid"/>
                      <a:round/>
                      <a:headEnd type="none" w="med" len="med"/>
                      <a:tailEnd type="none" w="med" len="med"/>
                    </a:lnB>
                    <a:solidFill>
                      <a:srgbClr val="FFFFFF"/>
                    </a:solidFill>
                  </a:tcPr>
                </a:tc>
              </a:tr>
              <a:tr h="563104">
                <a:tc>
                  <a:txBody>
                    <a:bodyPr/>
                    <a:lstStyle/>
                    <a:p>
                      <a:pPr algn="ctr"/>
                      <a:r>
                        <a:rPr lang="en-US" sz="1500" b="1" dirty="0" smtClean="0">
                          <a:latin typeface="Arial"/>
                          <a:cs typeface="Arial"/>
                        </a:rPr>
                        <a:t>Un</a:t>
                      </a:r>
                      <a:r>
                        <a:rPr lang="en-US" sz="1500" b="1" dirty="0" smtClean="0">
                          <a:solidFill>
                            <a:schemeClr val="tx1"/>
                          </a:solidFill>
                          <a:latin typeface="Arial"/>
                          <a:cs typeface="Arial"/>
                        </a:rPr>
                        <a:t>der</a:t>
                      </a:r>
                      <a:r>
                        <a:rPr lang="en-US" sz="1500" b="1" dirty="0" smtClean="0">
                          <a:latin typeface="Arial"/>
                          <a:cs typeface="Arial"/>
                        </a:rPr>
                        <a:t>line</a:t>
                      </a:r>
                      <a:endParaRPr lang="en-US" sz="1500" b="1" dirty="0">
                        <a:latin typeface="Arial"/>
                        <a:cs typeface="Arial"/>
                      </a:endParaRPr>
                    </a:p>
                  </a:txBody>
                  <a:tcPr>
                    <a:lnL w="28575" cap="flat" cmpd="sng" algn="ctr">
                      <a:solidFill>
                        <a:srgbClr val="53328B"/>
                      </a:solidFill>
                      <a:prstDash val="solid"/>
                      <a:round/>
                      <a:headEnd type="none" w="med" len="med"/>
                      <a:tailEnd type="none" w="med" len="med"/>
                    </a:lnL>
                    <a:lnR w="28575" cap="flat" cmpd="sng" algn="ctr">
                      <a:solidFill>
                        <a:srgbClr val="53328B"/>
                      </a:solidFill>
                      <a:prstDash val="solid"/>
                      <a:round/>
                      <a:headEnd type="none" w="med" len="med"/>
                      <a:tailEnd type="none" w="med" len="med"/>
                    </a:lnR>
                    <a:lnT w="28575" cap="flat" cmpd="sng" algn="ctr">
                      <a:solidFill>
                        <a:srgbClr val="53328B"/>
                      </a:solidFill>
                      <a:prstDash val="solid"/>
                      <a:round/>
                      <a:headEnd type="none" w="med" len="med"/>
                      <a:tailEnd type="none" w="med" len="med"/>
                    </a:lnT>
                    <a:lnB w="28575" cap="flat" cmpd="sng" algn="ctr">
                      <a:solidFill>
                        <a:srgbClr val="53328B"/>
                      </a:solidFill>
                      <a:prstDash val="solid"/>
                      <a:round/>
                      <a:headEnd type="none" w="med" len="med"/>
                      <a:tailEnd type="none" w="med" len="med"/>
                    </a:lnB>
                    <a:solidFill>
                      <a:srgbClr val="FFFFFF"/>
                    </a:solidFill>
                  </a:tcPr>
                </a:tc>
                <a:tc>
                  <a:txBody>
                    <a:bodyPr/>
                    <a:lstStyle/>
                    <a:p>
                      <a:pPr>
                        <a:lnSpc>
                          <a:spcPct val="110000"/>
                        </a:lnSpc>
                      </a:pPr>
                      <a:r>
                        <a:rPr lang="en-US" sz="1600" dirty="0" smtClean="0">
                          <a:latin typeface="Arial"/>
                          <a:cs typeface="Arial"/>
                        </a:rPr>
                        <a:t>Look up the meaning of the word or phrase and write</a:t>
                      </a:r>
                      <a:r>
                        <a:rPr lang="en-US" sz="1600" baseline="0" dirty="0" smtClean="0">
                          <a:latin typeface="Arial"/>
                          <a:cs typeface="Arial"/>
                        </a:rPr>
                        <a:t> it in the margin</a:t>
                      </a:r>
                      <a:endParaRPr lang="en-US" sz="1600" dirty="0">
                        <a:latin typeface="Arial"/>
                        <a:cs typeface="Arial"/>
                      </a:endParaRPr>
                    </a:p>
                  </a:txBody>
                  <a:tcPr>
                    <a:lnL w="28575" cap="flat" cmpd="sng" algn="ctr">
                      <a:solidFill>
                        <a:srgbClr val="53328B"/>
                      </a:solidFill>
                      <a:prstDash val="solid"/>
                      <a:round/>
                      <a:headEnd type="none" w="med" len="med"/>
                      <a:tailEnd type="none" w="med" len="med"/>
                    </a:lnL>
                    <a:lnR w="28575" cap="flat" cmpd="sng" algn="ctr">
                      <a:solidFill>
                        <a:srgbClr val="53328B"/>
                      </a:solidFill>
                      <a:prstDash val="solid"/>
                      <a:round/>
                      <a:headEnd type="none" w="med" len="med"/>
                      <a:tailEnd type="none" w="med" len="med"/>
                    </a:lnR>
                    <a:lnT w="28575" cap="flat" cmpd="sng" algn="ctr">
                      <a:solidFill>
                        <a:srgbClr val="53328B"/>
                      </a:solidFill>
                      <a:prstDash val="solid"/>
                      <a:round/>
                      <a:headEnd type="none" w="med" len="med"/>
                      <a:tailEnd type="none" w="med" len="med"/>
                    </a:lnT>
                    <a:lnB w="28575" cap="flat" cmpd="sng" algn="ctr">
                      <a:solidFill>
                        <a:srgbClr val="53328B"/>
                      </a:solidFill>
                      <a:prstDash val="solid"/>
                      <a:round/>
                      <a:headEnd type="none" w="med" len="med"/>
                      <a:tailEnd type="none" w="med" len="med"/>
                    </a:lnB>
                    <a:solidFill>
                      <a:srgbClr val="FFFFFF"/>
                    </a:solidFill>
                  </a:tcPr>
                </a:tc>
              </a:tr>
              <a:tr h="563104">
                <a:tc>
                  <a:txBody>
                    <a:bodyPr/>
                    <a:lstStyle/>
                    <a:p>
                      <a:pPr algn="ctr"/>
                      <a:r>
                        <a:rPr lang="en-US" sz="1500" b="1" dirty="0" smtClean="0">
                          <a:latin typeface="Arial"/>
                          <a:cs typeface="Arial"/>
                        </a:rPr>
                        <a:t>Squiggle</a:t>
                      </a:r>
                      <a:r>
                        <a:rPr lang="en-US" sz="1500" b="1" baseline="0" dirty="0" smtClean="0">
                          <a:latin typeface="Arial"/>
                          <a:cs typeface="Arial"/>
                        </a:rPr>
                        <a:t> Line</a:t>
                      </a:r>
                      <a:endParaRPr lang="en-US" sz="1500" b="1" dirty="0">
                        <a:latin typeface="Arial"/>
                        <a:cs typeface="Arial"/>
                      </a:endParaRPr>
                    </a:p>
                  </a:txBody>
                  <a:tcPr>
                    <a:lnL w="28575" cap="flat" cmpd="sng" algn="ctr">
                      <a:solidFill>
                        <a:srgbClr val="53328B"/>
                      </a:solidFill>
                      <a:prstDash val="solid"/>
                      <a:round/>
                      <a:headEnd type="none" w="med" len="med"/>
                      <a:tailEnd type="none" w="med" len="med"/>
                    </a:lnL>
                    <a:lnR w="28575" cap="flat" cmpd="sng" algn="ctr">
                      <a:solidFill>
                        <a:srgbClr val="53328B"/>
                      </a:solidFill>
                      <a:prstDash val="solid"/>
                      <a:round/>
                      <a:headEnd type="none" w="med" len="med"/>
                      <a:tailEnd type="none" w="med" len="med"/>
                    </a:lnR>
                    <a:lnT w="28575" cap="flat" cmpd="sng" algn="ctr">
                      <a:solidFill>
                        <a:srgbClr val="53328B"/>
                      </a:solidFill>
                      <a:prstDash val="solid"/>
                      <a:round/>
                      <a:headEnd type="none" w="med" len="med"/>
                      <a:tailEnd type="none" w="med" len="med"/>
                    </a:lnT>
                    <a:lnB w="28575" cap="flat" cmpd="sng" algn="ctr">
                      <a:solidFill>
                        <a:srgbClr val="53328B"/>
                      </a:solidFill>
                      <a:prstDash val="solid"/>
                      <a:round/>
                      <a:headEnd type="none" w="med" len="med"/>
                      <a:tailEnd type="none" w="med" len="med"/>
                    </a:lnB>
                    <a:solidFill>
                      <a:srgbClr val="FFFFFF"/>
                    </a:solidFill>
                  </a:tcPr>
                </a:tc>
                <a:tc>
                  <a:txBody>
                    <a:bodyPr/>
                    <a:lstStyle/>
                    <a:p>
                      <a:pPr>
                        <a:lnSpc>
                          <a:spcPct val="110000"/>
                        </a:lnSpc>
                      </a:pPr>
                      <a:r>
                        <a:rPr lang="en-US" sz="1600" dirty="0" smtClean="0">
                          <a:latin typeface="Arial"/>
                          <a:cs typeface="Arial"/>
                        </a:rPr>
                        <a:t>Write which type of sound device the poet used. Add</a:t>
                      </a:r>
                      <a:r>
                        <a:rPr lang="en-US" sz="1600" baseline="0" dirty="0" smtClean="0">
                          <a:latin typeface="Arial"/>
                          <a:cs typeface="Arial"/>
                        </a:rPr>
                        <a:t> notes to the margin about how it enhances the meter of the poem</a:t>
                      </a:r>
                      <a:endParaRPr lang="en-US" sz="1600" dirty="0">
                        <a:latin typeface="Arial"/>
                        <a:cs typeface="Arial"/>
                      </a:endParaRPr>
                    </a:p>
                  </a:txBody>
                  <a:tcPr>
                    <a:lnL w="28575" cap="flat" cmpd="sng" algn="ctr">
                      <a:solidFill>
                        <a:srgbClr val="53328B"/>
                      </a:solidFill>
                      <a:prstDash val="solid"/>
                      <a:round/>
                      <a:headEnd type="none" w="med" len="med"/>
                      <a:tailEnd type="none" w="med" len="med"/>
                    </a:lnL>
                    <a:lnR w="28575" cap="flat" cmpd="sng" algn="ctr">
                      <a:solidFill>
                        <a:srgbClr val="53328B"/>
                      </a:solidFill>
                      <a:prstDash val="solid"/>
                      <a:round/>
                      <a:headEnd type="none" w="med" len="med"/>
                      <a:tailEnd type="none" w="med" len="med"/>
                    </a:lnR>
                    <a:lnT w="28575" cap="flat" cmpd="sng" algn="ctr">
                      <a:solidFill>
                        <a:srgbClr val="53328B"/>
                      </a:solidFill>
                      <a:prstDash val="solid"/>
                      <a:round/>
                      <a:headEnd type="none" w="med" len="med"/>
                      <a:tailEnd type="none" w="med" len="med"/>
                    </a:lnT>
                    <a:lnB w="28575" cap="flat" cmpd="sng" algn="ctr">
                      <a:solidFill>
                        <a:srgbClr val="53328B"/>
                      </a:solidFill>
                      <a:prstDash val="solid"/>
                      <a:round/>
                      <a:headEnd type="none" w="med" len="med"/>
                      <a:tailEnd type="none" w="med" len="med"/>
                    </a:lnB>
                    <a:solidFill>
                      <a:srgbClr val="FFFFFF"/>
                    </a:solidFill>
                  </a:tcPr>
                </a:tc>
              </a:tr>
              <a:tr h="563104">
                <a:tc>
                  <a:txBody>
                    <a:bodyPr/>
                    <a:lstStyle/>
                    <a:p>
                      <a:pPr algn="ctr"/>
                      <a:r>
                        <a:rPr lang="en-US" sz="1500" b="1" dirty="0" smtClean="0">
                          <a:latin typeface="Arial"/>
                          <a:cs typeface="Arial"/>
                        </a:rPr>
                        <a:t>Star</a:t>
                      </a:r>
                      <a:endParaRPr lang="en-US" sz="1500" b="1" dirty="0">
                        <a:latin typeface="Arial"/>
                        <a:cs typeface="Arial"/>
                      </a:endParaRPr>
                    </a:p>
                  </a:txBody>
                  <a:tcPr>
                    <a:lnL w="28575" cap="flat" cmpd="sng" algn="ctr">
                      <a:solidFill>
                        <a:srgbClr val="53328B"/>
                      </a:solidFill>
                      <a:prstDash val="solid"/>
                      <a:round/>
                      <a:headEnd type="none" w="med" len="med"/>
                      <a:tailEnd type="none" w="med" len="med"/>
                    </a:lnL>
                    <a:lnR w="28575" cap="flat" cmpd="sng" algn="ctr">
                      <a:solidFill>
                        <a:srgbClr val="53328B"/>
                      </a:solidFill>
                      <a:prstDash val="solid"/>
                      <a:round/>
                      <a:headEnd type="none" w="med" len="med"/>
                      <a:tailEnd type="none" w="med" len="med"/>
                    </a:lnR>
                    <a:lnT w="28575" cap="flat" cmpd="sng" algn="ctr">
                      <a:solidFill>
                        <a:srgbClr val="53328B"/>
                      </a:solidFill>
                      <a:prstDash val="solid"/>
                      <a:round/>
                      <a:headEnd type="none" w="med" len="med"/>
                      <a:tailEnd type="none" w="med" len="med"/>
                    </a:lnT>
                    <a:lnB w="28575" cap="flat" cmpd="sng" algn="ctr">
                      <a:solidFill>
                        <a:srgbClr val="53328B"/>
                      </a:solidFill>
                      <a:prstDash val="solid"/>
                      <a:round/>
                      <a:headEnd type="none" w="med" len="med"/>
                      <a:tailEnd type="none" w="med" len="med"/>
                    </a:lnB>
                    <a:solidFill>
                      <a:srgbClr val="FFFFFF"/>
                    </a:solidFill>
                  </a:tcPr>
                </a:tc>
                <a:tc>
                  <a:txBody>
                    <a:bodyPr/>
                    <a:lstStyle/>
                    <a:p>
                      <a:pPr>
                        <a:lnSpc>
                          <a:spcPct val="110000"/>
                        </a:lnSpc>
                      </a:pPr>
                      <a:r>
                        <a:rPr lang="en-US" sz="1600" dirty="0" smtClean="0">
                          <a:latin typeface="Arial"/>
                          <a:cs typeface="Arial"/>
                        </a:rPr>
                        <a:t>Write which kind</a:t>
                      </a:r>
                      <a:r>
                        <a:rPr lang="en-US" sz="1600" baseline="0" dirty="0" smtClean="0">
                          <a:latin typeface="Arial"/>
                          <a:cs typeface="Arial"/>
                        </a:rPr>
                        <a:t> of figurative language it is that you identified. Add a note in the margin explaining its meaning and significance</a:t>
                      </a:r>
                      <a:endParaRPr lang="en-US" sz="1600" dirty="0">
                        <a:latin typeface="Arial"/>
                        <a:cs typeface="Arial"/>
                      </a:endParaRPr>
                    </a:p>
                  </a:txBody>
                  <a:tcPr>
                    <a:lnL w="28575" cap="flat" cmpd="sng" algn="ctr">
                      <a:solidFill>
                        <a:srgbClr val="53328B"/>
                      </a:solidFill>
                      <a:prstDash val="solid"/>
                      <a:round/>
                      <a:headEnd type="none" w="med" len="med"/>
                      <a:tailEnd type="none" w="med" len="med"/>
                    </a:lnL>
                    <a:lnR w="28575" cap="flat" cmpd="sng" algn="ctr">
                      <a:solidFill>
                        <a:srgbClr val="53328B"/>
                      </a:solidFill>
                      <a:prstDash val="solid"/>
                      <a:round/>
                      <a:headEnd type="none" w="med" len="med"/>
                      <a:tailEnd type="none" w="med" len="med"/>
                    </a:lnR>
                    <a:lnT w="28575" cap="flat" cmpd="sng" algn="ctr">
                      <a:solidFill>
                        <a:srgbClr val="53328B"/>
                      </a:solidFill>
                      <a:prstDash val="solid"/>
                      <a:round/>
                      <a:headEnd type="none" w="med" len="med"/>
                      <a:tailEnd type="none" w="med" len="med"/>
                    </a:lnT>
                    <a:lnB w="28575" cap="flat" cmpd="sng" algn="ctr">
                      <a:solidFill>
                        <a:srgbClr val="53328B"/>
                      </a:solidFill>
                      <a:prstDash val="solid"/>
                      <a:round/>
                      <a:headEnd type="none" w="med" len="med"/>
                      <a:tailEnd type="none" w="med" len="med"/>
                    </a:lnB>
                    <a:solidFill>
                      <a:srgbClr val="FFFFFF"/>
                    </a:solidFill>
                  </a:tcPr>
                </a:tc>
              </a:tr>
              <a:tr h="563104">
                <a:tc>
                  <a:txBody>
                    <a:bodyPr/>
                    <a:lstStyle/>
                    <a:p>
                      <a:pPr algn="ctr"/>
                      <a:r>
                        <a:rPr lang="en-US" sz="1500" b="1" dirty="0" smtClean="0">
                          <a:latin typeface="Arial"/>
                          <a:cs typeface="Arial"/>
                        </a:rPr>
                        <a:t>Box</a:t>
                      </a:r>
                      <a:endParaRPr lang="en-US" sz="1500" b="1" dirty="0">
                        <a:latin typeface="Arial"/>
                        <a:cs typeface="Arial"/>
                      </a:endParaRPr>
                    </a:p>
                  </a:txBody>
                  <a:tcPr>
                    <a:lnL w="28575" cap="flat" cmpd="sng" algn="ctr">
                      <a:solidFill>
                        <a:srgbClr val="53328B"/>
                      </a:solidFill>
                      <a:prstDash val="solid"/>
                      <a:round/>
                      <a:headEnd type="none" w="med" len="med"/>
                      <a:tailEnd type="none" w="med" len="med"/>
                    </a:lnL>
                    <a:lnR w="28575" cap="flat" cmpd="sng" algn="ctr">
                      <a:solidFill>
                        <a:srgbClr val="53328B"/>
                      </a:solidFill>
                      <a:prstDash val="solid"/>
                      <a:round/>
                      <a:headEnd type="none" w="med" len="med"/>
                      <a:tailEnd type="none" w="med" len="med"/>
                    </a:lnR>
                    <a:lnT w="28575" cap="flat" cmpd="sng" algn="ctr">
                      <a:solidFill>
                        <a:srgbClr val="53328B"/>
                      </a:solidFill>
                      <a:prstDash val="solid"/>
                      <a:round/>
                      <a:headEnd type="none" w="med" len="med"/>
                      <a:tailEnd type="none" w="med" len="med"/>
                    </a:lnT>
                    <a:lnB w="28575" cap="flat" cmpd="sng" algn="ctr">
                      <a:solidFill>
                        <a:srgbClr val="53328B"/>
                      </a:solidFill>
                      <a:prstDash val="solid"/>
                      <a:round/>
                      <a:headEnd type="none" w="med" len="med"/>
                      <a:tailEnd type="none" w="med" len="med"/>
                    </a:lnB>
                    <a:solidFill>
                      <a:srgbClr val="FFFFFF"/>
                    </a:solidFill>
                  </a:tcPr>
                </a:tc>
                <a:tc>
                  <a:txBody>
                    <a:bodyPr/>
                    <a:lstStyle/>
                    <a:p>
                      <a:pPr>
                        <a:lnSpc>
                          <a:spcPct val="110000"/>
                        </a:lnSpc>
                      </a:pPr>
                      <a:r>
                        <a:rPr lang="en-US" sz="1600" dirty="0" smtClean="0">
                          <a:latin typeface="Arial"/>
                          <a:cs typeface="Arial"/>
                        </a:rPr>
                        <a:t>Really try to picture</a:t>
                      </a:r>
                      <a:r>
                        <a:rPr lang="en-US" sz="1600" baseline="0" dirty="0" smtClean="0">
                          <a:latin typeface="Arial"/>
                          <a:cs typeface="Arial"/>
                        </a:rPr>
                        <a:t> the scene</a:t>
                      </a:r>
                      <a:endParaRPr lang="en-US" sz="1600" dirty="0">
                        <a:latin typeface="Arial"/>
                        <a:cs typeface="Arial"/>
                      </a:endParaRPr>
                    </a:p>
                  </a:txBody>
                  <a:tcPr>
                    <a:lnL w="28575" cap="flat" cmpd="sng" algn="ctr">
                      <a:solidFill>
                        <a:srgbClr val="53328B"/>
                      </a:solidFill>
                      <a:prstDash val="solid"/>
                      <a:round/>
                      <a:headEnd type="none" w="med" len="med"/>
                      <a:tailEnd type="none" w="med" len="med"/>
                    </a:lnL>
                    <a:lnR w="28575" cap="flat" cmpd="sng" algn="ctr">
                      <a:solidFill>
                        <a:srgbClr val="53328B"/>
                      </a:solidFill>
                      <a:prstDash val="solid"/>
                      <a:round/>
                      <a:headEnd type="none" w="med" len="med"/>
                      <a:tailEnd type="none" w="med" len="med"/>
                    </a:lnR>
                    <a:lnT w="28575" cap="flat" cmpd="sng" algn="ctr">
                      <a:solidFill>
                        <a:srgbClr val="53328B"/>
                      </a:solidFill>
                      <a:prstDash val="solid"/>
                      <a:round/>
                      <a:headEnd type="none" w="med" len="med"/>
                      <a:tailEnd type="none" w="med" len="med"/>
                    </a:lnT>
                    <a:lnB w="28575" cap="flat" cmpd="sng" algn="ctr">
                      <a:solidFill>
                        <a:srgbClr val="53328B"/>
                      </a:solidFill>
                      <a:prstDash val="solid"/>
                      <a:round/>
                      <a:headEnd type="none" w="med" len="med"/>
                      <a:tailEnd type="none" w="med" len="med"/>
                    </a:lnB>
                    <a:solidFill>
                      <a:srgbClr val="FFFFFF"/>
                    </a:solidFill>
                  </a:tcPr>
                </a:tc>
              </a:tr>
              <a:tr h="563104">
                <a:tc>
                  <a:txBody>
                    <a:bodyPr/>
                    <a:lstStyle/>
                    <a:p>
                      <a:pPr algn="ctr"/>
                      <a:r>
                        <a:rPr lang="en-US" sz="1500" b="1" dirty="0" smtClean="0">
                          <a:latin typeface="Arial"/>
                          <a:cs typeface="Arial"/>
                        </a:rPr>
                        <a:t>Highlight</a:t>
                      </a:r>
                      <a:endParaRPr lang="en-US" sz="1500" b="1" dirty="0">
                        <a:latin typeface="Arial"/>
                        <a:cs typeface="Arial"/>
                      </a:endParaRPr>
                    </a:p>
                  </a:txBody>
                  <a:tcPr>
                    <a:lnL w="28575" cap="flat" cmpd="sng" algn="ctr">
                      <a:solidFill>
                        <a:srgbClr val="53328B"/>
                      </a:solidFill>
                      <a:prstDash val="solid"/>
                      <a:round/>
                      <a:headEnd type="none" w="med" len="med"/>
                      <a:tailEnd type="none" w="med" len="med"/>
                    </a:lnL>
                    <a:lnR w="28575" cap="flat" cmpd="sng" algn="ctr">
                      <a:solidFill>
                        <a:srgbClr val="53328B"/>
                      </a:solidFill>
                      <a:prstDash val="solid"/>
                      <a:round/>
                      <a:headEnd type="none" w="med" len="med"/>
                      <a:tailEnd type="none" w="med" len="med"/>
                    </a:lnR>
                    <a:lnT w="28575" cap="flat" cmpd="sng" algn="ctr">
                      <a:solidFill>
                        <a:srgbClr val="53328B"/>
                      </a:solidFill>
                      <a:prstDash val="solid"/>
                      <a:round/>
                      <a:headEnd type="none" w="med" len="med"/>
                      <a:tailEnd type="none" w="med" len="med"/>
                    </a:lnT>
                    <a:lnB w="28575" cap="flat" cmpd="sng" algn="ctr">
                      <a:solidFill>
                        <a:srgbClr val="53328B"/>
                      </a:solidFill>
                      <a:prstDash val="solid"/>
                      <a:round/>
                      <a:headEnd type="none" w="med" len="med"/>
                      <a:tailEnd type="none" w="med" len="med"/>
                    </a:lnB>
                    <a:solidFill>
                      <a:srgbClr val="FFFFFF"/>
                    </a:solidFill>
                  </a:tcPr>
                </a:tc>
                <a:tc>
                  <a:txBody>
                    <a:bodyPr/>
                    <a:lstStyle/>
                    <a:p>
                      <a:pPr>
                        <a:lnSpc>
                          <a:spcPct val="110000"/>
                        </a:lnSpc>
                      </a:pPr>
                      <a:r>
                        <a:rPr lang="en-US" sz="1600" dirty="0" smtClean="0">
                          <a:latin typeface="Arial"/>
                          <a:cs typeface="Arial"/>
                        </a:rPr>
                        <a:t>Write</a:t>
                      </a:r>
                      <a:r>
                        <a:rPr lang="en-US" sz="1600" baseline="0" dirty="0" smtClean="0">
                          <a:latin typeface="Arial"/>
                          <a:cs typeface="Arial"/>
                        </a:rPr>
                        <a:t> a note in the margin about the significance of repetition of the word or phrase</a:t>
                      </a:r>
                      <a:endParaRPr lang="en-US" sz="1600" dirty="0">
                        <a:latin typeface="Arial"/>
                        <a:cs typeface="Arial"/>
                      </a:endParaRPr>
                    </a:p>
                  </a:txBody>
                  <a:tcPr>
                    <a:lnL w="28575" cap="flat" cmpd="sng" algn="ctr">
                      <a:solidFill>
                        <a:srgbClr val="53328B"/>
                      </a:solidFill>
                      <a:prstDash val="solid"/>
                      <a:round/>
                      <a:headEnd type="none" w="med" len="med"/>
                      <a:tailEnd type="none" w="med" len="med"/>
                    </a:lnL>
                    <a:lnR w="28575" cap="flat" cmpd="sng" algn="ctr">
                      <a:solidFill>
                        <a:srgbClr val="53328B"/>
                      </a:solidFill>
                      <a:prstDash val="solid"/>
                      <a:round/>
                      <a:headEnd type="none" w="med" len="med"/>
                      <a:tailEnd type="none" w="med" len="med"/>
                    </a:lnR>
                    <a:lnT w="28575" cap="flat" cmpd="sng" algn="ctr">
                      <a:solidFill>
                        <a:srgbClr val="53328B"/>
                      </a:solidFill>
                      <a:prstDash val="solid"/>
                      <a:round/>
                      <a:headEnd type="none" w="med" len="med"/>
                      <a:tailEnd type="none" w="med" len="med"/>
                    </a:lnT>
                    <a:lnB w="28575" cap="flat" cmpd="sng" algn="ctr">
                      <a:solidFill>
                        <a:srgbClr val="53328B"/>
                      </a:solidFill>
                      <a:prstDash val="solid"/>
                      <a:round/>
                      <a:headEnd type="none" w="med" len="med"/>
                      <a:tailEnd type="none" w="med" len="med"/>
                    </a:lnB>
                    <a:solidFill>
                      <a:srgbClr val="FFFFFF"/>
                    </a:solidFill>
                  </a:tcPr>
                </a:tc>
              </a:tr>
              <a:tr h="563104">
                <a:tc>
                  <a:txBody>
                    <a:bodyPr/>
                    <a:lstStyle/>
                    <a:p>
                      <a:pPr algn="ctr"/>
                      <a:r>
                        <a:rPr lang="en-US" sz="1500" b="1" dirty="0" smtClean="0">
                          <a:latin typeface="Arial"/>
                          <a:cs typeface="Arial"/>
                        </a:rPr>
                        <a:t>Circle</a:t>
                      </a:r>
                      <a:endParaRPr lang="en-US" sz="1500" b="1" dirty="0">
                        <a:latin typeface="Arial"/>
                        <a:cs typeface="Arial"/>
                      </a:endParaRPr>
                    </a:p>
                  </a:txBody>
                  <a:tcPr>
                    <a:lnL w="28575" cap="flat" cmpd="sng" algn="ctr">
                      <a:solidFill>
                        <a:srgbClr val="53328B"/>
                      </a:solidFill>
                      <a:prstDash val="solid"/>
                      <a:round/>
                      <a:headEnd type="none" w="med" len="med"/>
                      <a:tailEnd type="none" w="med" len="med"/>
                    </a:lnL>
                    <a:lnR w="28575" cap="flat" cmpd="sng" algn="ctr">
                      <a:solidFill>
                        <a:srgbClr val="53328B"/>
                      </a:solidFill>
                      <a:prstDash val="solid"/>
                      <a:round/>
                      <a:headEnd type="none" w="med" len="med"/>
                      <a:tailEnd type="none" w="med" len="med"/>
                    </a:lnR>
                    <a:lnT w="28575" cap="flat" cmpd="sng" algn="ctr">
                      <a:solidFill>
                        <a:srgbClr val="53328B"/>
                      </a:solidFill>
                      <a:prstDash val="solid"/>
                      <a:round/>
                      <a:headEnd type="none" w="med" len="med"/>
                      <a:tailEnd type="none" w="med" len="med"/>
                    </a:lnT>
                    <a:lnB w="28575" cap="flat" cmpd="sng" algn="ctr">
                      <a:solidFill>
                        <a:srgbClr val="53328B"/>
                      </a:solidFill>
                      <a:prstDash val="solid"/>
                      <a:round/>
                      <a:headEnd type="none" w="med" len="med"/>
                      <a:tailEnd type="none" w="med" len="med"/>
                    </a:lnB>
                    <a:solidFill>
                      <a:srgbClr val="FFFFFF"/>
                    </a:solidFill>
                  </a:tcPr>
                </a:tc>
                <a:tc>
                  <a:txBody>
                    <a:bodyPr/>
                    <a:lstStyle/>
                    <a:p>
                      <a:pPr>
                        <a:lnSpc>
                          <a:spcPct val="110000"/>
                        </a:lnSpc>
                      </a:pPr>
                      <a:r>
                        <a:rPr lang="en-US" sz="1600" dirty="0" smtClean="0">
                          <a:latin typeface="Arial"/>
                          <a:cs typeface="Arial"/>
                        </a:rPr>
                        <a:t>These are words that will help reveal</a:t>
                      </a:r>
                      <a:r>
                        <a:rPr lang="en-US" sz="1600" baseline="0" dirty="0" smtClean="0">
                          <a:latin typeface="Arial"/>
                          <a:cs typeface="Arial"/>
                        </a:rPr>
                        <a:t> the poem’s tone. Write a note about why that word is emotionally charged in the margin</a:t>
                      </a:r>
                      <a:endParaRPr lang="en-US" sz="1600" dirty="0">
                        <a:latin typeface="Arial"/>
                        <a:cs typeface="Arial"/>
                      </a:endParaRPr>
                    </a:p>
                  </a:txBody>
                  <a:tcPr>
                    <a:lnL w="28575" cap="flat" cmpd="sng" algn="ctr">
                      <a:solidFill>
                        <a:srgbClr val="53328B"/>
                      </a:solidFill>
                      <a:prstDash val="solid"/>
                      <a:round/>
                      <a:headEnd type="none" w="med" len="med"/>
                      <a:tailEnd type="none" w="med" len="med"/>
                    </a:lnL>
                    <a:lnR w="28575" cap="flat" cmpd="sng" algn="ctr">
                      <a:solidFill>
                        <a:srgbClr val="53328B"/>
                      </a:solidFill>
                      <a:prstDash val="solid"/>
                      <a:round/>
                      <a:headEnd type="none" w="med" len="med"/>
                      <a:tailEnd type="none" w="med" len="med"/>
                    </a:lnR>
                    <a:lnT w="28575" cap="flat" cmpd="sng" algn="ctr">
                      <a:solidFill>
                        <a:srgbClr val="53328B"/>
                      </a:solidFill>
                      <a:prstDash val="solid"/>
                      <a:round/>
                      <a:headEnd type="none" w="med" len="med"/>
                      <a:tailEnd type="none" w="med" len="med"/>
                    </a:lnT>
                    <a:lnB w="28575" cap="flat" cmpd="sng" algn="ctr">
                      <a:solidFill>
                        <a:srgbClr val="53328B"/>
                      </a:solidFill>
                      <a:prstDash val="solid"/>
                      <a:round/>
                      <a:headEnd type="none" w="med" len="med"/>
                      <a:tailEnd type="none" w="med" len="med"/>
                    </a:lnB>
                    <a:solidFill>
                      <a:srgbClr val="FFFFFF"/>
                    </a:solidFill>
                  </a:tcPr>
                </a:tc>
              </a:tr>
              <a:tr h="563104">
                <a:tc>
                  <a:txBody>
                    <a:bodyPr/>
                    <a:lstStyle/>
                    <a:p>
                      <a:pPr algn="ctr"/>
                      <a:r>
                        <a:rPr lang="en-US" sz="1500" b="1" dirty="0" smtClean="0">
                          <a:latin typeface="Arial"/>
                          <a:cs typeface="Arial"/>
                        </a:rPr>
                        <a:t>WRITE</a:t>
                      </a:r>
                      <a:endParaRPr lang="en-US" sz="1500" b="1" dirty="0">
                        <a:latin typeface="Arial"/>
                        <a:cs typeface="Arial"/>
                      </a:endParaRPr>
                    </a:p>
                  </a:txBody>
                  <a:tcPr>
                    <a:lnL w="28575" cap="flat" cmpd="sng" algn="ctr">
                      <a:solidFill>
                        <a:srgbClr val="53328B"/>
                      </a:solidFill>
                      <a:prstDash val="solid"/>
                      <a:round/>
                      <a:headEnd type="none" w="med" len="med"/>
                      <a:tailEnd type="none" w="med" len="med"/>
                    </a:lnL>
                    <a:lnR w="28575" cap="flat" cmpd="sng" algn="ctr">
                      <a:solidFill>
                        <a:srgbClr val="53328B"/>
                      </a:solidFill>
                      <a:prstDash val="solid"/>
                      <a:round/>
                      <a:headEnd type="none" w="med" len="med"/>
                      <a:tailEnd type="none" w="med" len="med"/>
                    </a:lnR>
                    <a:lnT w="28575" cap="flat" cmpd="sng" algn="ctr">
                      <a:solidFill>
                        <a:srgbClr val="53328B"/>
                      </a:solidFill>
                      <a:prstDash val="solid"/>
                      <a:round/>
                      <a:headEnd type="none" w="med" len="med"/>
                      <a:tailEnd type="none" w="med" len="med"/>
                    </a:lnT>
                    <a:lnB w="28575" cap="flat" cmpd="sng" algn="ctr">
                      <a:solidFill>
                        <a:srgbClr val="53328B"/>
                      </a:solidFill>
                      <a:prstDash val="solid"/>
                      <a:round/>
                      <a:headEnd type="none" w="med" len="med"/>
                      <a:tailEnd type="none" w="med" len="med"/>
                    </a:lnB>
                    <a:solidFill>
                      <a:srgbClr val="FFFFFF"/>
                    </a:solidFill>
                  </a:tcPr>
                </a:tc>
                <a:tc>
                  <a:txBody>
                    <a:bodyPr/>
                    <a:lstStyle/>
                    <a:p>
                      <a:pPr>
                        <a:lnSpc>
                          <a:spcPct val="110000"/>
                        </a:lnSpc>
                      </a:pPr>
                      <a:r>
                        <a:rPr lang="en-US" sz="1600" dirty="0" smtClean="0">
                          <a:latin typeface="Arial"/>
                          <a:cs typeface="Arial"/>
                        </a:rPr>
                        <a:t>Write any thoughts or ideas you have while reading</a:t>
                      </a:r>
                      <a:endParaRPr lang="en-US" sz="1600" dirty="0">
                        <a:latin typeface="Arial"/>
                        <a:cs typeface="Arial"/>
                      </a:endParaRPr>
                    </a:p>
                  </a:txBody>
                  <a:tcPr>
                    <a:lnL w="28575" cap="flat" cmpd="sng" algn="ctr">
                      <a:solidFill>
                        <a:srgbClr val="53328B"/>
                      </a:solidFill>
                      <a:prstDash val="solid"/>
                      <a:round/>
                      <a:headEnd type="none" w="med" len="med"/>
                      <a:tailEnd type="none" w="med" len="med"/>
                    </a:lnL>
                    <a:lnR w="28575" cap="flat" cmpd="sng" algn="ctr">
                      <a:solidFill>
                        <a:srgbClr val="53328B"/>
                      </a:solidFill>
                      <a:prstDash val="solid"/>
                      <a:round/>
                      <a:headEnd type="none" w="med" len="med"/>
                      <a:tailEnd type="none" w="med" len="med"/>
                    </a:lnR>
                    <a:lnT w="28575" cap="flat" cmpd="sng" algn="ctr">
                      <a:solidFill>
                        <a:srgbClr val="53328B"/>
                      </a:solidFill>
                      <a:prstDash val="solid"/>
                      <a:round/>
                      <a:headEnd type="none" w="med" len="med"/>
                      <a:tailEnd type="none" w="med" len="med"/>
                    </a:lnT>
                    <a:lnB w="28575" cap="flat" cmpd="sng" algn="ctr">
                      <a:solidFill>
                        <a:srgbClr val="53328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901728045"/>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4814</TotalTime>
  <Words>2983</Words>
  <Application>Microsoft Macintosh PowerPoint</Application>
  <PresentationFormat>On-screen Show (4:3)</PresentationFormat>
  <Paragraphs>514</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PowerPoint Presentation</vt:lpstr>
      <vt:lpstr>Raise your hand if…</vt:lpstr>
      <vt:lpstr>It happens…</vt:lpstr>
      <vt:lpstr>What is Annotating?</vt:lpstr>
      <vt:lpstr>Annotation is NOT…</vt:lpstr>
      <vt:lpstr>Why Do We Annotate?</vt:lpstr>
      <vt:lpstr>What Will I Need?</vt:lpstr>
      <vt:lpstr>Annotation Guide</vt:lpstr>
      <vt:lpstr>Annotation Guide</vt:lpstr>
      <vt:lpstr>PowerPoint Presentation</vt:lpstr>
      <vt:lpstr>PowerPoint Presentation</vt:lpstr>
      <vt:lpstr>PowerPoint Presentation</vt:lpstr>
      <vt:lpstr>PowerPoint Presentation</vt:lpstr>
      <vt:lpstr>PowerPoint Presentation</vt:lpstr>
      <vt:lpstr>PowerPoint Presentation</vt:lpstr>
      <vt:lpstr>Steps to Annotate Poetry</vt:lpstr>
      <vt:lpstr>Practice</vt:lpstr>
      <vt:lpstr>Practice</vt:lpstr>
      <vt:lpstr>Practice</vt:lpstr>
      <vt:lpstr>Practice</vt:lpstr>
      <vt:lpstr>Practice</vt:lpstr>
      <vt:lpstr>Practice</vt:lpstr>
      <vt:lpstr>Practice</vt:lpstr>
      <vt:lpstr>Practice</vt:lpstr>
      <vt:lpstr>Practice</vt:lpstr>
      <vt:lpstr>Practice</vt:lpstr>
      <vt:lpstr>Practice</vt:lpstr>
      <vt:lpstr>Practice</vt:lpstr>
      <vt:lpstr>Practice</vt:lpstr>
      <vt:lpstr>Practice</vt:lpstr>
      <vt:lpstr>Practice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Annotating Text</dc:title>
  <dc:creator>Christina Schneider</dc:creator>
  <cp:lastModifiedBy>Christina Schneider</cp:lastModifiedBy>
  <cp:revision>62</cp:revision>
  <dcterms:created xsi:type="dcterms:W3CDTF">2014-06-28T20:13:14Z</dcterms:created>
  <dcterms:modified xsi:type="dcterms:W3CDTF">2015-12-12T06:01:57Z</dcterms:modified>
</cp:coreProperties>
</file>