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1" r:id="rId2"/>
    <p:sldId id="294" r:id="rId3"/>
    <p:sldId id="295" r:id="rId4"/>
    <p:sldId id="296" r:id="rId5"/>
    <p:sldId id="297" r:id="rId6"/>
    <p:sldId id="298" r:id="rId7"/>
    <p:sldId id="260" r:id="rId8"/>
    <p:sldId id="262" r:id="rId9"/>
    <p:sldId id="261" r:id="rId10"/>
    <p:sldId id="265" r:id="rId11"/>
    <p:sldId id="266" r:id="rId12"/>
    <p:sldId id="267" r:id="rId13"/>
    <p:sldId id="269" r:id="rId14"/>
    <p:sldId id="270" r:id="rId15"/>
    <p:sldId id="263" r:id="rId16"/>
    <p:sldId id="312" r:id="rId17"/>
    <p:sldId id="274" r:id="rId18"/>
    <p:sldId id="313" r:id="rId19"/>
    <p:sldId id="314" r:id="rId20"/>
    <p:sldId id="315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521A"/>
    <a:srgbClr val="FDDD14"/>
    <a:srgbClr val="BDC922"/>
    <a:srgbClr val="1A537F"/>
    <a:srgbClr val="6AAC33"/>
    <a:srgbClr val="52BFBF"/>
    <a:srgbClr val="135592"/>
    <a:srgbClr val="0080FF"/>
    <a:srgbClr val="B4DABD"/>
    <a:srgbClr val="819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2448" y="-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1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B50D-81C2-A143-810C-2EE5607602F4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5835-75B1-5548-9B9F-38EE1A69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B50D-81C2-A143-810C-2EE5607602F4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5835-75B1-5548-9B9F-38EE1A69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4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B50D-81C2-A143-810C-2EE5607602F4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5835-75B1-5548-9B9F-38EE1A69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7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B50D-81C2-A143-810C-2EE5607602F4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5835-75B1-5548-9B9F-38EE1A69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B50D-81C2-A143-810C-2EE5607602F4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5835-75B1-5548-9B9F-38EE1A69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8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B50D-81C2-A143-810C-2EE5607602F4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5835-75B1-5548-9B9F-38EE1A69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B50D-81C2-A143-810C-2EE5607602F4}" type="datetimeFigureOut">
              <a:rPr lang="en-US" smtClean="0"/>
              <a:t>7/31/15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5835-75B1-5548-9B9F-38EE1A69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0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B50D-81C2-A143-810C-2EE5607602F4}" type="datetimeFigureOut">
              <a:rPr lang="en-US" smtClean="0"/>
              <a:t>7/31/15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5835-75B1-5548-9B9F-38EE1A69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2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B50D-81C2-A143-810C-2EE5607602F4}" type="datetimeFigureOut">
              <a:rPr lang="en-US" smtClean="0"/>
              <a:t>7/31/15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5835-75B1-5548-9B9F-38EE1A69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B50D-81C2-A143-810C-2EE5607602F4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5835-75B1-5548-9B9F-38EE1A69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6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B50D-81C2-A143-810C-2EE5607602F4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5835-75B1-5548-9B9F-38EE1A69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EE521A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EE521A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2B50D-81C2-A143-810C-2EE5607602F4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A5835-75B1-5548-9B9F-38EE1A6978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553200" y="6654540"/>
            <a:ext cx="259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The Daring English Teacher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364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931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Steps to Annotate Text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6000" b="1" dirty="0" smtClean="0">
                <a:solidFill>
                  <a:srgbClr val="EE521A"/>
                </a:solidFill>
                <a:cs typeface="KG Behind These Hazel Eyes"/>
              </a:rPr>
              <a:t>1</a:t>
            </a:r>
            <a:r>
              <a:rPr lang="en-US" dirty="0" smtClean="0"/>
              <a:t>.</a:t>
            </a:r>
            <a:r>
              <a:rPr lang="en-US" sz="3600" dirty="0" smtClean="0">
                <a:solidFill>
                  <a:srgbClr val="135592"/>
                </a:solidFill>
              </a:rPr>
              <a:t> </a:t>
            </a:r>
            <a:r>
              <a:rPr lang="en-US" sz="3500" dirty="0" smtClean="0"/>
              <a:t>Preview the text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- Is the text a novel, short story, or other?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Read the title/Look at illustrations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Who is the author?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What is the genre?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What do you know about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  similar texts?</a:t>
            </a:r>
          </a:p>
          <a:p>
            <a:pPr marL="0" indent="0">
              <a:buNone/>
            </a:pPr>
            <a:r>
              <a:rPr lang="en-US" sz="2800" dirty="0" smtClean="0"/>
              <a:t>*Write predictions based on your </a:t>
            </a:r>
          </a:p>
          <a:p>
            <a:pPr marL="0" indent="0">
              <a:buNone/>
            </a:pPr>
            <a:r>
              <a:rPr lang="en-US" sz="2800" dirty="0"/>
              <a:t>p</a:t>
            </a:r>
            <a:r>
              <a:rPr lang="en-US" sz="2800" dirty="0" smtClean="0"/>
              <a:t>review of the text!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580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Steps to Annotate Text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6000" b="1" dirty="0">
                <a:solidFill>
                  <a:srgbClr val="EE521A"/>
                </a:solidFill>
                <a:cs typeface="Chalkduster"/>
              </a:rPr>
              <a:t>2</a:t>
            </a:r>
            <a:r>
              <a:rPr lang="en-US" dirty="0" smtClean="0"/>
              <a:t>. Begin reading the text. Focus on just a few paragraphs at a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2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Steps to Annotate Text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6000" b="1" dirty="0" smtClean="0">
                <a:solidFill>
                  <a:srgbClr val="EE521A"/>
                </a:solidFill>
                <a:cs typeface="Chalkduster"/>
              </a:rPr>
              <a:t>3</a:t>
            </a:r>
            <a:r>
              <a:rPr lang="en-US" dirty="0" smtClean="0"/>
              <a:t>. As you read, use the annotation guide to help you make notes on the text. </a:t>
            </a:r>
            <a:r>
              <a:rPr lang="en-US" b="1" u="sng" dirty="0"/>
              <a:t>Use your own words as much as </a:t>
            </a:r>
            <a:r>
              <a:rPr lang="en-US" b="1" u="sng" dirty="0" smtClean="0"/>
              <a:t>possible</a:t>
            </a:r>
            <a:r>
              <a:rPr lang="en-US" b="1" dirty="0" smtClean="0"/>
              <a:t>. </a:t>
            </a:r>
            <a:r>
              <a:rPr lang="en-US" dirty="0" smtClean="0"/>
              <a:t>Make sure to add text to symbols for extra clarification.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2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Steps to Annotate Text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6000" b="1" dirty="0">
                <a:solidFill>
                  <a:srgbClr val="EE521A"/>
                </a:solidFill>
                <a:cs typeface="Chalkduster"/>
              </a:rPr>
              <a:t>4</a:t>
            </a:r>
            <a:r>
              <a:rPr lang="en-US" dirty="0" smtClean="0"/>
              <a:t>. Occasionally as you read, check and see if your annotations make sense. </a:t>
            </a:r>
            <a:r>
              <a:rPr lang="en-US" dirty="0"/>
              <a:t>It is okay if you have to pause and read some paragraphs again for more clarity.</a:t>
            </a:r>
          </a:p>
        </p:txBody>
      </p:sp>
    </p:spTree>
    <p:extLst>
      <p:ext uri="{BB962C8B-B14F-4D97-AF65-F5344CB8AC3E}">
        <p14:creationId xmlns:p14="http://schemas.microsoft.com/office/powerpoint/2010/main" val="37730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Steps to Annotate Text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6000" b="1" dirty="0" smtClean="0">
                <a:solidFill>
                  <a:srgbClr val="EE521A"/>
                </a:solidFill>
                <a:cs typeface="Chalkduster"/>
              </a:rPr>
              <a:t>5</a:t>
            </a:r>
            <a:r>
              <a:rPr lang="en-US" dirty="0" smtClean="0"/>
              <a:t>. Repeat steps 2-4 as you read the entire text. Remember to pause occasionally to review your notes.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4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28" y="1600200"/>
            <a:ext cx="2324001" cy="5055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The Lion and the Mouse</a:t>
            </a:r>
          </a:p>
          <a:p>
            <a:pPr marL="0" indent="0">
              <a:buNone/>
            </a:pPr>
            <a:r>
              <a:rPr lang="en-US" sz="2000" dirty="0" smtClean="0"/>
              <a:t>By: Aesop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/>
              <a:t>Use the symbols from the previous slide to annotate one of Aesop’s fables.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67208" y="1600200"/>
            <a:ext cx="6468696" cy="5119865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EE521A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Once when a Lion was asleep a little Mouse began running up</a:t>
            </a:r>
          </a:p>
          <a:p>
            <a:pPr>
              <a:lnSpc>
                <a:spcPct val="130000"/>
              </a:lnSpc>
            </a:pPr>
            <a:r>
              <a:rPr lang="en-US" dirty="0"/>
              <a:t>and down upon him; this soon wakened the Lion, who placed his </a:t>
            </a:r>
            <a:r>
              <a:rPr lang="en-US" dirty="0" smtClean="0"/>
              <a:t>huge paw </a:t>
            </a:r>
            <a:r>
              <a:rPr lang="en-US" dirty="0"/>
              <a:t>upon him, and opened his big jaws to swallow him.  "Pardon, </a:t>
            </a:r>
            <a:r>
              <a:rPr lang="en-US" dirty="0" smtClean="0"/>
              <a:t>O King</a:t>
            </a:r>
            <a:r>
              <a:rPr lang="en-US" dirty="0"/>
              <a:t>," cried the little Mouse: "forgive me this time, I </a:t>
            </a:r>
            <a:r>
              <a:rPr lang="en-US" dirty="0" smtClean="0"/>
              <a:t>shall never </a:t>
            </a:r>
            <a:r>
              <a:rPr lang="en-US" dirty="0"/>
              <a:t>forget it: who knows but what I may be able to do you a </a:t>
            </a:r>
            <a:r>
              <a:rPr lang="en-US" dirty="0" smtClean="0"/>
              <a:t>turn some </a:t>
            </a:r>
            <a:r>
              <a:rPr lang="en-US" dirty="0"/>
              <a:t>of these days?"  The Lion was so tickled at the idea of </a:t>
            </a:r>
            <a:r>
              <a:rPr lang="en-US" dirty="0" smtClean="0"/>
              <a:t>the Mouse </a:t>
            </a:r>
            <a:r>
              <a:rPr lang="en-US" dirty="0"/>
              <a:t>being able to help him, that he lifted up his paw and let</a:t>
            </a:r>
          </a:p>
          <a:p>
            <a:pPr>
              <a:lnSpc>
                <a:spcPct val="130000"/>
              </a:lnSpc>
            </a:pPr>
            <a:r>
              <a:rPr lang="en-US" dirty="0"/>
              <a:t>him go.  Some time after the Lion was caught in a trap, and the</a:t>
            </a:r>
          </a:p>
          <a:p>
            <a:pPr>
              <a:lnSpc>
                <a:spcPct val="130000"/>
              </a:lnSpc>
            </a:pPr>
            <a:r>
              <a:rPr lang="en-US" dirty="0"/>
              <a:t>hunters who desired to carry him alive to the King, tied him to a</a:t>
            </a:r>
          </a:p>
          <a:p>
            <a:pPr>
              <a:lnSpc>
                <a:spcPct val="130000"/>
              </a:lnSpc>
            </a:pPr>
            <a:r>
              <a:rPr lang="en-US" dirty="0"/>
              <a:t>tree while they went in search of a wagon to carry him on.  Just</a:t>
            </a:r>
          </a:p>
          <a:p>
            <a:pPr>
              <a:lnSpc>
                <a:spcPct val="130000"/>
              </a:lnSpc>
            </a:pPr>
            <a:r>
              <a:rPr lang="en-US" dirty="0"/>
              <a:t>then the little Mouse happened to pass by, and seeing the sad</a:t>
            </a:r>
          </a:p>
          <a:p>
            <a:pPr>
              <a:lnSpc>
                <a:spcPct val="130000"/>
              </a:lnSpc>
            </a:pPr>
            <a:r>
              <a:rPr lang="en-US" dirty="0"/>
              <a:t>plight in which the Lion was, went up to him and soon gnawed </a:t>
            </a:r>
            <a:r>
              <a:rPr lang="en-US" dirty="0" smtClean="0"/>
              <a:t>away the </a:t>
            </a:r>
            <a:r>
              <a:rPr lang="en-US" dirty="0"/>
              <a:t>ropes that bound the King of the Beasts.  "Was I not right</a:t>
            </a:r>
            <a:r>
              <a:rPr lang="en-US" dirty="0" smtClean="0"/>
              <a:t>?” said </a:t>
            </a:r>
            <a:r>
              <a:rPr lang="en-US" dirty="0"/>
              <a:t>the little Mouse.</a:t>
            </a:r>
          </a:p>
        </p:txBody>
      </p:sp>
    </p:spTree>
    <p:extLst>
      <p:ext uri="{BB962C8B-B14F-4D97-AF65-F5344CB8AC3E}">
        <p14:creationId xmlns:p14="http://schemas.microsoft.com/office/powerpoint/2010/main" val="3148296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Practice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67208" y="1600200"/>
            <a:ext cx="6468696" cy="5119865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EE521A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Once when a Lion was asleep a little Mouse began running up</a:t>
            </a:r>
          </a:p>
          <a:p>
            <a:pPr>
              <a:lnSpc>
                <a:spcPct val="130000"/>
              </a:lnSpc>
            </a:pPr>
            <a:r>
              <a:rPr lang="en-US" dirty="0"/>
              <a:t>and down upon him; this soon wakened the Lion, who placed his </a:t>
            </a:r>
            <a:r>
              <a:rPr lang="en-US" dirty="0" smtClean="0"/>
              <a:t>huge paw </a:t>
            </a:r>
            <a:r>
              <a:rPr lang="en-US" dirty="0"/>
              <a:t>upon him, and opened his big jaws to swallow him.  "Pardon, </a:t>
            </a:r>
            <a:r>
              <a:rPr lang="en-US" dirty="0" smtClean="0"/>
              <a:t>O King</a:t>
            </a:r>
            <a:r>
              <a:rPr lang="en-US" dirty="0"/>
              <a:t>," cried the little Mouse: "forgive me this time, I </a:t>
            </a:r>
            <a:r>
              <a:rPr lang="en-US" dirty="0" smtClean="0"/>
              <a:t>shall never </a:t>
            </a:r>
            <a:r>
              <a:rPr lang="en-US" dirty="0"/>
              <a:t>forget it: who knows but what I may be able to do you a </a:t>
            </a:r>
            <a:r>
              <a:rPr lang="en-US" dirty="0" smtClean="0"/>
              <a:t>turn some </a:t>
            </a:r>
            <a:r>
              <a:rPr lang="en-US" dirty="0"/>
              <a:t>of these days?"  The Lion was so tickled at the idea of </a:t>
            </a:r>
            <a:r>
              <a:rPr lang="en-US" dirty="0" smtClean="0"/>
              <a:t>the Mouse </a:t>
            </a:r>
            <a:r>
              <a:rPr lang="en-US" dirty="0"/>
              <a:t>being able to help him, that he lifted up his paw and let</a:t>
            </a:r>
          </a:p>
          <a:p>
            <a:pPr>
              <a:lnSpc>
                <a:spcPct val="130000"/>
              </a:lnSpc>
            </a:pPr>
            <a:r>
              <a:rPr lang="en-US" dirty="0"/>
              <a:t>him go.  Some time after the Lion was caught in a trap, and the</a:t>
            </a:r>
          </a:p>
          <a:p>
            <a:pPr>
              <a:lnSpc>
                <a:spcPct val="130000"/>
              </a:lnSpc>
            </a:pPr>
            <a:r>
              <a:rPr lang="en-US" dirty="0"/>
              <a:t>hunters who desired to carry him alive to the King, tied him to a</a:t>
            </a:r>
          </a:p>
          <a:p>
            <a:pPr>
              <a:lnSpc>
                <a:spcPct val="130000"/>
              </a:lnSpc>
            </a:pPr>
            <a:r>
              <a:rPr lang="en-US" dirty="0"/>
              <a:t>tree while they went in search of a wagon to carry him on.  Just</a:t>
            </a:r>
          </a:p>
          <a:p>
            <a:pPr>
              <a:lnSpc>
                <a:spcPct val="130000"/>
              </a:lnSpc>
            </a:pPr>
            <a:r>
              <a:rPr lang="en-US" dirty="0"/>
              <a:t>then the little Mouse happened to pass by, and seeing the sad</a:t>
            </a:r>
          </a:p>
          <a:p>
            <a:pPr>
              <a:lnSpc>
                <a:spcPct val="130000"/>
              </a:lnSpc>
            </a:pPr>
            <a:r>
              <a:rPr lang="en-US" dirty="0"/>
              <a:t>plight in which the Lion was, went up to him and soon gnawed </a:t>
            </a:r>
            <a:r>
              <a:rPr lang="en-US" dirty="0" smtClean="0"/>
              <a:t>away the </a:t>
            </a:r>
            <a:r>
              <a:rPr lang="en-US" dirty="0"/>
              <a:t>ropes that bound the King of the Beasts.  "Was I not right</a:t>
            </a:r>
            <a:r>
              <a:rPr lang="en-US" dirty="0" smtClean="0"/>
              <a:t>?” said </a:t>
            </a:r>
            <a:r>
              <a:rPr lang="en-US" dirty="0"/>
              <a:t>the little Mouse.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8628" y="1600200"/>
            <a:ext cx="2324001" cy="505523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EE521A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b="1" dirty="0" smtClean="0"/>
              <a:t>The Lion and the Mouse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By: Aesop</a:t>
            </a:r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800" b="1" dirty="0">
                <a:solidFill>
                  <a:srgbClr val="EE521A"/>
                </a:solidFill>
              </a:rPr>
              <a:t>Step 1: </a:t>
            </a:r>
            <a:endParaRPr lang="en-US" sz="2800" b="1" dirty="0" smtClean="0">
              <a:solidFill>
                <a:srgbClr val="EE521A"/>
              </a:solidFill>
            </a:endParaRPr>
          </a:p>
          <a:p>
            <a:pPr marL="0" indent="0">
              <a:buNone/>
            </a:pPr>
            <a:r>
              <a:rPr lang="en-US" sz="2600" dirty="0" smtClean="0"/>
              <a:t>Preview </a:t>
            </a:r>
            <a:r>
              <a:rPr lang="en-US" sz="2600" dirty="0"/>
              <a:t>the Text</a:t>
            </a:r>
          </a:p>
          <a:p>
            <a:pPr marL="0" indent="0">
              <a:buNone/>
            </a:pPr>
            <a:endParaRPr lang="en-US" sz="2800" dirty="0"/>
          </a:p>
          <a:p>
            <a:pPr marL="176213" indent="-176213">
              <a:buFont typeface="Wingdings" charset="2"/>
              <a:buChar char="§"/>
            </a:pPr>
            <a:r>
              <a:rPr lang="en-US" sz="2400" dirty="0"/>
              <a:t>What is the genre?</a:t>
            </a:r>
          </a:p>
          <a:p>
            <a:pPr marL="176213" indent="-176213">
              <a:buFont typeface="Wingdings" charset="2"/>
              <a:buChar char="§"/>
            </a:pPr>
            <a:r>
              <a:rPr lang="en-US" sz="2400" dirty="0"/>
              <a:t>Who is the author?</a:t>
            </a:r>
          </a:p>
          <a:p>
            <a:pPr marL="176213" indent="-176213">
              <a:buFont typeface="Wingdings" charset="2"/>
              <a:buChar char="§"/>
            </a:pPr>
            <a:r>
              <a:rPr lang="en-US" sz="2400" dirty="0"/>
              <a:t>What do we know about this text?</a:t>
            </a:r>
          </a:p>
        </p:txBody>
      </p:sp>
    </p:spTree>
    <p:extLst>
      <p:ext uri="{BB962C8B-B14F-4D97-AF65-F5344CB8AC3E}">
        <p14:creationId xmlns:p14="http://schemas.microsoft.com/office/powerpoint/2010/main" val="150709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Practice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67208" y="1600200"/>
            <a:ext cx="6468696" cy="4989572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EE521A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4660"/>
              </a:lnSpc>
            </a:pPr>
            <a:r>
              <a:rPr lang="en-US" dirty="0"/>
              <a:t>Once when a Lion was asleep a little Mouse began running up</a:t>
            </a:r>
          </a:p>
          <a:p>
            <a:pPr>
              <a:lnSpc>
                <a:spcPts val="4660"/>
              </a:lnSpc>
            </a:pPr>
            <a:r>
              <a:rPr lang="en-US" dirty="0"/>
              <a:t>and down upon him; this soon wakened the Lion, who placed his </a:t>
            </a:r>
            <a:r>
              <a:rPr lang="en-US" dirty="0" smtClean="0"/>
              <a:t>huge paw </a:t>
            </a:r>
            <a:r>
              <a:rPr lang="en-US" dirty="0"/>
              <a:t>upon him, and opened his big jaws to swallow him.  </a:t>
            </a:r>
            <a:endParaRPr lang="en-US" dirty="0" smtClean="0"/>
          </a:p>
          <a:p>
            <a:pPr>
              <a:lnSpc>
                <a:spcPts val="466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8628" y="1600200"/>
            <a:ext cx="2324001" cy="505523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EE521A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b="1" dirty="0" smtClean="0"/>
              <a:t>The Lion and the Mouse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By: Aesop</a:t>
            </a:r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b="1" dirty="0">
                <a:solidFill>
                  <a:srgbClr val="EE521A"/>
                </a:solidFill>
              </a:rPr>
              <a:t>Step 2-</a:t>
            </a:r>
            <a:r>
              <a:rPr lang="en-US" b="1" dirty="0" smtClean="0">
                <a:solidFill>
                  <a:srgbClr val="EE521A"/>
                </a:solidFill>
              </a:rPr>
              <a:t>3: </a:t>
            </a:r>
          </a:p>
          <a:p>
            <a:pPr marL="0" indent="0">
              <a:buNone/>
            </a:pPr>
            <a:r>
              <a:rPr lang="en-US" sz="2800" dirty="0" smtClean="0"/>
              <a:t>Read </a:t>
            </a:r>
            <a:r>
              <a:rPr lang="en-US" sz="2800" dirty="0"/>
              <a:t>a brief portion of the text and annotate. </a:t>
            </a:r>
          </a:p>
        </p:txBody>
      </p:sp>
    </p:spTree>
    <p:extLst>
      <p:ext uri="{BB962C8B-B14F-4D97-AF65-F5344CB8AC3E}">
        <p14:creationId xmlns:p14="http://schemas.microsoft.com/office/powerpoint/2010/main" val="13463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Practice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67208" y="1600200"/>
            <a:ext cx="6468696" cy="4866974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EE521A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4660"/>
              </a:lnSpc>
            </a:pPr>
            <a:endParaRPr lang="en-US" dirty="0"/>
          </a:p>
          <a:p>
            <a:pPr>
              <a:lnSpc>
                <a:spcPts val="4660"/>
              </a:lnSpc>
            </a:pPr>
            <a:r>
              <a:rPr lang="en-US" dirty="0" smtClean="0"/>
              <a:t>Once </a:t>
            </a:r>
            <a:r>
              <a:rPr lang="en-US" dirty="0"/>
              <a:t>when a </a:t>
            </a:r>
            <a:r>
              <a:rPr lang="en-US" u="sng" dirty="0"/>
              <a:t>Lion</a:t>
            </a:r>
            <a:r>
              <a:rPr lang="en-US" dirty="0"/>
              <a:t> was asleep a </a:t>
            </a:r>
            <a:r>
              <a:rPr lang="en-US" u="sng" dirty="0">
                <a:effectLst/>
              </a:rPr>
              <a:t>little</a:t>
            </a:r>
            <a:r>
              <a:rPr lang="en-US" dirty="0">
                <a:effectLst/>
              </a:rPr>
              <a:t> </a:t>
            </a:r>
            <a:r>
              <a:rPr lang="en-US" u="sng" dirty="0"/>
              <a:t>Mouse</a:t>
            </a:r>
            <a:r>
              <a:rPr lang="en-US" dirty="0"/>
              <a:t> began running up</a:t>
            </a:r>
          </a:p>
          <a:p>
            <a:pPr>
              <a:lnSpc>
                <a:spcPts val="4660"/>
              </a:lnSpc>
            </a:pPr>
            <a:r>
              <a:rPr lang="en-US" dirty="0"/>
              <a:t>and down upon him; this soon wakened the </a:t>
            </a:r>
            <a:r>
              <a:rPr lang="en-US" u="sng" dirty="0"/>
              <a:t>Lion</a:t>
            </a:r>
            <a:r>
              <a:rPr lang="en-US" dirty="0"/>
              <a:t>, who placed his </a:t>
            </a:r>
            <a:r>
              <a:rPr lang="en-US" u="sng" dirty="0" smtClean="0"/>
              <a:t>huge paw </a:t>
            </a:r>
            <a:r>
              <a:rPr lang="en-US" dirty="0"/>
              <a:t>upon him, and opened his </a:t>
            </a:r>
            <a:r>
              <a:rPr lang="en-US" u="sng" dirty="0"/>
              <a:t>big jaws </a:t>
            </a:r>
            <a:r>
              <a:rPr lang="en-US" dirty="0"/>
              <a:t>to swallow him.  </a:t>
            </a:r>
            <a:endParaRPr lang="en-US" dirty="0" smtClean="0"/>
          </a:p>
          <a:p>
            <a:pPr>
              <a:lnSpc>
                <a:spcPts val="466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8628" y="1600200"/>
            <a:ext cx="2324001" cy="505523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EE521A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b="1" dirty="0" smtClean="0"/>
              <a:t>The Lion and the Mouse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By: Aesop</a:t>
            </a:r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b="1" dirty="0">
                <a:solidFill>
                  <a:srgbClr val="EE521A"/>
                </a:solidFill>
              </a:rPr>
              <a:t>Step 2-</a:t>
            </a:r>
            <a:r>
              <a:rPr lang="en-US" b="1" dirty="0" smtClean="0">
                <a:solidFill>
                  <a:srgbClr val="EE521A"/>
                </a:solidFill>
              </a:rPr>
              <a:t>3: </a:t>
            </a:r>
          </a:p>
          <a:p>
            <a:pPr marL="0" indent="0">
              <a:buNone/>
            </a:pPr>
            <a:r>
              <a:rPr lang="en-US" sz="2800" dirty="0" smtClean="0"/>
              <a:t>Read </a:t>
            </a:r>
            <a:r>
              <a:rPr lang="en-US" sz="2800" dirty="0"/>
              <a:t>a brief portion of the text and annotate. </a:t>
            </a:r>
          </a:p>
        </p:txBody>
      </p:sp>
      <p:sp>
        <p:nvSpPr>
          <p:cNvPr id="19" name="Oval 18"/>
          <p:cNvSpPr/>
          <p:nvPr/>
        </p:nvSpPr>
        <p:spPr>
          <a:xfrm>
            <a:off x="3556945" y="3085723"/>
            <a:ext cx="1050523" cy="372830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97440" y="3870621"/>
            <a:ext cx="6378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solidFill>
                  <a:srgbClr val="E3026A"/>
                </a:solidFill>
                <a:latin typeface="Times New Roman"/>
                <a:cs typeface="Times New Roman"/>
              </a:rPr>
              <a:t>Huge paw and big jaws – these phrases help emphasize how big the lion is</a:t>
            </a:r>
            <a:endParaRPr lang="en-US" sz="1500" i="1" dirty="0">
              <a:solidFill>
                <a:srgbClr val="E3026A"/>
              </a:solidFill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71534" y="3311848"/>
            <a:ext cx="2218856" cy="51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i="1" dirty="0" smtClean="0">
                <a:solidFill>
                  <a:srgbClr val="E3026A"/>
                </a:solidFill>
                <a:latin typeface="Times New Roman"/>
                <a:cs typeface="Times New Roman"/>
              </a:rPr>
              <a:t>The lion is going to eat the mouse!</a:t>
            </a:r>
            <a:endParaRPr lang="en-US" sz="1500" i="1" dirty="0">
              <a:solidFill>
                <a:srgbClr val="E3026A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56983" y="2672414"/>
            <a:ext cx="29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1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60697" y="3458553"/>
            <a:ext cx="29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2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4440" y="1610633"/>
            <a:ext cx="29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2389" y="1610633"/>
            <a:ext cx="4391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Q: Why would a little mouse run up and down a big lion?</a:t>
            </a:r>
          </a:p>
          <a:p>
            <a:r>
              <a:rPr lang="en-US" sz="1500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A: The author uses this example to set the initial conflict between the mouse and lion.</a:t>
            </a:r>
            <a:endParaRPr lang="en-US" sz="1500" i="1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80725" y="3366352"/>
            <a:ext cx="4490833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Setting: The beginning of the fable takes place on a lion.</a:t>
            </a:r>
            <a:endParaRPr lang="en-US" sz="1500" i="1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02000" y="4163780"/>
            <a:ext cx="5733904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5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Prediction: What do you think is going to happen to the mouse?</a:t>
            </a:r>
            <a:endParaRPr lang="en-US" sz="1500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3559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Practice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67208" y="1600200"/>
            <a:ext cx="6468696" cy="4866974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EE521A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4660"/>
              </a:lnSpc>
            </a:pPr>
            <a:endParaRPr lang="en-US" dirty="0"/>
          </a:p>
          <a:p>
            <a:pPr>
              <a:lnSpc>
                <a:spcPts val="4660"/>
              </a:lnSpc>
            </a:pPr>
            <a:r>
              <a:rPr lang="en-US" dirty="0" smtClean="0"/>
              <a:t>Once </a:t>
            </a:r>
            <a:r>
              <a:rPr lang="en-US" dirty="0"/>
              <a:t>when a </a:t>
            </a:r>
            <a:r>
              <a:rPr lang="en-US" u="sng" dirty="0"/>
              <a:t>Lion</a:t>
            </a:r>
            <a:r>
              <a:rPr lang="en-US" dirty="0"/>
              <a:t> was asleep a </a:t>
            </a:r>
            <a:r>
              <a:rPr lang="en-US" u="sng" dirty="0">
                <a:effectLst/>
              </a:rPr>
              <a:t>little</a:t>
            </a:r>
            <a:r>
              <a:rPr lang="en-US" dirty="0">
                <a:effectLst/>
              </a:rPr>
              <a:t> </a:t>
            </a:r>
            <a:r>
              <a:rPr lang="en-US" u="sng" dirty="0"/>
              <a:t>Mouse</a:t>
            </a:r>
            <a:r>
              <a:rPr lang="en-US" dirty="0"/>
              <a:t> began running up</a:t>
            </a:r>
          </a:p>
          <a:p>
            <a:pPr>
              <a:lnSpc>
                <a:spcPts val="4660"/>
              </a:lnSpc>
            </a:pPr>
            <a:r>
              <a:rPr lang="en-US" dirty="0"/>
              <a:t>and down upon him; this soon wakened the </a:t>
            </a:r>
            <a:r>
              <a:rPr lang="en-US" u="sng" dirty="0"/>
              <a:t>Lion</a:t>
            </a:r>
            <a:r>
              <a:rPr lang="en-US" dirty="0"/>
              <a:t>, who placed his </a:t>
            </a:r>
            <a:r>
              <a:rPr lang="en-US" u="sng" dirty="0" smtClean="0"/>
              <a:t>huge paw </a:t>
            </a:r>
            <a:r>
              <a:rPr lang="en-US" dirty="0"/>
              <a:t>upon him, and opened his </a:t>
            </a:r>
            <a:r>
              <a:rPr lang="en-US" u="sng" dirty="0"/>
              <a:t>big jaws </a:t>
            </a:r>
            <a:r>
              <a:rPr lang="en-US" dirty="0"/>
              <a:t>to swallow him.  </a:t>
            </a:r>
            <a:endParaRPr lang="en-US" dirty="0" smtClean="0"/>
          </a:p>
          <a:p>
            <a:pPr>
              <a:lnSpc>
                <a:spcPts val="466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8628" y="1600200"/>
            <a:ext cx="2324001" cy="505523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EE521A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b="1" dirty="0" smtClean="0"/>
              <a:t>The Lion and the Mouse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By: Aesop</a:t>
            </a:r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b="1" dirty="0">
                <a:solidFill>
                  <a:srgbClr val="EE521A"/>
                </a:solidFill>
              </a:rPr>
              <a:t>Step </a:t>
            </a:r>
            <a:r>
              <a:rPr lang="en-US" b="1" dirty="0" smtClean="0">
                <a:solidFill>
                  <a:srgbClr val="EE521A"/>
                </a:solidFill>
              </a:rPr>
              <a:t>4: </a:t>
            </a:r>
          </a:p>
          <a:p>
            <a:pPr marL="0" indent="0">
              <a:buNone/>
            </a:pPr>
            <a:r>
              <a:rPr lang="en-US" sz="2800" dirty="0" smtClean="0"/>
              <a:t>Review your annotations and notes to check for clarity.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3556945" y="3085723"/>
            <a:ext cx="1050523" cy="372830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97440" y="3870621"/>
            <a:ext cx="6378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solidFill>
                  <a:srgbClr val="E3026A"/>
                </a:solidFill>
                <a:latin typeface="Times New Roman"/>
                <a:cs typeface="Times New Roman"/>
              </a:rPr>
              <a:t>Huge paw and big jaws – these phrases help emphasize how big the lion is</a:t>
            </a:r>
            <a:endParaRPr lang="en-US" sz="1500" i="1" dirty="0">
              <a:solidFill>
                <a:srgbClr val="E3026A"/>
              </a:solidFill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71534" y="3311848"/>
            <a:ext cx="2218856" cy="51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i="1" dirty="0" smtClean="0">
                <a:solidFill>
                  <a:srgbClr val="E3026A"/>
                </a:solidFill>
                <a:latin typeface="Times New Roman"/>
                <a:cs typeface="Times New Roman"/>
              </a:rPr>
              <a:t>The lion is going to eat the mouse!</a:t>
            </a:r>
            <a:endParaRPr lang="en-US" sz="1500" i="1" dirty="0">
              <a:solidFill>
                <a:srgbClr val="E3026A"/>
              </a:solidFill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6983" y="2672414"/>
            <a:ext cx="29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1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60697" y="3458553"/>
            <a:ext cx="29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2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4440" y="1610633"/>
            <a:ext cx="29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92389" y="1610633"/>
            <a:ext cx="4391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Q: Why would a little mouse run up and down a big lion?</a:t>
            </a:r>
          </a:p>
          <a:p>
            <a:r>
              <a:rPr lang="en-US" sz="1500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A: The author uses this example to set the initial conflict between the mouse and lion.</a:t>
            </a:r>
            <a:endParaRPr lang="en-US" sz="1500" i="1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80725" y="3366352"/>
            <a:ext cx="4490833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Setting: The beginning of the fable takes place on a lion.</a:t>
            </a:r>
            <a:endParaRPr lang="en-US" sz="1500" i="1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02000" y="4163780"/>
            <a:ext cx="5733904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5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Prediction: What do you think is going to happen to the mouse?</a:t>
            </a:r>
            <a:endParaRPr lang="en-US" sz="1500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257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Raise your hand if…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800" dirty="0"/>
              <a:t>y</a:t>
            </a:r>
            <a:r>
              <a:rPr lang="en-US" sz="4800" smtClean="0"/>
              <a:t>ou </a:t>
            </a:r>
            <a:r>
              <a:rPr lang="en-US" sz="4800" dirty="0" smtClean="0"/>
              <a:t>have ever read an </a:t>
            </a:r>
            <a:r>
              <a:rPr lang="en-US" sz="5400" b="1" dirty="0" smtClean="0">
                <a:solidFill>
                  <a:srgbClr val="EE521A"/>
                </a:solidFill>
              </a:rPr>
              <a:t>entire</a:t>
            </a:r>
            <a:r>
              <a:rPr lang="en-US" sz="5400" b="1" dirty="0" smtClean="0">
                <a:solidFill>
                  <a:srgbClr val="6AAC33"/>
                </a:solidFill>
              </a:rPr>
              <a:t> </a:t>
            </a:r>
            <a:r>
              <a:rPr lang="en-US" sz="5400" b="1" dirty="0" smtClean="0">
                <a:solidFill>
                  <a:srgbClr val="EE521A"/>
                </a:solidFill>
              </a:rPr>
              <a:t>paragraph</a:t>
            </a:r>
            <a:r>
              <a:rPr lang="en-US" sz="4800" dirty="0" smtClean="0"/>
              <a:t>, passage, </a:t>
            </a:r>
            <a:r>
              <a:rPr lang="en-US" sz="5400" b="1" dirty="0" smtClean="0">
                <a:solidFill>
                  <a:srgbClr val="EE521A"/>
                </a:solidFill>
              </a:rPr>
              <a:t>or page </a:t>
            </a:r>
            <a:r>
              <a:rPr lang="en-US" sz="4800" dirty="0" smtClean="0"/>
              <a:t>only to realize that you have </a:t>
            </a:r>
            <a:r>
              <a:rPr lang="en-US" sz="5400" b="1" u="sng" dirty="0" smtClean="0">
                <a:solidFill>
                  <a:srgbClr val="EE521A"/>
                </a:solidFill>
                <a:cs typeface="Chalkduster"/>
              </a:rPr>
              <a:t>absolutely no clue</a:t>
            </a:r>
            <a:r>
              <a:rPr lang="en-US" sz="5400" b="1" dirty="0" smtClean="0">
                <a:solidFill>
                  <a:srgbClr val="EE521A"/>
                </a:solidFill>
                <a:cs typeface="Chalkduster"/>
              </a:rPr>
              <a:t> </a:t>
            </a:r>
            <a:r>
              <a:rPr lang="en-US" sz="4800" dirty="0" smtClean="0"/>
              <a:t>what you just read.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3793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Practice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67208" y="1600200"/>
            <a:ext cx="6468696" cy="4490974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EE521A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4660"/>
              </a:lnSpc>
            </a:pPr>
            <a:endParaRPr lang="en-US" dirty="0"/>
          </a:p>
          <a:p>
            <a:pPr>
              <a:lnSpc>
                <a:spcPts val="4660"/>
              </a:lnSpc>
            </a:pPr>
            <a:r>
              <a:rPr lang="en-US" dirty="0" smtClean="0"/>
              <a:t>Once </a:t>
            </a:r>
            <a:r>
              <a:rPr lang="en-US" dirty="0"/>
              <a:t>when a </a:t>
            </a:r>
            <a:r>
              <a:rPr lang="en-US" u="sng" dirty="0"/>
              <a:t>Lion</a:t>
            </a:r>
            <a:r>
              <a:rPr lang="en-US" dirty="0"/>
              <a:t> was asleep a </a:t>
            </a:r>
            <a:r>
              <a:rPr lang="en-US" u="sng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little</a:t>
            </a: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 </a:t>
            </a:r>
            <a:r>
              <a:rPr lang="en-US" u="sng" dirty="0"/>
              <a:t>Mouse</a:t>
            </a:r>
            <a:r>
              <a:rPr lang="en-US" dirty="0"/>
              <a:t> began running up</a:t>
            </a:r>
          </a:p>
          <a:p>
            <a:pPr>
              <a:lnSpc>
                <a:spcPts val="4660"/>
              </a:lnSpc>
            </a:pPr>
            <a:r>
              <a:rPr lang="en-US" dirty="0"/>
              <a:t>and down upon him; this soon wakened the </a:t>
            </a:r>
            <a:r>
              <a:rPr lang="en-US" u="sng" dirty="0"/>
              <a:t>Lion</a:t>
            </a:r>
            <a:r>
              <a:rPr lang="en-US" dirty="0"/>
              <a:t>, who placed his </a:t>
            </a:r>
            <a:r>
              <a:rPr lang="en-US" u="sng" dirty="0" smtClean="0"/>
              <a:t>huge paw </a:t>
            </a:r>
            <a:r>
              <a:rPr lang="en-US" dirty="0"/>
              <a:t>upon him, and opened his </a:t>
            </a:r>
            <a:r>
              <a:rPr lang="en-US" u="sng" dirty="0"/>
              <a:t>big jaws </a:t>
            </a:r>
            <a:r>
              <a:rPr lang="en-US" dirty="0"/>
              <a:t>to swallow him</a:t>
            </a:r>
            <a:r>
              <a:rPr lang="en-US" dirty="0" smtClean="0"/>
              <a:t>.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"</a:t>
            </a:r>
            <a:r>
              <a:rPr lang="en-US" dirty="0"/>
              <a:t>Pardon, </a:t>
            </a:r>
            <a:r>
              <a:rPr lang="en-US" dirty="0" smtClean="0"/>
              <a:t>O King</a:t>
            </a:r>
            <a:r>
              <a:rPr lang="en-US" dirty="0"/>
              <a:t>," cried the </a:t>
            </a: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little</a:t>
            </a:r>
            <a:r>
              <a:rPr lang="en-US" dirty="0"/>
              <a:t> </a:t>
            </a:r>
            <a:r>
              <a:rPr lang="en-US" u="sng" dirty="0"/>
              <a:t>Mouse</a:t>
            </a:r>
            <a:r>
              <a:rPr lang="en-US" dirty="0"/>
              <a:t>: "forgive me this time, I </a:t>
            </a:r>
            <a:r>
              <a:rPr lang="en-US" dirty="0" smtClean="0"/>
              <a:t>shall never </a:t>
            </a:r>
            <a:r>
              <a:rPr lang="en-US" dirty="0"/>
              <a:t>forget it: who knows but what I may be able to do you a </a:t>
            </a:r>
            <a:r>
              <a:rPr lang="en-US" dirty="0" smtClean="0"/>
              <a:t>turn some </a:t>
            </a:r>
            <a:r>
              <a:rPr lang="en-US" dirty="0"/>
              <a:t>of these days?" </a:t>
            </a:r>
            <a:r>
              <a:rPr lang="en-US" dirty="0" smtClean="0"/>
              <a:t> 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8628" y="1600200"/>
            <a:ext cx="2324001" cy="505523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EE521A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b="1" dirty="0" smtClean="0"/>
              <a:t>The Lion and the Mouse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By: Aesop</a:t>
            </a:r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b="1" dirty="0">
                <a:solidFill>
                  <a:srgbClr val="EE521A"/>
                </a:solidFill>
              </a:rPr>
              <a:t>Step 5</a:t>
            </a:r>
            <a:r>
              <a:rPr lang="en-US" b="1" dirty="0" smtClean="0">
                <a:solidFill>
                  <a:srgbClr val="EE521A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800" dirty="0" smtClean="0"/>
              <a:t>Repeat steps 2-4 as you annotate the rest of the text. 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556945" y="3085723"/>
            <a:ext cx="1050523" cy="372830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97440" y="3870621"/>
            <a:ext cx="6378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solidFill>
                  <a:srgbClr val="E3026A"/>
                </a:solidFill>
                <a:latin typeface="Times New Roman"/>
                <a:cs typeface="Times New Roman"/>
              </a:rPr>
              <a:t>Huge paw and big jaws – these phrases help emphasize how big the lion is</a:t>
            </a:r>
            <a:endParaRPr lang="en-US" sz="1500" i="1" dirty="0">
              <a:solidFill>
                <a:srgbClr val="E3026A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71534" y="3311848"/>
            <a:ext cx="2218856" cy="51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i="1" dirty="0" smtClean="0">
                <a:solidFill>
                  <a:srgbClr val="E3026A"/>
                </a:solidFill>
                <a:latin typeface="Times New Roman"/>
                <a:cs typeface="Times New Roman"/>
              </a:rPr>
              <a:t>The lion is going to eat the mouse!</a:t>
            </a:r>
            <a:endParaRPr lang="en-US" sz="1500" i="1" dirty="0">
              <a:solidFill>
                <a:srgbClr val="E3026A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56983" y="2672414"/>
            <a:ext cx="29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1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60697" y="3458553"/>
            <a:ext cx="29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2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440" y="1610633"/>
            <a:ext cx="29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2389" y="1610633"/>
            <a:ext cx="4391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Q: Why would a little mouse run up and down a big lion?</a:t>
            </a:r>
          </a:p>
          <a:p>
            <a:r>
              <a:rPr lang="en-US" sz="1500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A: The author uses this example to set the initial conflict between the mouse and lion.</a:t>
            </a:r>
            <a:endParaRPr lang="en-US" sz="1500" i="1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0725" y="3366352"/>
            <a:ext cx="4490833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Setting: The beginning of the fable takes place on a lion.</a:t>
            </a:r>
            <a:endParaRPr lang="en-US" sz="1500" i="1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2000" y="4163780"/>
            <a:ext cx="5733904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5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Prediction: What do you think is going to happen to the mouse?</a:t>
            </a:r>
            <a:endParaRPr lang="en-US" sz="1500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7440" y="4589791"/>
            <a:ext cx="6378699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i="1" dirty="0" smtClean="0">
                <a:solidFill>
                  <a:srgbClr val="E3026A"/>
                </a:solidFill>
                <a:latin typeface="Times New Roman"/>
                <a:cs typeface="Times New Roman"/>
              </a:rPr>
              <a:t>Repetition of the word little emphasizes just how little the mouse is!!</a:t>
            </a:r>
            <a:endParaRPr lang="en-US" sz="1500" i="1" dirty="0">
              <a:solidFill>
                <a:srgbClr val="E3026A"/>
              </a:solidFill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0725" y="5270232"/>
            <a:ext cx="656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solidFill>
                  <a:srgbClr val="E3026A"/>
                </a:solidFill>
                <a:latin typeface="Times New Roman"/>
                <a:cs typeface="Times New Roman"/>
              </a:rPr>
              <a:t>The mouse asks the lion to let him go and in return promises to help him out one day. </a:t>
            </a:r>
            <a:endParaRPr lang="en-US" sz="1500" i="1" dirty="0">
              <a:solidFill>
                <a:srgbClr val="E3026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0902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119" y="335963"/>
            <a:ext cx="8903600" cy="6340197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EE521A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effectLst/>
              </a:rPr>
              <a:t>O</a:t>
            </a:r>
            <a:r>
              <a:rPr lang="en-US" sz="1600" dirty="0">
                <a:effectLst/>
              </a:rPr>
              <a:t>nce when a Lion was asleep a little Mouse began running </a:t>
            </a:r>
            <a:r>
              <a:rPr lang="en-US" sz="1600" dirty="0" smtClean="0">
                <a:effectLst/>
              </a:rPr>
              <a:t>up and </a:t>
            </a:r>
            <a:r>
              <a:rPr lang="en-US" sz="1600" dirty="0">
                <a:effectLst/>
              </a:rPr>
              <a:t>down upon him; this soon wakened the Lion, who placed his </a:t>
            </a:r>
            <a:r>
              <a:rPr lang="en-US" sz="1600" dirty="0" smtClean="0">
                <a:effectLst/>
              </a:rPr>
              <a:t>huge paw </a:t>
            </a:r>
            <a:r>
              <a:rPr lang="en-US" sz="1600" dirty="0">
                <a:effectLst/>
              </a:rPr>
              <a:t>upon him, and opened his big jaws to swallow him.  "Pardon, </a:t>
            </a:r>
            <a:r>
              <a:rPr lang="en-US" sz="1600" dirty="0" smtClean="0">
                <a:effectLst/>
              </a:rPr>
              <a:t>O King</a:t>
            </a:r>
            <a:r>
              <a:rPr lang="en-US" sz="1600" dirty="0">
                <a:effectLst/>
              </a:rPr>
              <a:t>," cried the little Mouse: "forgive me this time, I </a:t>
            </a:r>
            <a:r>
              <a:rPr lang="en-US" sz="1600" dirty="0" smtClean="0">
                <a:effectLst/>
              </a:rPr>
              <a:t>shall never </a:t>
            </a:r>
            <a:r>
              <a:rPr lang="en-US" sz="1600" dirty="0">
                <a:effectLst/>
              </a:rPr>
              <a:t>forget it: who knows but what I may be able to do you a </a:t>
            </a:r>
            <a:r>
              <a:rPr lang="en-US" sz="1600" dirty="0" smtClean="0">
                <a:effectLst/>
              </a:rPr>
              <a:t>turn some </a:t>
            </a:r>
            <a:r>
              <a:rPr lang="en-US" sz="1600" dirty="0">
                <a:effectLst/>
              </a:rPr>
              <a:t>of these days?"  The Lion was so tickled at the idea of </a:t>
            </a:r>
            <a:r>
              <a:rPr lang="en-US" sz="1600" dirty="0" smtClean="0">
                <a:effectLst/>
              </a:rPr>
              <a:t>the Mouse </a:t>
            </a:r>
            <a:r>
              <a:rPr lang="en-US" sz="1600" dirty="0">
                <a:effectLst/>
              </a:rPr>
              <a:t>being able to help him, that he lifted up his paw and </a:t>
            </a:r>
            <a:r>
              <a:rPr lang="en-US" sz="1600" dirty="0" smtClean="0">
                <a:effectLst/>
              </a:rPr>
              <a:t>let him </a:t>
            </a:r>
            <a:r>
              <a:rPr lang="en-US" sz="1600" dirty="0">
                <a:effectLst/>
              </a:rPr>
              <a:t>go.  Some time after the Lion was caught in a trap, and the</a:t>
            </a:r>
          </a:p>
          <a:p>
            <a:pPr>
              <a:lnSpc>
                <a:spcPct val="250000"/>
              </a:lnSpc>
            </a:pPr>
            <a:r>
              <a:rPr lang="en-US" sz="1600" dirty="0">
                <a:effectLst/>
              </a:rPr>
              <a:t>hunters who desired to carry him alive to the King, tied him to </a:t>
            </a:r>
            <a:r>
              <a:rPr lang="en-US" sz="1600" dirty="0" smtClean="0">
                <a:effectLst/>
              </a:rPr>
              <a:t>a tree </a:t>
            </a:r>
            <a:r>
              <a:rPr lang="en-US" sz="1600" dirty="0">
                <a:effectLst/>
              </a:rPr>
              <a:t>while they went in search of a wagon to carry him on.  </a:t>
            </a:r>
            <a:r>
              <a:rPr lang="en-US" sz="1600" dirty="0" smtClean="0">
                <a:effectLst/>
              </a:rPr>
              <a:t>Just then </a:t>
            </a:r>
            <a:r>
              <a:rPr lang="en-US" sz="1600" dirty="0">
                <a:effectLst/>
              </a:rPr>
              <a:t>the little Mouse happened to pass by, and seeing the </a:t>
            </a:r>
            <a:r>
              <a:rPr lang="en-US" sz="1600" dirty="0" smtClean="0">
                <a:effectLst/>
              </a:rPr>
              <a:t>sad plight </a:t>
            </a:r>
            <a:r>
              <a:rPr lang="en-US" sz="1600" dirty="0">
                <a:effectLst/>
              </a:rPr>
              <a:t>in which the Lion was, went up to him and soon gnawed </a:t>
            </a:r>
            <a:r>
              <a:rPr lang="en-US" sz="1600" dirty="0" smtClean="0">
                <a:effectLst/>
              </a:rPr>
              <a:t>away the </a:t>
            </a:r>
            <a:r>
              <a:rPr lang="en-US" sz="1600" dirty="0">
                <a:effectLst/>
              </a:rPr>
              <a:t>ropes that bound the King of the Beasts.  "Was I not right</a:t>
            </a:r>
            <a:r>
              <a:rPr lang="en-US" sz="1600" dirty="0" smtClean="0">
                <a:effectLst/>
              </a:rPr>
              <a:t>?” said </a:t>
            </a:r>
            <a:r>
              <a:rPr lang="en-US" sz="1600" dirty="0">
                <a:effectLst/>
              </a:rPr>
              <a:t>the little Mouse</a:t>
            </a:r>
            <a:r>
              <a:rPr lang="en-US" sz="1600" dirty="0" smtClean="0">
                <a:effectLst/>
              </a:rPr>
              <a:t>.</a:t>
            </a:r>
            <a:endParaRPr lang="en-US" sz="1600" dirty="0">
              <a:effectLst/>
            </a:endParaRPr>
          </a:p>
          <a:p>
            <a:pPr>
              <a:lnSpc>
                <a:spcPct val="250000"/>
              </a:lnSpc>
            </a:pPr>
            <a:r>
              <a:rPr lang="en-US" sz="1600" dirty="0">
                <a:effectLst/>
              </a:rPr>
              <a:t>Little friends may prove great friends.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295" y="75404"/>
            <a:ext cx="4295733" cy="50984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200" b="1" i="1" dirty="0" smtClean="0"/>
              <a:t>The Lion and the Mouse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165678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It happens…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endParaRPr lang="en-US" sz="5400" b="1" dirty="0" smtClean="0">
              <a:solidFill>
                <a:srgbClr val="135592"/>
              </a:solidFill>
              <a:latin typeface="KG Behind These Hazel Eyes"/>
              <a:cs typeface="KG Behind These Hazel Eyes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sz="5400" b="1" dirty="0" smtClean="0">
                <a:solidFill>
                  <a:srgbClr val="EE521A"/>
                </a:solidFill>
                <a:cs typeface="KG Behind These Hazel Eyes"/>
              </a:rPr>
              <a:t>STOP WASTING TIME WITH MINDLESS READING!</a:t>
            </a:r>
            <a:endParaRPr lang="en-US" sz="5400" b="1" dirty="0">
              <a:solidFill>
                <a:srgbClr val="EE521A"/>
              </a:solidFill>
              <a:cs typeface="KG Behind These Hazel Eye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021017"/>
            <a:ext cx="8229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Annotating a text will help you </a:t>
            </a:r>
            <a:r>
              <a:rPr lang="en-US" sz="4000" b="1" dirty="0" smtClean="0">
                <a:solidFill>
                  <a:srgbClr val="EE521A"/>
                </a:solidFill>
              </a:rPr>
              <a:t>not only remember</a:t>
            </a:r>
            <a:r>
              <a:rPr lang="en-US" sz="4000" dirty="0" smtClean="0"/>
              <a:t> what you read, but </a:t>
            </a:r>
            <a:r>
              <a:rPr lang="en-US" sz="4000" b="1" u="sng" dirty="0" smtClean="0">
                <a:solidFill>
                  <a:srgbClr val="EE521A"/>
                </a:solidFill>
              </a:rPr>
              <a:t>understand</a:t>
            </a:r>
            <a:r>
              <a:rPr lang="en-US" sz="4000" b="1" dirty="0" smtClean="0">
                <a:solidFill>
                  <a:srgbClr val="EE521A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b="1" u="sng" dirty="0" smtClean="0">
                <a:solidFill>
                  <a:srgbClr val="EE521A"/>
                </a:solidFill>
              </a:rPr>
              <a:t>connect</a:t>
            </a:r>
            <a:r>
              <a:rPr lang="en-US" sz="4000" b="1" dirty="0" smtClean="0">
                <a:solidFill>
                  <a:srgbClr val="EE521A"/>
                </a:solidFill>
              </a:rPr>
              <a:t> </a:t>
            </a:r>
            <a:r>
              <a:rPr lang="en-US" sz="4000" dirty="0"/>
              <a:t>w</a:t>
            </a:r>
            <a:r>
              <a:rPr lang="en-US" sz="4000" dirty="0" smtClean="0"/>
              <a:t>ith the text.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3153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What is Annotating?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74589" y="67278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8229600" cy="160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 smtClean="0"/>
              <a:t>Annotation is the </a:t>
            </a:r>
            <a:r>
              <a:rPr lang="en-US" sz="5400" b="1" u="sng" dirty="0" smtClean="0">
                <a:solidFill>
                  <a:srgbClr val="EE521A"/>
                </a:solidFill>
              </a:rPr>
              <a:t>ACT</a:t>
            </a:r>
            <a:r>
              <a:rPr lang="en-US" sz="5400" b="1" dirty="0" smtClean="0">
                <a:solidFill>
                  <a:srgbClr val="EE521A"/>
                </a:solidFill>
              </a:rPr>
              <a:t> </a:t>
            </a:r>
            <a:r>
              <a:rPr lang="en-US" sz="4400" dirty="0" smtClean="0"/>
              <a:t>of making a note in </a:t>
            </a:r>
            <a:r>
              <a:rPr lang="en-US" sz="5400" b="1" u="sng" dirty="0" smtClean="0">
                <a:solidFill>
                  <a:srgbClr val="EE521A"/>
                </a:solidFill>
              </a:rPr>
              <a:t>ANY</a:t>
            </a:r>
            <a:r>
              <a:rPr lang="en-US" sz="5400" dirty="0" smtClean="0">
                <a:solidFill>
                  <a:srgbClr val="EE521A"/>
                </a:solidFill>
              </a:rPr>
              <a:t> </a:t>
            </a:r>
            <a:r>
              <a:rPr lang="en-US" sz="4400" dirty="0" smtClean="0"/>
              <a:t>form while reading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4935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Annotation is </a:t>
            </a:r>
            <a:r>
              <a:rPr lang="en-US" sz="5400" b="1" dirty="0" smtClean="0">
                <a:ln w="25400">
                  <a:solidFill>
                    <a:schemeClr val="tx1"/>
                  </a:solidFill>
                </a:ln>
                <a:latin typeface="+mn-lt"/>
                <a:cs typeface="KG Second Chances Solid"/>
              </a:rPr>
              <a:t>NOT…</a:t>
            </a:r>
            <a:endParaRPr lang="en-US" sz="5400" b="1" dirty="0">
              <a:ln w="25400">
                <a:solidFill>
                  <a:schemeClr val="tx1"/>
                </a:solidFill>
              </a:ln>
              <a:latin typeface="+mn-lt"/>
              <a:cs typeface="KG Second Chances Soli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25452" cy="4525963"/>
          </a:xfrm>
        </p:spPr>
        <p:txBody>
          <a:bodyPr>
            <a:noAutofit/>
          </a:bodyPr>
          <a:lstStyle/>
          <a:p>
            <a:r>
              <a:rPr lang="en-US" sz="3400" dirty="0" smtClean="0"/>
              <a:t>Highlighting without a purpose</a:t>
            </a:r>
          </a:p>
          <a:p>
            <a:r>
              <a:rPr lang="en-US" sz="3400" u="sng" dirty="0" smtClean="0"/>
              <a:t>Underlining</a:t>
            </a:r>
            <a:r>
              <a:rPr lang="en-US" sz="3400" dirty="0" smtClean="0"/>
              <a:t> or </a:t>
            </a:r>
            <a:r>
              <a:rPr lang="en-US" sz="3400" dirty="0" smtClean="0">
                <a:effectLst>
                  <a:glow rad="127000">
                    <a:srgbClr val="FFFF00">
                      <a:alpha val="75000"/>
                    </a:srgbClr>
                  </a:glow>
                </a:effectLst>
              </a:rPr>
              <a:t>highlighting</a:t>
            </a:r>
            <a:r>
              <a:rPr lang="en-US" sz="3400" dirty="0" smtClean="0"/>
              <a:t> the majority of the text</a:t>
            </a:r>
            <a:endParaRPr lang="en-US" sz="3400" dirty="0"/>
          </a:p>
          <a:p>
            <a:r>
              <a:rPr lang="en-US" sz="3400" dirty="0" smtClean="0"/>
              <a:t>Drawing symbols without writing notes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24285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Why Do We Annotate?</a:t>
            </a:r>
            <a:endParaRPr lang="en-US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 smtClean="0"/>
              <a:t>The majority of reading is </a:t>
            </a:r>
            <a:r>
              <a:rPr lang="en-US" sz="3600" i="1" dirty="0" smtClean="0"/>
              <a:t>just skimming</a:t>
            </a:r>
            <a:r>
              <a:rPr lang="en-US" sz="3600" dirty="0" smtClean="0"/>
              <a:t>, this is </a:t>
            </a:r>
            <a:r>
              <a:rPr lang="en-US" sz="3900" b="1" dirty="0" smtClean="0">
                <a:solidFill>
                  <a:srgbClr val="EE521A"/>
                </a:solidFill>
                <a:cs typeface="KG Second Chances Solid"/>
              </a:rPr>
              <a:t>NOT</a:t>
            </a:r>
            <a:r>
              <a:rPr lang="en-US" sz="3900" dirty="0">
                <a:solidFill>
                  <a:srgbClr val="EE521A"/>
                </a:solidFill>
                <a:latin typeface="Chalkduster"/>
                <a:cs typeface="Chalkduster"/>
              </a:rPr>
              <a:t> </a:t>
            </a:r>
            <a:r>
              <a:rPr lang="en-US" sz="3600" dirty="0" smtClean="0"/>
              <a:t>helpful when reading for understanding.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5200" b="1" dirty="0" smtClean="0">
                <a:cs typeface="KG Behind These Hazel Eyes"/>
              </a:rPr>
              <a:t>Annotating a Text:</a:t>
            </a:r>
            <a:endParaRPr lang="en-US" sz="4800" b="1" dirty="0" smtClean="0">
              <a:cs typeface="KG Behind These Hazel Eyes"/>
            </a:endParaRPr>
          </a:p>
          <a:p>
            <a:r>
              <a:rPr lang="en-US" dirty="0"/>
              <a:t>s</a:t>
            </a:r>
            <a:r>
              <a:rPr lang="en-US" dirty="0" smtClean="0"/>
              <a:t>lows the reader down</a:t>
            </a:r>
          </a:p>
          <a:p>
            <a:r>
              <a:rPr lang="en-US" dirty="0"/>
              <a:t>p</a:t>
            </a:r>
            <a:r>
              <a:rPr lang="en-US" dirty="0" smtClean="0"/>
              <a:t>romotes active reading</a:t>
            </a:r>
          </a:p>
          <a:p>
            <a:r>
              <a:rPr lang="en-US" dirty="0"/>
              <a:t>i</a:t>
            </a:r>
            <a:r>
              <a:rPr lang="en-US" dirty="0" smtClean="0"/>
              <a:t>mproves reading and writing</a:t>
            </a:r>
          </a:p>
          <a:p>
            <a:r>
              <a:rPr lang="en-US" dirty="0" smtClean="0"/>
              <a:t>allows the reader to make deeper connections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70125" y="3900285"/>
            <a:ext cx="900025" cy="420322"/>
          </a:xfrm>
          <a:prstGeom prst="straightConnector1">
            <a:avLst/>
          </a:prstGeom>
          <a:ln w="76200" cmpd="sng">
            <a:solidFill>
              <a:srgbClr val="EE521A"/>
            </a:solidFill>
            <a:tailEnd type="arrow"/>
          </a:ln>
          <a:effectLst>
            <a:outerShdw blurRad="50800" dist="38100" dir="2700000" algn="tl" rotWithShape="0">
              <a:srgbClr val="FDDD14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79115" y="4828490"/>
            <a:ext cx="1601068" cy="0"/>
          </a:xfrm>
          <a:prstGeom prst="straightConnector1">
            <a:avLst/>
          </a:prstGeom>
          <a:ln w="76200" cmpd="sng">
            <a:solidFill>
              <a:srgbClr val="EE521A"/>
            </a:solidFill>
            <a:tailEnd type="arrow"/>
          </a:ln>
          <a:effectLst>
            <a:outerShdw blurRad="50800" dist="38100" dir="2700000" algn="tl" rotWithShape="0">
              <a:srgbClr val="FDDD14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16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What Will I Need?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4800" b="1" dirty="0" smtClean="0">
                <a:cs typeface="KG Second Chances Solid"/>
              </a:rPr>
              <a:t>Annotation tools: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Pencil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Colored pens (optional)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Highlighter (optional)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Post-it notes (optional)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Annotation Guide</a:t>
            </a:r>
          </a:p>
          <a:p>
            <a:pPr>
              <a:lnSpc>
                <a:spcPct val="90000"/>
              </a:lnSpc>
            </a:pPr>
            <a:r>
              <a:rPr lang="en-US" sz="3600" b="1" dirty="0" smtClean="0">
                <a:effectLst>
                  <a:glow rad="127000">
                    <a:srgbClr val="FFFF00">
                      <a:alpha val="75000"/>
                    </a:srgbClr>
                  </a:glow>
                </a:effectLst>
              </a:rPr>
              <a:t>Your own copy of the text!</a:t>
            </a:r>
            <a:endParaRPr lang="en-US" sz="3600" b="1" dirty="0">
              <a:effectLst>
                <a:glow rad="127000">
                  <a:srgbClr val="FFFF00">
                    <a:alpha val="75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868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6483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Annotation Guide</a:t>
            </a:r>
            <a:endParaRPr lang="en-US" sz="5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1490"/>
              </p:ext>
            </p:extLst>
          </p:nvPr>
        </p:nvGraphicFramePr>
        <p:xfrm>
          <a:off x="169289" y="1120148"/>
          <a:ext cx="8845526" cy="5719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0752"/>
                <a:gridCol w="7514774"/>
              </a:tblGrid>
              <a:tr h="20255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+mn-lt"/>
                          <a:cs typeface="Chalkduster"/>
                        </a:rPr>
                        <a:t>Symbol</a:t>
                      </a:r>
                      <a:endParaRPr lang="en-US" sz="2400" b="1" dirty="0">
                        <a:latin typeface="+mn-lt"/>
                        <a:cs typeface="Chalkduster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+mn-lt"/>
                          <a:cs typeface="Chalkduster"/>
                        </a:rPr>
                        <a:t>Guide</a:t>
                      </a:r>
                      <a:endParaRPr lang="en-US" sz="2400" b="1" dirty="0">
                        <a:latin typeface="+mn-lt"/>
                        <a:cs typeface="Chalkduster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631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underline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Characters and words/ phrases the author uses for characterization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*Notice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main characters will change throughout the story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1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circle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The setting and descriptive phrases that reveal information about the setting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1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number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Number significant events in the plot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1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Box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Place a box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around vocabulary/unknown words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1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?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Write a question mark next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to ideas, events, or references you don’t understand/know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1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(    )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Place parenthesis around key information that reveals information about the theme –values, beliefs, morals, etc. 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104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Place a star next to the climax (highest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emotional moment) of the story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1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WRITE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Predictions as you read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1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WRITE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Comment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on the author’s style (tone, diction, pacing)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721371" y="5246966"/>
            <a:ext cx="245758" cy="27125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2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6483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Annotation Guide</a:t>
            </a:r>
            <a:endParaRPr lang="en-US" sz="5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25603"/>
              </p:ext>
            </p:extLst>
          </p:nvPr>
        </p:nvGraphicFramePr>
        <p:xfrm>
          <a:off x="169289" y="1120148"/>
          <a:ext cx="8845526" cy="5719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0752"/>
                <a:gridCol w="7514774"/>
              </a:tblGrid>
              <a:tr h="20255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+mn-lt"/>
                          <a:cs typeface="Chalkduster"/>
                        </a:rPr>
                        <a:t>Symbol</a:t>
                      </a:r>
                      <a:endParaRPr lang="en-US" sz="2400" b="1" dirty="0">
                        <a:latin typeface="+mn-lt"/>
                        <a:cs typeface="Chalkduster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+mn-lt"/>
                          <a:cs typeface="Chalkduster"/>
                        </a:rPr>
                        <a:t>Guide</a:t>
                      </a:r>
                      <a:endParaRPr lang="en-US" sz="2400" b="1" dirty="0">
                        <a:latin typeface="+mn-lt"/>
                        <a:cs typeface="Chalkduster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631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underline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Write down connections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you make and additional information about the characters in the margin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1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circle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Write down connections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you make and additional information about the setting in the margin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1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number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Write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a brief summary in your own words in the margin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1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Box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Write 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the definitions of the words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in the margin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1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?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As the questions become more clear, write the answers in the margin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1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(    )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Briefly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w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rite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how this information contributes to the theme of the story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104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Make a prediction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about how you think the conflicts will be resolved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1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WRITE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As you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read, make predictions about what will happen; write these predictions in the margin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1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WRITE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In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the margin, specific information about the author’s style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5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35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7672</TotalTime>
  <Words>1841</Words>
  <Application>Microsoft Macintosh PowerPoint</Application>
  <PresentationFormat>On-screen Show (4:3)</PresentationFormat>
  <Paragraphs>202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Raise your hand if…</vt:lpstr>
      <vt:lpstr>It happens…</vt:lpstr>
      <vt:lpstr>What is Annotating?</vt:lpstr>
      <vt:lpstr>Annotation is NOT…</vt:lpstr>
      <vt:lpstr>Why Do We Annotate?</vt:lpstr>
      <vt:lpstr>What Will I Need?</vt:lpstr>
      <vt:lpstr>Annotation Guide</vt:lpstr>
      <vt:lpstr>Annotation Guide</vt:lpstr>
      <vt:lpstr>Steps to Annotate Text</vt:lpstr>
      <vt:lpstr>Steps to Annotate Text</vt:lpstr>
      <vt:lpstr>Steps to Annotate Text</vt:lpstr>
      <vt:lpstr>Steps to Annotate Text</vt:lpstr>
      <vt:lpstr>Steps to Annotate Text</vt:lpstr>
      <vt:lpstr>Practice</vt:lpstr>
      <vt:lpstr>Practice</vt:lpstr>
      <vt:lpstr>Practice</vt:lpstr>
      <vt:lpstr>Practice</vt:lpstr>
      <vt:lpstr>Practice</vt:lpstr>
      <vt:lpstr>Practice</vt:lpstr>
      <vt:lpstr>The Lion and the Mouse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Annotating Text</dc:title>
  <dc:creator>Christina Schneider</dc:creator>
  <cp:lastModifiedBy>Christina Schneider</cp:lastModifiedBy>
  <cp:revision>59</cp:revision>
  <dcterms:created xsi:type="dcterms:W3CDTF">2014-06-28T20:13:14Z</dcterms:created>
  <dcterms:modified xsi:type="dcterms:W3CDTF">2015-07-31T21:14:41Z</dcterms:modified>
</cp:coreProperties>
</file>