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2" r:id="rId7"/>
    <p:sldId id="273" r:id="rId8"/>
    <p:sldId id="274" r:id="rId9"/>
    <p:sldId id="261" r:id="rId10"/>
    <p:sldId id="275" r:id="rId11"/>
    <p:sldId id="276" r:id="rId12"/>
    <p:sldId id="277" r:id="rId13"/>
    <p:sldId id="262" r:id="rId14"/>
    <p:sldId id="278" r:id="rId15"/>
    <p:sldId id="279" r:id="rId16"/>
    <p:sldId id="280" r:id="rId17"/>
    <p:sldId id="263" r:id="rId18"/>
    <p:sldId id="281" r:id="rId19"/>
    <p:sldId id="282" r:id="rId20"/>
    <p:sldId id="283" r:id="rId21"/>
    <p:sldId id="264" r:id="rId22"/>
    <p:sldId id="284" r:id="rId23"/>
    <p:sldId id="285" r:id="rId24"/>
    <p:sldId id="286" r:id="rId25"/>
    <p:sldId id="265" r:id="rId26"/>
    <p:sldId id="287" r:id="rId27"/>
    <p:sldId id="288" r:id="rId28"/>
    <p:sldId id="289" r:id="rId29"/>
    <p:sldId id="266" r:id="rId30"/>
    <p:sldId id="290" r:id="rId31"/>
    <p:sldId id="291" r:id="rId32"/>
    <p:sldId id="292" r:id="rId33"/>
    <p:sldId id="267" r:id="rId34"/>
    <p:sldId id="293" r:id="rId35"/>
    <p:sldId id="294" r:id="rId36"/>
    <p:sldId id="295" r:id="rId37"/>
    <p:sldId id="268" r:id="rId38"/>
    <p:sldId id="296" r:id="rId39"/>
    <p:sldId id="297" r:id="rId40"/>
    <p:sldId id="298" r:id="rId41"/>
    <p:sldId id="269" r:id="rId42"/>
    <p:sldId id="299" r:id="rId43"/>
    <p:sldId id="300" r:id="rId44"/>
    <p:sldId id="301" r:id="rId45"/>
    <p:sldId id="270" r:id="rId46"/>
    <p:sldId id="302" r:id="rId47"/>
    <p:sldId id="303" r:id="rId48"/>
    <p:sldId id="304"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DEE1"/>
    <a:srgbClr val="D4DBE8"/>
    <a:srgbClr val="71CAF4"/>
    <a:srgbClr val="003F96"/>
    <a:srgbClr val="5300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4" d="100"/>
          <a:sy n="124" d="100"/>
        </p:scale>
        <p:origin x="-3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0" y="6492875"/>
            <a:ext cx="2590800" cy="365125"/>
          </a:xfrm>
          <a:prstGeom prst="rect">
            <a:avLst/>
          </a:prstGeom>
        </p:spPr>
        <p:txBody>
          <a:bodyPr/>
          <a:lstStyle/>
          <a:p>
            <a:fld id="{FE004689-858E-D545-A7B9-696AEDA1A9C2}" type="datetimeFigureOut">
              <a:rPr lang="en-US" smtClean="0"/>
              <a:t>6/10/19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4AAC1C9-767C-A84A-9E84-D16A57D50724}" type="slidenum">
              <a:rPr lang="en-US" smtClean="0"/>
              <a:t>‹#›</a:t>
            </a:fld>
            <a:endParaRPr lang="en-US"/>
          </a:p>
        </p:txBody>
      </p:sp>
    </p:spTree>
    <p:extLst>
      <p:ext uri="{BB962C8B-B14F-4D97-AF65-F5344CB8AC3E}">
        <p14:creationId xmlns:p14="http://schemas.microsoft.com/office/powerpoint/2010/main" val="118960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0" y="6492875"/>
            <a:ext cx="2590800" cy="365125"/>
          </a:xfrm>
          <a:prstGeom prst="rect">
            <a:avLst/>
          </a:prstGeom>
        </p:spPr>
        <p:txBody>
          <a:bodyPr/>
          <a:lstStyle/>
          <a:p>
            <a:fld id="{FE004689-858E-D545-A7B9-696AEDA1A9C2}" type="datetimeFigureOut">
              <a:rPr lang="en-US" smtClean="0"/>
              <a:t>6/10/19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4AAC1C9-767C-A84A-9E84-D16A57D50724}" type="slidenum">
              <a:rPr lang="en-US" smtClean="0"/>
              <a:t>‹#›</a:t>
            </a:fld>
            <a:endParaRPr lang="en-US"/>
          </a:p>
        </p:txBody>
      </p:sp>
    </p:spTree>
    <p:extLst>
      <p:ext uri="{BB962C8B-B14F-4D97-AF65-F5344CB8AC3E}">
        <p14:creationId xmlns:p14="http://schemas.microsoft.com/office/powerpoint/2010/main" val="201273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0" y="6492875"/>
            <a:ext cx="2590800" cy="365125"/>
          </a:xfrm>
          <a:prstGeom prst="rect">
            <a:avLst/>
          </a:prstGeom>
        </p:spPr>
        <p:txBody>
          <a:bodyPr/>
          <a:lstStyle/>
          <a:p>
            <a:fld id="{FE004689-858E-D545-A7B9-696AEDA1A9C2}" type="datetimeFigureOut">
              <a:rPr lang="en-US" smtClean="0"/>
              <a:t>6/10/19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4AAC1C9-767C-A84A-9E84-D16A57D50724}" type="slidenum">
              <a:rPr lang="en-US" smtClean="0"/>
              <a:t>‹#›</a:t>
            </a:fld>
            <a:endParaRPr lang="en-US"/>
          </a:p>
        </p:txBody>
      </p:sp>
    </p:spTree>
    <p:extLst>
      <p:ext uri="{BB962C8B-B14F-4D97-AF65-F5344CB8AC3E}">
        <p14:creationId xmlns:p14="http://schemas.microsoft.com/office/powerpoint/2010/main" val="382222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TextBox 6"/>
          <p:cNvSpPr txBox="1"/>
          <p:nvPr userDrawn="1"/>
        </p:nvSpPr>
        <p:spPr>
          <a:xfrm>
            <a:off x="3623053" y="5232541"/>
            <a:ext cx="2396747" cy="261610"/>
          </a:xfrm>
          <a:prstGeom prst="rect">
            <a:avLst/>
          </a:prstGeom>
          <a:noFill/>
        </p:spPr>
        <p:txBody>
          <a:bodyPr wrap="square" rtlCol="0">
            <a:spAutoFit/>
          </a:bodyPr>
          <a:lstStyle/>
          <a:p>
            <a:r>
              <a:rPr lang="en-US" sz="1100" dirty="0" smtClean="0">
                <a:solidFill>
                  <a:srgbClr val="FFFFFF"/>
                </a:solidFill>
              </a:rPr>
              <a:t>zacchristinajacobaubrey</a:t>
            </a:r>
            <a:endParaRPr lang="en-US" sz="1100" dirty="0">
              <a:solidFill>
                <a:srgbClr val="FFFFFF"/>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0" y="6492875"/>
            <a:ext cx="2590800" cy="365125"/>
          </a:xfrm>
          <a:prstGeom prst="rect">
            <a:avLst/>
          </a:prstGeom>
        </p:spPr>
        <p:txBody>
          <a:bodyPr/>
          <a:lstStyle/>
          <a:p>
            <a:fld id="{FE004689-858E-D545-A7B9-696AEDA1A9C2}" type="datetimeFigureOut">
              <a:rPr lang="en-US" smtClean="0"/>
              <a:t>6/10/19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4AAC1C9-767C-A84A-9E84-D16A57D50724}" type="slidenum">
              <a:rPr lang="en-US" smtClean="0"/>
              <a:t>‹#›</a:t>
            </a:fld>
            <a:endParaRPr lang="en-US"/>
          </a:p>
        </p:txBody>
      </p:sp>
    </p:spTree>
    <p:extLst>
      <p:ext uri="{BB962C8B-B14F-4D97-AF65-F5344CB8AC3E}">
        <p14:creationId xmlns:p14="http://schemas.microsoft.com/office/powerpoint/2010/main" val="301328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0" y="6492875"/>
            <a:ext cx="2590800" cy="365125"/>
          </a:xfrm>
          <a:prstGeom prst="rect">
            <a:avLst/>
          </a:prstGeom>
        </p:spPr>
        <p:txBody>
          <a:bodyPr/>
          <a:lstStyle/>
          <a:p>
            <a:fld id="{FE004689-858E-D545-A7B9-696AEDA1A9C2}" type="datetimeFigureOut">
              <a:rPr lang="en-US" smtClean="0"/>
              <a:t>6/10/19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4AAC1C9-767C-A84A-9E84-D16A57D50724}" type="slidenum">
              <a:rPr lang="en-US" smtClean="0"/>
              <a:t>‹#›</a:t>
            </a:fld>
            <a:endParaRPr lang="en-US"/>
          </a:p>
        </p:txBody>
      </p:sp>
    </p:spTree>
    <p:extLst>
      <p:ext uri="{BB962C8B-B14F-4D97-AF65-F5344CB8AC3E}">
        <p14:creationId xmlns:p14="http://schemas.microsoft.com/office/powerpoint/2010/main" val="189245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0" y="6492875"/>
            <a:ext cx="2590800" cy="365125"/>
          </a:xfrm>
          <a:prstGeom prst="rect">
            <a:avLst/>
          </a:prstGeom>
        </p:spPr>
        <p:txBody>
          <a:bodyPr/>
          <a:lstStyle/>
          <a:p>
            <a:fld id="{FE004689-858E-D545-A7B9-696AEDA1A9C2}" type="datetimeFigureOut">
              <a:rPr lang="en-US" smtClean="0"/>
              <a:t>6/10/19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4AAC1C9-767C-A84A-9E84-D16A57D50724}" type="slidenum">
              <a:rPr lang="en-US" smtClean="0"/>
              <a:t>‹#›</a:t>
            </a:fld>
            <a:endParaRPr lang="en-US"/>
          </a:p>
        </p:txBody>
      </p:sp>
    </p:spTree>
    <p:extLst>
      <p:ext uri="{BB962C8B-B14F-4D97-AF65-F5344CB8AC3E}">
        <p14:creationId xmlns:p14="http://schemas.microsoft.com/office/powerpoint/2010/main" val="240595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0" y="6492875"/>
            <a:ext cx="2590800" cy="365125"/>
          </a:xfrm>
          <a:prstGeom prst="rect">
            <a:avLst/>
          </a:prstGeom>
        </p:spPr>
        <p:txBody>
          <a:bodyPr/>
          <a:lstStyle/>
          <a:p>
            <a:fld id="{FE004689-858E-D545-A7B9-696AEDA1A9C2}" type="datetimeFigureOut">
              <a:rPr lang="en-US" smtClean="0"/>
              <a:t>6/10/19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4AAC1C9-767C-A84A-9E84-D16A57D50724}" type="slidenum">
              <a:rPr lang="en-US" smtClean="0"/>
              <a:t>‹#›</a:t>
            </a:fld>
            <a:endParaRPr lang="en-US"/>
          </a:p>
        </p:txBody>
      </p:sp>
    </p:spTree>
    <p:extLst>
      <p:ext uri="{BB962C8B-B14F-4D97-AF65-F5344CB8AC3E}">
        <p14:creationId xmlns:p14="http://schemas.microsoft.com/office/powerpoint/2010/main" val="378838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0" y="6492875"/>
            <a:ext cx="2590800" cy="365125"/>
          </a:xfrm>
          <a:prstGeom prst="rect">
            <a:avLst/>
          </a:prstGeom>
        </p:spPr>
        <p:txBody>
          <a:bodyPr/>
          <a:lstStyle/>
          <a:p>
            <a:fld id="{FE004689-858E-D545-A7B9-696AEDA1A9C2}" type="datetimeFigureOut">
              <a:rPr lang="en-US" smtClean="0"/>
              <a:t>6/10/19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4AAC1C9-767C-A84A-9E84-D16A57D50724}" type="slidenum">
              <a:rPr lang="en-US" smtClean="0"/>
              <a:t>‹#›</a:t>
            </a:fld>
            <a:endParaRPr lang="en-US"/>
          </a:p>
        </p:txBody>
      </p:sp>
    </p:spTree>
    <p:extLst>
      <p:ext uri="{BB962C8B-B14F-4D97-AF65-F5344CB8AC3E}">
        <p14:creationId xmlns:p14="http://schemas.microsoft.com/office/powerpoint/2010/main" val="120024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492875"/>
            <a:ext cx="2590800" cy="365125"/>
          </a:xfrm>
          <a:prstGeom prst="rect">
            <a:avLst/>
          </a:prstGeom>
        </p:spPr>
        <p:txBody>
          <a:bodyPr/>
          <a:lstStyle/>
          <a:p>
            <a:fld id="{FE004689-858E-D545-A7B9-696AEDA1A9C2}" type="datetimeFigureOut">
              <a:rPr lang="en-US" smtClean="0"/>
              <a:t>6/10/19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4AAC1C9-767C-A84A-9E84-D16A57D50724}" type="slidenum">
              <a:rPr lang="en-US" smtClean="0"/>
              <a:t>‹#›</a:t>
            </a:fld>
            <a:endParaRPr lang="en-US"/>
          </a:p>
        </p:txBody>
      </p:sp>
    </p:spTree>
    <p:extLst>
      <p:ext uri="{BB962C8B-B14F-4D97-AF65-F5344CB8AC3E}">
        <p14:creationId xmlns:p14="http://schemas.microsoft.com/office/powerpoint/2010/main" val="146248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0" y="6492875"/>
            <a:ext cx="2590800" cy="365125"/>
          </a:xfrm>
          <a:prstGeom prst="rect">
            <a:avLst/>
          </a:prstGeom>
        </p:spPr>
        <p:txBody>
          <a:bodyPr/>
          <a:lstStyle/>
          <a:p>
            <a:fld id="{FE004689-858E-D545-A7B9-696AEDA1A9C2}" type="datetimeFigureOut">
              <a:rPr lang="en-US" smtClean="0"/>
              <a:t>6/10/19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4AAC1C9-767C-A84A-9E84-D16A57D50724}" type="slidenum">
              <a:rPr lang="en-US" smtClean="0"/>
              <a:t>‹#›</a:t>
            </a:fld>
            <a:endParaRPr lang="en-US"/>
          </a:p>
        </p:txBody>
      </p:sp>
    </p:spTree>
    <p:extLst>
      <p:ext uri="{BB962C8B-B14F-4D97-AF65-F5344CB8AC3E}">
        <p14:creationId xmlns:p14="http://schemas.microsoft.com/office/powerpoint/2010/main" val="293964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0" y="6492875"/>
            <a:ext cx="2590800" cy="365125"/>
          </a:xfrm>
          <a:prstGeom prst="rect">
            <a:avLst/>
          </a:prstGeom>
        </p:spPr>
        <p:txBody>
          <a:bodyPr/>
          <a:lstStyle/>
          <a:p>
            <a:fld id="{FE004689-858E-D545-A7B9-696AEDA1A9C2}" type="datetimeFigureOut">
              <a:rPr lang="en-US" smtClean="0"/>
              <a:t>6/10/19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4AAC1C9-767C-A84A-9E84-D16A57D50724}" type="slidenum">
              <a:rPr lang="en-US" smtClean="0"/>
              <a:t>‹#›</a:t>
            </a:fld>
            <a:endParaRPr lang="en-US"/>
          </a:p>
        </p:txBody>
      </p:sp>
    </p:spTree>
    <p:extLst>
      <p:ext uri="{BB962C8B-B14F-4D97-AF65-F5344CB8AC3E}">
        <p14:creationId xmlns:p14="http://schemas.microsoft.com/office/powerpoint/2010/main" val="25996177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rgbClr val="FFFFFF"/>
          </a:solidFill>
          <a:ln w="38100" cmpd="sng">
            <a:solidFill>
              <a:schemeClr val="tx1"/>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solidFill>
            <a:srgbClr val="FFFFFF"/>
          </a:solidFill>
          <a:ln w="38100" cmpd="sng">
            <a:solidFill>
              <a:schemeClr val="tx1"/>
            </a:solidFill>
          </a:ln>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0" y="6627168"/>
            <a:ext cx="9144000" cy="230832"/>
          </a:xfrm>
          <a:prstGeom prst="rect">
            <a:avLst/>
          </a:prstGeom>
          <a:noFill/>
        </p:spPr>
        <p:txBody>
          <a:bodyPr wrap="square" rtlCol="0">
            <a:spAutoFit/>
          </a:bodyPr>
          <a:lstStyle/>
          <a:p>
            <a:pPr algn="ctr"/>
            <a:r>
              <a:rPr lang="en-US" sz="900" dirty="0" smtClean="0">
                <a:solidFill>
                  <a:srgbClr val="FCD5B5"/>
                </a:solidFill>
              </a:rPr>
              <a:t>©The Daring English Teacher, Inc. </a:t>
            </a:r>
            <a:endParaRPr lang="en-US" sz="900" dirty="0">
              <a:solidFill>
                <a:srgbClr val="FCD5B5"/>
              </a:solidFill>
            </a:endParaRPr>
          </a:p>
        </p:txBody>
      </p:sp>
    </p:spTree>
    <p:extLst>
      <p:ext uri="{BB962C8B-B14F-4D97-AF65-F5344CB8AC3E}">
        <p14:creationId xmlns:p14="http://schemas.microsoft.com/office/powerpoint/2010/main" val="310554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33193"/>
            <a:ext cx="7772400" cy="1917065"/>
          </a:xfrm>
        </p:spPr>
        <p:txBody>
          <a:bodyPr>
            <a:noAutofit/>
          </a:bodyPr>
          <a:lstStyle/>
          <a:p>
            <a:pPr>
              <a:lnSpc>
                <a:spcPct val="80000"/>
              </a:lnSpc>
            </a:pPr>
            <a:r>
              <a:rPr lang="en-US" sz="7200" dirty="0" smtClean="0"/>
              <a:t>Understanding Logical Fallacies</a:t>
            </a:r>
            <a:endParaRPr lang="en-US" sz="7200" dirty="0"/>
          </a:p>
        </p:txBody>
      </p:sp>
    </p:spTree>
    <p:extLst>
      <p:ext uri="{BB962C8B-B14F-4D97-AF65-F5344CB8AC3E}">
        <p14:creationId xmlns:p14="http://schemas.microsoft.com/office/powerpoint/2010/main" val="3972894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a:t>
            </a:r>
            <a:r>
              <a:rPr lang="en-US" dirty="0" err="1" smtClean="0"/>
              <a:t>populum</a:t>
            </a:r>
            <a:endParaRPr lang="en-US" dirty="0"/>
          </a:p>
        </p:txBody>
      </p:sp>
      <p:sp>
        <p:nvSpPr>
          <p:cNvPr id="3" name="Content Placeholder 2"/>
          <p:cNvSpPr>
            <a:spLocks noGrp="1"/>
          </p:cNvSpPr>
          <p:nvPr>
            <p:ph idx="1"/>
          </p:nvPr>
        </p:nvSpPr>
        <p:spPr/>
        <p:txBody>
          <a:bodyPr/>
          <a:lstStyle/>
          <a:p>
            <a:pPr marL="0" indent="0">
              <a:buNone/>
            </a:pPr>
            <a:r>
              <a:rPr lang="en-US" dirty="0" smtClean="0"/>
              <a:t>This is what an ad </a:t>
            </a:r>
            <a:r>
              <a:rPr lang="en-US" dirty="0" err="1" smtClean="0"/>
              <a:t>populum</a:t>
            </a:r>
            <a:r>
              <a:rPr lang="en-US" dirty="0" smtClean="0"/>
              <a:t> can look like.</a:t>
            </a:r>
          </a:p>
          <a:p>
            <a:endParaRPr lang="en-US" dirty="0"/>
          </a:p>
          <a:p>
            <a:pPr marL="911225" indent="0" defTabSz="911225">
              <a:buNone/>
            </a:pPr>
            <a:r>
              <a:rPr lang="en-US" dirty="0" smtClean="0"/>
              <a:t>Person A makes claim X</a:t>
            </a:r>
          </a:p>
          <a:p>
            <a:pPr marL="911225" indent="0" defTabSz="911225">
              <a:buNone/>
            </a:pPr>
            <a:r>
              <a:rPr lang="en-US" dirty="0" smtClean="0"/>
              <a:t>Person A is popular and widely liked</a:t>
            </a:r>
          </a:p>
          <a:p>
            <a:pPr marL="911225" indent="0" defTabSz="911225">
              <a:buNone/>
            </a:pPr>
            <a:r>
              <a:rPr lang="en-US" dirty="0" smtClean="0"/>
              <a:t>Therefore, A’s claim is true because of his/her popularity.</a:t>
            </a:r>
            <a:endParaRPr lang="en-US" dirty="0"/>
          </a:p>
        </p:txBody>
      </p:sp>
    </p:spTree>
    <p:extLst>
      <p:ext uri="{BB962C8B-B14F-4D97-AF65-F5344CB8AC3E}">
        <p14:creationId xmlns:p14="http://schemas.microsoft.com/office/powerpoint/2010/main" val="108960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a:t>
            </a:r>
            <a:r>
              <a:rPr lang="en-US" dirty="0" err="1" smtClean="0"/>
              <a:t>populum</a:t>
            </a:r>
            <a:r>
              <a:rPr lang="en-US" dirty="0" smtClean="0"/>
              <a:t>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Most people think that Gatorade is better than </a:t>
            </a:r>
            <a:r>
              <a:rPr lang="en-US" dirty="0" err="1" smtClean="0">
                <a:effectLst>
                  <a:glow rad="101600">
                    <a:schemeClr val="accent5">
                      <a:satMod val="175000"/>
                      <a:alpha val="40000"/>
                    </a:schemeClr>
                  </a:glow>
                </a:effectLst>
              </a:rPr>
              <a:t>Powerade</a:t>
            </a:r>
            <a:r>
              <a:rPr lang="en-US" dirty="0" smtClean="0">
                <a:effectLst>
                  <a:glow rad="101600">
                    <a:schemeClr val="accent5">
                      <a:satMod val="175000"/>
                      <a:alpha val="40000"/>
                    </a:schemeClr>
                  </a:glow>
                </a:effectLst>
              </a:rPr>
              <a:t>, </a:t>
            </a:r>
            <a:r>
              <a:rPr lang="en-US" dirty="0" smtClean="0"/>
              <a:t>so Gatorade is the superior sports beverage.</a:t>
            </a:r>
            <a:endParaRPr lang="en-US" dirty="0" smtClean="0">
              <a:effectLst>
                <a:glow rad="101600">
                  <a:schemeClr val="accent5">
                    <a:satMod val="175000"/>
                    <a:alpha val="40000"/>
                  </a:schemeClr>
                </a:glow>
              </a:effectLst>
            </a:endParaRP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Why is this an example of an ad </a:t>
            </a:r>
            <a:r>
              <a:rPr lang="en-US" dirty="0" err="1" smtClean="0">
                <a:effectLst/>
              </a:rPr>
              <a:t>populum</a:t>
            </a:r>
            <a:r>
              <a:rPr lang="en-US" dirty="0" smtClean="0">
                <a:effectLst/>
              </a:rPr>
              <a:t>?</a:t>
            </a:r>
            <a:endParaRPr lang="en-US" dirty="0">
              <a:effectLst/>
            </a:endParaRPr>
          </a:p>
        </p:txBody>
      </p:sp>
      <p:cxnSp>
        <p:nvCxnSpPr>
          <p:cNvPr id="5" name="Straight Arrow Connector 4"/>
          <p:cNvCxnSpPr>
            <a:stCxn id="7" idx="3"/>
          </p:cNvCxnSpPr>
          <p:nvPr/>
        </p:nvCxnSpPr>
        <p:spPr>
          <a:xfrm flipV="1">
            <a:off x="3570286" y="3272573"/>
            <a:ext cx="407189" cy="19822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863303" y="3286134"/>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a:off x="3498405" y="2008507"/>
            <a:ext cx="347286" cy="149771"/>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27784" y="1788946"/>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45354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a:t>
            </a:r>
            <a:r>
              <a:rPr lang="en-US" dirty="0" err="1" smtClean="0"/>
              <a:t>populum</a:t>
            </a:r>
            <a:r>
              <a:rPr lang="en-US" dirty="0" smtClean="0"/>
              <a:t>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Most people think that Gatorade is better than </a:t>
            </a:r>
            <a:r>
              <a:rPr lang="en-US" dirty="0" err="1" smtClean="0">
                <a:effectLst>
                  <a:glow rad="101600">
                    <a:schemeClr val="accent5">
                      <a:satMod val="175000"/>
                      <a:alpha val="40000"/>
                    </a:schemeClr>
                  </a:glow>
                </a:effectLst>
              </a:rPr>
              <a:t>Powerade</a:t>
            </a:r>
            <a:r>
              <a:rPr lang="en-US" dirty="0" smtClean="0">
                <a:effectLst>
                  <a:glow rad="101600">
                    <a:schemeClr val="accent5">
                      <a:satMod val="175000"/>
                      <a:alpha val="40000"/>
                    </a:schemeClr>
                  </a:glow>
                </a:effectLst>
              </a:rPr>
              <a:t>, </a:t>
            </a:r>
            <a:r>
              <a:rPr lang="en-US" dirty="0" smtClean="0"/>
              <a:t>so Gatorade is the superior sports beverage.</a:t>
            </a:r>
            <a:endParaRPr lang="en-US" dirty="0" smtClean="0">
              <a:effectLst>
                <a:glow rad="101600">
                  <a:schemeClr val="accent5">
                    <a:satMod val="175000"/>
                    <a:alpha val="40000"/>
                  </a:schemeClr>
                </a:glow>
              </a:effectLst>
            </a:endParaRP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While the claim may be true, all of the supporting evidence relies in its popularity, not on researched data. </a:t>
            </a:r>
            <a:endParaRPr lang="en-US" dirty="0">
              <a:effectLst/>
            </a:endParaRPr>
          </a:p>
        </p:txBody>
      </p:sp>
      <p:cxnSp>
        <p:nvCxnSpPr>
          <p:cNvPr id="5" name="Straight Arrow Connector 4"/>
          <p:cNvCxnSpPr>
            <a:stCxn id="7" idx="3"/>
          </p:cNvCxnSpPr>
          <p:nvPr/>
        </p:nvCxnSpPr>
        <p:spPr>
          <a:xfrm flipV="1">
            <a:off x="3570286" y="3272573"/>
            <a:ext cx="407189" cy="19822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863303" y="3286134"/>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a:off x="3498405" y="2008507"/>
            <a:ext cx="347286" cy="149771"/>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27784" y="1788946"/>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341192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Begging the Question</a:t>
            </a:r>
            <a:endParaRPr lang="en-US" dirty="0"/>
          </a:p>
        </p:txBody>
      </p:sp>
      <p:sp>
        <p:nvSpPr>
          <p:cNvPr id="3" name="Content Placeholder 2"/>
          <p:cNvSpPr>
            <a:spLocks noGrp="1"/>
          </p:cNvSpPr>
          <p:nvPr>
            <p:ph idx="1"/>
          </p:nvPr>
        </p:nvSpPr>
        <p:spPr/>
        <p:txBody>
          <a:bodyPr/>
          <a:lstStyle/>
          <a:p>
            <a:r>
              <a:rPr lang="en-US" dirty="0" smtClean="0"/>
              <a:t>An argument that assumes that the premise of the claim is true.</a:t>
            </a:r>
          </a:p>
          <a:p>
            <a:r>
              <a:rPr lang="en-US" dirty="0" smtClean="0"/>
              <a:t>This is a type of circular reasoning.</a:t>
            </a:r>
            <a:endParaRPr lang="en-US" dirty="0"/>
          </a:p>
        </p:txBody>
      </p:sp>
    </p:spTree>
    <p:extLst>
      <p:ext uri="{BB962C8B-B14F-4D97-AF65-F5344CB8AC3E}">
        <p14:creationId xmlns:p14="http://schemas.microsoft.com/office/powerpoint/2010/main" val="183115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Begging the Question</a:t>
            </a:r>
            <a:endParaRPr lang="en-US" dirty="0"/>
          </a:p>
        </p:txBody>
      </p:sp>
      <p:sp>
        <p:nvSpPr>
          <p:cNvPr id="3" name="Content Placeholder 2"/>
          <p:cNvSpPr>
            <a:spLocks noGrp="1"/>
          </p:cNvSpPr>
          <p:nvPr>
            <p:ph idx="1"/>
          </p:nvPr>
        </p:nvSpPr>
        <p:spPr/>
        <p:txBody>
          <a:bodyPr/>
          <a:lstStyle/>
          <a:p>
            <a:pPr marL="0" indent="0">
              <a:buNone/>
            </a:pPr>
            <a:r>
              <a:rPr lang="en-US" dirty="0" smtClean="0"/>
              <a:t>This is what begging the question can look like.</a:t>
            </a:r>
          </a:p>
          <a:p>
            <a:endParaRPr lang="en-US" dirty="0"/>
          </a:p>
          <a:p>
            <a:pPr marL="911225" indent="0" defTabSz="911225">
              <a:buNone/>
            </a:pPr>
            <a:r>
              <a:rPr lang="en-US" dirty="0" smtClean="0"/>
              <a:t>Claim Z assumes that Z is true</a:t>
            </a:r>
          </a:p>
          <a:p>
            <a:pPr marL="911225" indent="0" defTabSz="911225">
              <a:buNone/>
            </a:pPr>
            <a:r>
              <a:rPr lang="en-US" dirty="0" smtClean="0"/>
              <a:t>Therefore, claim Z is true</a:t>
            </a:r>
            <a:endParaRPr lang="en-US" dirty="0"/>
          </a:p>
        </p:txBody>
      </p:sp>
    </p:spTree>
    <p:extLst>
      <p:ext uri="{BB962C8B-B14F-4D97-AF65-F5344CB8AC3E}">
        <p14:creationId xmlns:p14="http://schemas.microsoft.com/office/powerpoint/2010/main" val="28954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Begging the Question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Useless and wasteful </a:t>
            </a:r>
            <a:r>
              <a:rPr lang="en-US" dirty="0" smtClean="0"/>
              <a:t>plastic grocery bags should be banned. </a:t>
            </a: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Why is this an example of begging the question?</a:t>
            </a:r>
            <a:endParaRPr lang="en-US" dirty="0">
              <a:effectLst/>
            </a:endParaRPr>
          </a:p>
        </p:txBody>
      </p:sp>
      <p:cxnSp>
        <p:nvCxnSpPr>
          <p:cNvPr id="5" name="Straight Arrow Connector 4"/>
          <p:cNvCxnSpPr/>
          <p:nvPr/>
        </p:nvCxnSpPr>
        <p:spPr>
          <a:xfrm flipV="1">
            <a:off x="4360989" y="2877179"/>
            <a:ext cx="407189" cy="19822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498405" y="2916802"/>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a:off x="3498405" y="2008507"/>
            <a:ext cx="347286" cy="149771"/>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27784" y="1788946"/>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1379242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Begging the Question example</a:t>
            </a:r>
            <a:endParaRPr lang="en-US" dirty="0"/>
          </a:p>
        </p:txBody>
      </p:sp>
      <p:sp>
        <p:nvSpPr>
          <p:cNvPr id="3" name="Content Placeholder 2"/>
          <p:cNvSpPr>
            <a:spLocks noGrp="1"/>
          </p:cNvSpPr>
          <p:nvPr>
            <p:ph idx="1"/>
          </p:nvPr>
        </p:nvSpPr>
        <p:spPr>
          <a:effectLst/>
        </p:spPr>
        <p:txBody>
          <a:bodyPr>
            <a:normAutofit lnSpcReduction="10000"/>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Useless and wasteful </a:t>
            </a:r>
            <a:r>
              <a:rPr lang="en-US" dirty="0" smtClean="0"/>
              <a:t>plastic grocery bags should be banned. </a:t>
            </a: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This is an example of begging the question because the person arguing the claim is assuming that the supporting evidence (that plastic grocery bags are useless and wasteful) is a valid claim in itself. </a:t>
            </a:r>
            <a:endParaRPr lang="en-US" dirty="0">
              <a:effectLst/>
            </a:endParaRPr>
          </a:p>
        </p:txBody>
      </p:sp>
      <p:cxnSp>
        <p:nvCxnSpPr>
          <p:cNvPr id="5" name="Straight Arrow Connector 4"/>
          <p:cNvCxnSpPr/>
          <p:nvPr/>
        </p:nvCxnSpPr>
        <p:spPr>
          <a:xfrm flipV="1">
            <a:off x="4360989" y="2877179"/>
            <a:ext cx="407189" cy="19822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498405" y="2916802"/>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a:off x="3498405" y="2008507"/>
            <a:ext cx="347286" cy="149771"/>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27784" y="1788946"/>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365171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Reasoning</a:t>
            </a:r>
            <a:endParaRPr lang="en-US" dirty="0"/>
          </a:p>
        </p:txBody>
      </p:sp>
      <p:sp>
        <p:nvSpPr>
          <p:cNvPr id="3" name="Content Placeholder 2"/>
          <p:cNvSpPr>
            <a:spLocks noGrp="1"/>
          </p:cNvSpPr>
          <p:nvPr>
            <p:ph idx="1"/>
          </p:nvPr>
        </p:nvSpPr>
        <p:spPr/>
        <p:txBody>
          <a:bodyPr/>
          <a:lstStyle/>
          <a:p>
            <a:r>
              <a:rPr lang="en-US" dirty="0" smtClean="0"/>
              <a:t>A fallacious argument that restates the argument or claim  rather than proving it.</a:t>
            </a:r>
          </a:p>
          <a:p>
            <a:r>
              <a:rPr lang="en-US" dirty="0" smtClean="0"/>
              <a:t>The argument goes in a circle. </a:t>
            </a:r>
          </a:p>
          <a:p>
            <a:r>
              <a:rPr lang="en-US" dirty="0" smtClean="0"/>
              <a:t>The arguer assumes what he or she is attempting to prove.</a:t>
            </a:r>
            <a:endParaRPr lang="en-US" dirty="0"/>
          </a:p>
        </p:txBody>
      </p:sp>
    </p:spTree>
    <p:extLst>
      <p:ext uri="{BB962C8B-B14F-4D97-AF65-F5344CB8AC3E}">
        <p14:creationId xmlns:p14="http://schemas.microsoft.com/office/powerpoint/2010/main" val="366998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Reasoning</a:t>
            </a:r>
            <a:endParaRPr lang="en-US" dirty="0"/>
          </a:p>
        </p:txBody>
      </p:sp>
      <p:sp>
        <p:nvSpPr>
          <p:cNvPr id="3" name="Content Placeholder 2"/>
          <p:cNvSpPr>
            <a:spLocks noGrp="1"/>
          </p:cNvSpPr>
          <p:nvPr>
            <p:ph idx="1"/>
          </p:nvPr>
        </p:nvSpPr>
        <p:spPr/>
        <p:txBody>
          <a:bodyPr/>
          <a:lstStyle/>
          <a:p>
            <a:pPr marL="0" indent="0">
              <a:buNone/>
            </a:pPr>
            <a:r>
              <a:rPr lang="en-US" dirty="0" smtClean="0"/>
              <a:t>This is what circular reasoning can look like.</a:t>
            </a:r>
          </a:p>
          <a:p>
            <a:endParaRPr lang="en-US" dirty="0"/>
          </a:p>
          <a:p>
            <a:pPr marL="911225" indent="0" defTabSz="911225">
              <a:buNone/>
            </a:pPr>
            <a:r>
              <a:rPr lang="en-US" dirty="0" smtClean="0"/>
              <a:t>Claim A is true because of claim B</a:t>
            </a:r>
          </a:p>
          <a:p>
            <a:pPr marL="911225" indent="0" defTabSz="911225">
              <a:buNone/>
            </a:pPr>
            <a:r>
              <a:rPr lang="en-US" dirty="0" smtClean="0"/>
              <a:t>B is true because of A</a:t>
            </a:r>
            <a:endParaRPr lang="en-US" dirty="0"/>
          </a:p>
        </p:txBody>
      </p:sp>
    </p:spTree>
    <p:extLst>
      <p:ext uri="{BB962C8B-B14F-4D97-AF65-F5344CB8AC3E}">
        <p14:creationId xmlns:p14="http://schemas.microsoft.com/office/powerpoint/2010/main" val="270707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Reasoning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t>The president of the United States is a good leader </a:t>
            </a:r>
            <a:r>
              <a:rPr lang="en-US" dirty="0" smtClean="0">
                <a:effectLst>
                  <a:glow rad="101600">
                    <a:schemeClr val="accent5">
                      <a:satMod val="175000"/>
                      <a:alpha val="40000"/>
                    </a:schemeClr>
                  </a:glow>
                </a:effectLst>
              </a:rPr>
              <a:t>because he is the leader of the country.</a:t>
            </a:r>
            <a:endParaRPr lang="en-US" dirty="0" smtClean="0"/>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Why is this an example of circular reasoning?</a:t>
            </a:r>
            <a:endParaRPr lang="en-US" dirty="0">
              <a:effectLst/>
            </a:endParaRPr>
          </a:p>
        </p:txBody>
      </p:sp>
      <p:cxnSp>
        <p:nvCxnSpPr>
          <p:cNvPr id="5" name="Straight Arrow Connector 4"/>
          <p:cNvCxnSpPr/>
          <p:nvPr/>
        </p:nvCxnSpPr>
        <p:spPr>
          <a:xfrm flipH="1">
            <a:off x="4085013" y="2008508"/>
            <a:ext cx="455682" cy="3159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40695" y="1780125"/>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flipV="1">
            <a:off x="3324762" y="3274672"/>
            <a:ext cx="544890" cy="219561"/>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202422" y="3274672"/>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428030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fallacy?</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A fallacy is an error in reasoning. Including fallacies in your writing weakens your argument. </a:t>
            </a:r>
            <a:endParaRPr lang="en-US" sz="3600" dirty="0"/>
          </a:p>
        </p:txBody>
      </p:sp>
      <p:pic>
        <p:nvPicPr>
          <p:cNvPr id="5" name="Picture 4" descr="research-1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650" y="3250473"/>
            <a:ext cx="5092429" cy="3394952"/>
          </a:xfrm>
          <a:prstGeom prst="rect">
            <a:avLst/>
          </a:prstGeom>
          <a:ln w="38100" cmpd="sng">
            <a:solidFill>
              <a:srgbClr val="000000"/>
            </a:solidFill>
          </a:ln>
        </p:spPr>
      </p:pic>
    </p:spTree>
    <p:extLst>
      <p:ext uri="{BB962C8B-B14F-4D97-AF65-F5344CB8AC3E}">
        <p14:creationId xmlns:p14="http://schemas.microsoft.com/office/powerpoint/2010/main" val="704909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Reasoning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t>The CEO of the company is a good leader </a:t>
            </a:r>
            <a:r>
              <a:rPr lang="en-US" dirty="0" smtClean="0">
                <a:effectLst>
                  <a:glow rad="101600">
                    <a:schemeClr val="accent5">
                      <a:satMod val="175000"/>
                      <a:alpha val="40000"/>
                    </a:schemeClr>
                  </a:glow>
                </a:effectLst>
              </a:rPr>
              <a:t>because he is the CEO of the company.</a:t>
            </a:r>
            <a:endParaRPr lang="en-US" dirty="0" smtClean="0"/>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This argument is an example of circular reasoning because the claim and the supporting evidence are nearly identical. The arguer simply restated the claim as the supporting evidence.</a:t>
            </a:r>
            <a:endParaRPr lang="en-US" dirty="0">
              <a:effectLst/>
            </a:endParaRPr>
          </a:p>
        </p:txBody>
      </p:sp>
      <p:cxnSp>
        <p:nvCxnSpPr>
          <p:cNvPr id="5" name="Straight Arrow Connector 4"/>
          <p:cNvCxnSpPr/>
          <p:nvPr/>
        </p:nvCxnSpPr>
        <p:spPr>
          <a:xfrm flipH="1">
            <a:off x="4085013" y="2008508"/>
            <a:ext cx="455682" cy="3159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40695" y="1780125"/>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flipV="1">
            <a:off x="3324762" y="3274672"/>
            <a:ext cx="544890" cy="219561"/>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202422" y="3274672"/>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313884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Analogy</a:t>
            </a:r>
            <a:endParaRPr lang="en-US" dirty="0"/>
          </a:p>
        </p:txBody>
      </p:sp>
      <p:sp>
        <p:nvSpPr>
          <p:cNvPr id="3" name="Content Placeholder 2"/>
          <p:cNvSpPr>
            <a:spLocks noGrp="1"/>
          </p:cNvSpPr>
          <p:nvPr>
            <p:ph idx="1"/>
          </p:nvPr>
        </p:nvSpPr>
        <p:spPr/>
        <p:txBody>
          <a:bodyPr/>
          <a:lstStyle/>
          <a:p>
            <a:r>
              <a:rPr lang="en-US" dirty="0" smtClean="0"/>
              <a:t>This is an argument that is based on a misleading comparison.</a:t>
            </a:r>
            <a:endParaRPr lang="en-US" dirty="0"/>
          </a:p>
        </p:txBody>
      </p:sp>
    </p:spTree>
    <p:extLst>
      <p:ext uri="{BB962C8B-B14F-4D97-AF65-F5344CB8AC3E}">
        <p14:creationId xmlns:p14="http://schemas.microsoft.com/office/powerpoint/2010/main" val="2255877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Analogy</a:t>
            </a:r>
            <a:endParaRPr lang="en-US" dirty="0"/>
          </a:p>
        </p:txBody>
      </p:sp>
      <p:sp>
        <p:nvSpPr>
          <p:cNvPr id="3" name="Content Placeholder 2"/>
          <p:cNvSpPr>
            <a:spLocks noGrp="1"/>
          </p:cNvSpPr>
          <p:nvPr>
            <p:ph idx="1"/>
          </p:nvPr>
        </p:nvSpPr>
        <p:spPr/>
        <p:txBody>
          <a:bodyPr/>
          <a:lstStyle/>
          <a:p>
            <a:pPr marL="0" indent="0">
              <a:buNone/>
            </a:pPr>
            <a:r>
              <a:rPr lang="en-US" dirty="0" smtClean="0"/>
              <a:t>This is what false analogy can look like.</a:t>
            </a:r>
          </a:p>
          <a:p>
            <a:endParaRPr lang="en-US" dirty="0"/>
          </a:p>
          <a:p>
            <a:pPr marL="911225" indent="0" defTabSz="911225">
              <a:buNone/>
            </a:pPr>
            <a:r>
              <a:rPr lang="en-US" dirty="0" smtClean="0"/>
              <a:t>Item A and item B are similar</a:t>
            </a:r>
          </a:p>
          <a:p>
            <a:pPr marL="911225" indent="0" defTabSz="911225">
              <a:buNone/>
            </a:pPr>
            <a:r>
              <a:rPr lang="en-US" dirty="0" smtClean="0"/>
              <a:t>Item A likes Z</a:t>
            </a:r>
          </a:p>
          <a:p>
            <a:pPr marL="911225" indent="0" defTabSz="911225">
              <a:buNone/>
            </a:pPr>
            <a:r>
              <a:rPr lang="en-US" dirty="0" smtClean="0"/>
              <a:t>Therefore, B should like Z also</a:t>
            </a:r>
            <a:endParaRPr lang="en-US" dirty="0"/>
          </a:p>
        </p:txBody>
      </p:sp>
    </p:spTree>
    <p:extLst>
      <p:ext uri="{BB962C8B-B14F-4D97-AF65-F5344CB8AC3E}">
        <p14:creationId xmlns:p14="http://schemas.microsoft.com/office/powerpoint/2010/main" val="1757299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Analogy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t>Students should be able to use their notes and textbooks on exams </a:t>
            </a:r>
            <a:r>
              <a:rPr lang="en-US" dirty="0" smtClean="0">
                <a:effectLst>
                  <a:glow rad="101600">
                    <a:schemeClr val="accent5">
                      <a:satMod val="175000"/>
                      <a:alpha val="40000"/>
                    </a:schemeClr>
                  </a:glow>
                </a:effectLst>
              </a:rPr>
              <a:t>because surgeons get to use X-ray and MRI images during surgery.</a:t>
            </a:r>
            <a:endParaRPr lang="en-US" dirty="0" smtClean="0"/>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Why is this an example of a false analogy?</a:t>
            </a:r>
            <a:endParaRPr lang="en-US" dirty="0">
              <a:effectLst/>
            </a:endParaRPr>
          </a:p>
        </p:txBody>
      </p:sp>
      <p:cxnSp>
        <p:nvCxnSpPr>
          <p:cNvPr id="5" name="Straight Arrow Connector 4"/>
          <p:cNvCxnSpPr/>
          <p:nvPr/>
        </p:nvCxnSpPr>
        <p:spPr>
          <a:xfrm flipH="1">
            <a:off x="4085013" y="2008508"/>
            <a:ext cx="455682" cy="3159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40695" y="1780125"/>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flipV="1">
            <a:off x="3324762" y="3762240"/>
            <a:ext cx="173643" cy="343058"/>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202422" y="3762240"/>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3035284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Analogy example</a:t>
            </a:r>
            <a:endParaRPr lang="en-US" dirty="0"/>
          </a:p>
        </p:txBody>
      </p:sp>
      <p:sp>
        <p:nvSpPr>
          <p:cNvPr id="3" name="Content Placeholder 2"/>
          <p:cNvSpPr>
            <a:spLocks noGrp="1"/>
          </p:cNvSpPr>
          <p:nvPr>
            <p:ph idx="1"/>
          </p:nvPr>
        </p:nvSpPr>
        <p:spPr>
          <a:effectLst/>
        </p:spPr>
        <p:txBody>
          <a:bodyPr>
            <a:normAutofit fontScale="92500" lnSpcReduction="10000"/>
          </a:bodyPr>
          <a:lstStyle/>
          <a:p>
            <a:pPr marL="0" indent="0">
              <a:buNone/>
            </a:pPr>
            <a:endParaRPr lang="en-US" dirty="0" smtClean="0">
              <a:solidFill>
                <a:srgbClr val="530054"/>
              </a:solidFill>
            </a:endParaRPr>
          </a:p>
          <a:p>
            <a:pPr marL="0" indent="0">
              <a:buNone/>
            </a:pPr>
            <a:r>
              <a:rPr lang="en-US" dirty="0" smtClean="0"/>
              <a:t>Students should be able to use their notes and textbooks on exams </a:t>
            </a:r>
            <a:r>
              <a:rPr lang="en-US" dirty="0" smtClean="0">
                <a:effectLst>
                  <a:glow rad="101600">
                    <a:schemeClr val="accent5">
                      <a:satMod val="175000"/>
                      <a:alpha val="40000"/>
                    </a:schemeClr>
                  </a:glow>
                </a:effectLst>
              </a:rPr>
              <a:t>because surgeons get to use X-ray and MRI images during surgery.</a:t>
            </a:r>
            <a:endParaRPr lang="en-US" dirty="0" smtClean="0"/>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This is an example of false analogy because students and surgeons are not alike. During exams, students need to show what they have learned, whereas surgeons have already proven their knowledge and they are completing a task.</a:t>
            </a:r>
            <a:endParaRPr lang="en-US" dirty="0">
              <a:effectLst/>
            </a:endParaRPr>
          </a:p>
        </p:txBody>
      </p:sp>
      <p:cxnSp>
        <p:nvCxnSpPr>
          <p:cNvPr id="5" name="Straight Arrow Connector 4"/>
          <p:cNvCxnSpPr/>
          <p:nvPr/>
        </p:nvCxnSpPr>
        <p:spPr>
          <a:xfrm flipH="1">
            <a:off x="4253023" y="1874210"/>
            <a:ext cx="287672" cy="27524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40695" y="1780125"/>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flipH="1" flipV="1">
            <a:off x="6270109" y="3076124"/>
            <a:ext cx="487238" cy="343058"/>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270109" y="3392908"/>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3562983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Hasty Generalizations</a:t>
            </a:r>
            <a:endParaRPr lang="en-US" dirty="0"/>
          </a:p>
        </p:txBody>
      </p:sp>
      <p:sp>
        <p:nvSpPr>
          <p:cNvPr id="3" name="Content Placeholder 2"/>
          <p:cNvSpPr>
            <a:spLocks noGrp="1"/>
          </p:cNvSpPr>
          <p:nvPr>
            <p:ph idx="1"/>
          </p:nvPr>
        </p:nvSpPr>
        <p:spPr/>
        <p:txBody>
          <a:bodyPr/>
          <a:lstStyle/>
          <a:p>
            <a:r>
              <a:rPr lang="en-US" dirty="0" smtClean="0"/>
              <a:t>A conclusion, or a claim, that is based on insufficient evidence. This happens when the arguer rushes to a conclusion before having enough relevant facts.</a:t>
            </a:r>
            <a:endParaRPr lang="en-US" dirty="0"/>
          </a:p>
        </p:txBody>
      </p:sp>
    </p:spTree>
    <p:extLst>
      <p:ext uri="{BB962C8B-B14F-4D97-AF65-F5344CB8AC3E}">
        <p14:creationId xmlns:p14="http://schemas.microsoft.com/office/powerpoint/2010/main" val="2823706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Hasty Generalizations</a:t>
            </a:r>
            <a:endParaRPr lang="en-US" dirty="0"/>
          </a:p>
        </p:txBody>
      </p:sp>
      <p:sp>
        <p:nvSpPr>
          <p:cNvPr id="3" name="Content Placeholder 2"/>
          <p:cNvSpPr>
            <a:spLocks noGrp="1"/>
          </p:cNvSpPr>
          <p:nvPr>
            <p:ph idx="1"/>
          </p:nvPr>
        </p:nvSpPr>
        <p:spPr/>
        <p:txBody>
          <a:bodyPr/>
          <a:lstStyle/>
          <a:p>
            <a:pPr marL="0" indent="0">
              <a:buNone/>
            </a:pPr>
            <a:r>
              <a:rPr lang="en-US" dirty="0" smtClean="0"/>
              <a:t>This is what a hasty generalization can look like.</a:t>
            </a:r>
          </a:p>
          <a:p>
            <a:endParaRPr lang="en-US" dirty="0"/>
          </a:p>
          <a:p>
            <a:pPr marL="911225" indent="0" defTabSz="911225">
              <a:buNone/>
            </a:pPr>
            <a:r>
              <a:rPr lang="en-US" dirty="0" smtClean="0"/>
              <a:t>Z is true for A</a:t>
            </a:r>
          </a:p>
          <a:p>
            <a:pPr marL="911225" indent="0" defTabSz="911225">
              <a:buNone/>
            </a:pPr>
            <a:r>
              <a:rPr lang="en-US" dirty="0" smtClean="0"/>
              <a:t>Z is true for B</a:t>
            </a:r>
          </a:p>
          <a:p>
            <a:pPr marL="911225" indent="0" defTabSz="911225">
              <a:buNone/>
            </a:pPr>
            <a:r>
              <a:rPr lang="en-US" dirty="0" smtClean="0"/>
              <a:t>Z is true for C</a:t>
            </a:r>
          </a:p>
          <a:p>
            <a:pPr marL="911225" indent="0" defTabSz="911225">
              <a:buNone/>
            </a:pPr>
            <a:r>
              <a:rPr lang="en-US" dirty="0" smtClean="0"/>
              <a:t>Z is true for D</a:t>
            </a:r>
          </a:p>
          <a:p>
            <a:pPr marL="911225" indent="0" defTabSz="911225">
              <a:buNone/>
            </a:pPr>
            <a:r>
              <a:rPr lang="en-US" dirty="0" smtClean="0"/>
              <a:t>Therefore, Z must be true for E, F, G…..Y, Z</a:t>
            </a:r>
            <a:endParaRPr lang="en-US" dirty="0"/>
          </a:p>
        </p:txBody>
      </p:sp>
    </p:spTree>
    <p:extLst>
      <p:ext uri="{BB962C8B-B14F-4D97-AF65-F5344CB8AC3E}">
        <p14:creationId xmlns:p14="http://schemas.microsoft.com/office/powerpoint/2010/main" val="3476236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Hasty Generalizations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Even though it is only the first day of school, </a:t>
            </a:r>
            <a:r>
              <a:rPr lang="en-US" dirty="0" smtClean="0"/>
              <a:t>I can already tell I’m going to hate this year. </a:t>
            </a: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Why is this an example of a hasty generalization?</a:t>
            </a:r>
            <a:endParaRPr lang="en-US" dirty="0">
              <a:effectLst/>
            </a:endParaRPr>
          </a:p>
        </p:txBody>
      </p:sp>
      <p:cxnSp>
        <p:nvCxnSpPr>
          <p:cNvPr id="5" name="Straight Arrow Connector 4"/>
          <p:cNvCxnSpPr/>
          <p:nvPr/>
        </p:nvCxnSpPr>
        <p:spPr>
          <a:xfrm flipH="1" flipV="1">
            <a:off x="5354930" y="3282974"/>
            <a:ext cx="455682" cy="1633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810612" y="3193961"/>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a:off x="3785790" y="1917065"/>
            <a:ext cx="407332" cy="285460"/>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17576" y="1833193"/>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1802429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Hasty Generalizations example</a:t>
            </a:r>
            <a:endParaRPr lang="en-US" dirty="0"/>
          </a:p>
        </p:txBody>
      </p:sp>
      <p:sp>
        <p:nvSpPr>
          <p:cNvPr id="3" name="Content Placeholder 2"/>
          <p:cNvSpPr>
            <a:spLocks noGrp="1"/>
          </p:cNvSpPr>
          <p:nvPr>
            <p:ph idx="1"/>
          </p:nvPr>
        </p:nvSpPr>
        <p:spPr>
          <a:effectLst/>
        </p:spPr>
        <p:txBody>
          <a:bodyPr>
            <a:normAutofit lnSpcReduction="10000"/>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Even though it is only the first day of school, </a:t>
            </a:r>
            <a:r>
              <a:rPr lang="en-US" dirty="0" smtClean="0"/>
              <a:t>I can already tell I’m going to hate this year. </a:t>
            </a: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This argument is an example of a hasty generalization because the arguer is making a claim based on insufficient evidence. One day’s worth of evidence is not sufficient to make a claim for an entire year.</a:t>
            </a:r>
            <a:endParaRPr lang="en-US" dirty="0">
              <a:effectLst/>
            </a:endParaRPr>
          </a:p>
        </p:txBody>
      </p:sp>
      <p:cxnSp>
        <p:nvCxnSpPr>
          <p:cNvPr id="5" name="Straight Arrow Connector 4"/>
          <p:cNvCxnSpPr/>
          <p:nvPr/>
        </p:nvCxnSpPr>
        <p:spPr>
          <a:xfrm flipH="1" flipV="1">
            <a:off x="5354930" y="3282974"/>
            <a:ext cx="455682" cy="1633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810612" y="3193961"/>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a:off x="3785790" y="1917065"/>
            <a:ext cx="407332" cy="285460"/>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17576" y="1833193"/>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2513922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Non-Sequitur</a:t>
            </a:r>
            <a:endParaRPr lang="en-US" dirty="0"/>
          </a:p>
        </p:txBody>
      </p:sp>
      <p:sp>
        <p:nvSpPr>
          <p:cNvPr id="3" name="Content Placeholder 2"/>
          <p:cNvSpPr>
            <a:spLocks noGrp="1"/>
          </p:cNvSpPr>
          <p:nvPr>
            <p:ph idx="1"/>
          </p:nvPr>
        </p:nvSpPr>
        <p:spPr/>
        <p:txBody>
          <a:bodyPr/>
          <a:lstStyle/>
          <a:p>
            <a:r>
              <a:rPr lang="en-US" dirty="0" smtClean="0"/>
              <a:t>This type of fallacy occurs when a conclusion does not follow from its premises. </a:t>
            </a:r>
          </a:p>
          <a:p>
            <a:r>
              <a:rPr lang="en-US" dirty="0" smtClean="0"/>
              <a:t>In Latin non-sequitur means, “it does not follow.”</a:t>
            </a:r>
            <a:endParaRPr lang="en-US" dirty="0"/>
          </a:p>
        </p:txBody>
      </p:sp>
    </p:spTree>
    <p:extLst>
      <p:ext uri="{BB962C8B-B14F-4D97-AF65-F5344CB8AC3E}">
        <p14:creationId xmlns:p14="http://schemas.microsoft.com/office/powerpoint/2010/main" val="279282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80000"/>
              </a:lnSpc>
            </a:pPr>
            <a:r>
              <a:rPr lang="en-US" dirty="0" smtClean="0"/>
              <a:t>Why is it important to </a:t>
            </a:r>
            <a:br>
              <a:rPr lang="en-US" dirty="0" smtClean="0"/>
            </a:br>
            <a:r>
              <a:rPr lang="en-US" dirty="0" smtClean="0"/>
              <a:t>know about logical fallacies?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you know about fallacies and the different kinds of logical fallacies, you will be able to do two things:</a:t>
            </a:r>
          </a:p>
          <a:p>
            <a:pPr marL="514350" indent="-514350">
              <a:buAutoNum type="arabicPeriod"/>
            </a:pPr>
            <a:r>
              <a:rPr lang="en-US" dirty="0" smtClean="0"/>
              <a:t>You will be able to improve your own writing because you will be able to stay away from using fallacies in your arguments.</a:t>
            </a:r>
          </a:p>
          <a:p>
            <a:pPr marL="514350" indent="-514350">
              <a:buAutoNum type="arabicPeriod"/>
            </a:pPr>
            <a:r>
              <a:rPr lang="en-US" dirty="0" smtClean="0"/>
              <a:t>You will be able to recognize logical fallacies in other people’s writings. </a:t>
            </a:r>
            <a:endParaRPr lang="en-US" dirty="0"/>
          </a:p>
        </p:txBody>
      </p:sp>
    </p:spTree>
    <p:extLst>
      <p:ext uri="{BB962C8B-B14F-4D97-AF65-F5344CB8AC3E}">
        <p14:creationId xmlns:p14="http://schemas.microsoft.com/office/powerpoint/2010/main" val="477666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Non-Sequitur</a:t>
            </a:r>
            <a:endParaRPr lang="en-US" dirty="0"/>
          </a:p>
        </p:txBody>
      </p:sp>
      <p:sp>
        <p:nvSpPr>
          <p:cNvPr id="3" name="Content Placeholder 2"/>
          <p:cNvSpPr>
            <a:spLocks noGrp="1"/>
          </p:cNvSpPr>
          <p:nvPr>
            <p:ph idx="1"/>
          </p:nvPr>
        </p:nvSpPr>
        <p:spPr/>
        <p:txBody>
          <a:bodyPr/>
          <a:lstStyle/>
          <a:p>
            <a:pPr marL="0" indent="0">
              <a:buNone/>
            </a:pPr>
            <a:r>
              <a:rPr lang="en-US" dirty="0" smtClean="0"/>
              <a:t>This is what a non-sequitur can look like.</a:t>
            </a:r>
          </a:p>
          <a:p>
            <a:endParaRPr lang="en-US" dirty="0"/>
          </a:p>
          <a:p>
            <a:pPr marL="911225" indent="0" defTabSz="911225">
              <a:buNone/>
            </a:pPr>
            <a:r>
              <a:rPr lang="en-US" dirty="0" smtClean="0"/>
              <a:t>Person A makes claim 1</a:t>
            </a:r>
          </a:p>
          <a:p>
            <a:pPr marL="911225" indent="0" defTabSz="911225">
              <a:buNone/>
            </a:pPr>
            <a:r>
              <a:rPr lang="en-US" dirty="0" smtClean="0"/>
              <a:t>Person A provides support for claim 1</a:t>
            </a:r>
          </a:p>
          <a:p>
            <a:pPr marL="911225" indent="0" defTabSz="911225">
              <a:buNone/>
            </a:pPr>
            <a:r>
              <a:rPr lang="en-US" dirty="0" smtClean="0"/>
              <a:t>Therefore, claim 2 must be true</a:t>
            </a:r>
          </a:p>
          <a:p>
            <a:pPr marL="911225" indent="0" defTabSz="911225">
              <a:buNone/>
            </a:pPr>
            <a:endParaRPr lang="en-US" dirty="0"/>
          </a:p>
        </p:txBody>
      </p:sp>
    </p:spTree>
    <p:extLst>
      <p:ext uri="{BB962C8B-B14F-4D97-AF65-F5344CB8AC3E}">
        <p14:creationId xmlns:p14="http://schemas.microsoft.com/office/powerpoint/2010/main" val="1733485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Non-Sequitur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Students like to eat French fries. French fries are made from  potatoes. </a:t>
            </a:r>
            <a:r>
              <a:rPr lang="en-US" dirty="0" smtClean="0"/>
              <a:t>Therefore, it is healthy to eat French fries everyday. </a:t>
            </a: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Why is this an example of a non-sequitur?</a:t>
            </a:r>
            <a:endParaRPr lang="en-US" dirty="0">
              <a:effectLst/>
            </a:endParaRPr>
          </a:p>
        </p:txBody>
      </p:sp>
      <p:cxnSp>
        <p:nvCxnSpPr>
          <p:cNvPr id="5" name="Straight Arrow Connector 4"/>
          <p:cNvCxnSpPr/>
          <p:nvPr/>
        </p:nvCxnSpPr>
        <p:spPr>
          <a:xfrm flipH="1" flipV="1">
            <a:off x="4899248" y="3479422"/>
            <a:ext cx="455682" cy="1633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457120" y="3378627"/>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a:off x="3785790" y="1917065"/>
            <a:ext cx="407332" cy="285460"/>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17576" y="1833193"/>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3203092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Non-Sequitur example</a:t>
            </a:r>
            <a:endParaRPr lang="en-US" dirty="0"/>
          </a:p>
        </p:txBody>
      </p:sp>
      <p:sp>
        <p:nvSpPr>
          <p:cNvPr id="3" name="Content Placeholder 2"/>
          <p:cNvSpPr>
            <a:spLocks noGrp="1"/>
          </p:cNvSpPr>
          <p:nvPr>
            <p:ph idx="1"/>
          </p:nvPr>
        </p:nvSpPr>
        <p:spPr>
          <a:effectLst/>
        </p:spPr>
        <p:txBody>
          <a:bodyPr>
            <a:normAutofit fontScale="92500" lnSpcReduction="10000"/>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Students like to eat French fries. French fries are made from  potatoes. </a:t>
            </a:r>
            <a:r>
              <a:rPr lang="en-US" dirty="0" smtClean="0"/>
              <a:t>Therefore, it is healthy to eat French fries everyday. </a:t>
            </a: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This is an example of a non-sequitur because the real claim in the argument (that it is healthy to eat French fries everyday) is not supported by any evidence or logic. The claim does not properly follow the premises of the argument.</a:t>
            </a:r>
            <a:endParaRPr lang="en-US" dirty="0">
              <a:effectLst/>
            </a:endParaRPr>
          </a:p>
        </p:txBody>
      </p:sp>
      <p:cxnSp>
        <p:nvCxnSpPr>
          <p:cNvPr id="5" name="Straight Arrow Connector 4"/>
          <p:cNvCxnSpPr/>
          <p:nvPr/>
        </p:nvCxnSpPr>
        <p:spPr>
          <a:xfrm flipH="1" flipV="1">
            <a:off x="4013559" y="3296960"/>
            <a:ext cx="455682" cy="1633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630476" y="3308742"/>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a:off x="3785790" y="1917065"/>
            <a:ext cx="407332" cy="285460"/>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17576" y="1833193"/>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2648893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hoc ergo propter hoc</a:t>
            </a:r>
            <a:endParaRPr lang="en-US" dirty="0"/>
          </a:p>
        </p:txBody>
      </p:sp>
      <p:sp>
        <p:nvSpPr>
          <p:cNvPr id="3" name="Content Placeholder 2"/>
          <p:cNvSpPr>
            <a:spLocks noGrp="1"/>
          </p:cNvSpPr>
          <p:nvPr>
            <p:ph idx="1"/>
          </p:nvPr>
        </p:nvSpPr>
        <p:spPr/>
        <p:txBody>
          <a:bodyPr/>
          <a:lstStyle/>
          <a:p>
            <a:r>
              <a:rPr lang="en-US" dirty="0" smtClean="0"/>
              <a:t>This logical fallacy occurs when it is assumed that one thing caused another when the two events happen sequentially. </a:t>
            </a:r>
          </a:p>
          <a:p>
            <a:r>
              <a:rPr lang="en-US" dirty="0" smtClean="0"/>
              <a:t>In Latin, post hoc ergo propter hoc means, “after this, therefore because of this.”</a:t>
            </a:r>
          </a:p>
          <a:p>
            <a:r>
              <a:rPr lang="en-US" dirty="0" smtClean="0"/>
              <a:t>Shortened to “post hoc.”</a:t>
            </a:r>
            <a:endParaRPr lang="en-US" dirty="0"/>
          </a:p>
        </p:txBody>
      </p:sp>
    </p:spTree>
    <p:extLst>
      <p:ext uri="{BB962C8B-B14F-4D97-AF65-F5344CB8AC3E}">
        <p14:creationId xmlns:p14="http://schemas.microsoft.com/office/powerpoint/2010/main" val="2156667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hoc ergo propter hoc</a:t>
            </a:r>
            <a:endParaRPr lang="en-US" dirty="0"/>
          </a:p>
        </p:txBody>
      </p:sp>
      <p:sp>
        <p:nvSpPr>
          <p:cNvPr id="3" name="Content Placeholder 2"/>
          <p:cNvSpPr>
            <a:spLocks noGrp="1"/>
          </p:cNvSpPr>
          <p:nvPr>
            <p:ph idx="1"/>
          </p:nvPr>
        </p:nvSpPr>
        <p:spPr/>
        <p:txBody>
          <a:bodyPr/>
          <a:lstStyle/>
          <a:p>
            <a:pPr marL="0" indent="0">
              <a:buNone/>
            </a:pPr>
            <a:r>
              <a:rPr lang="en-US" dirty="0" smtClean="0"/>
              <a:t>This is what post hoc ergo propter hoc can look like.</a:t>
            </a:r>
          </a:p>
          <a:p>
            <a:endParaRPr lang="en-US" dirty="0"/>
          </a:p>
          <a:p>
            <a:pPr marL="911225" indent="0" defTabSz="911225">
              <a:buNone/>
            </a:pPr>
            <a:r>
              <a:rPr lang="en-US" dirty="0" smtClean="0"/>
              <a:t>Event A happens</a:t>
            </a:r>
          </a:p>
          <a:p>
            <a:pPr marL="911225" indent="0" defTabSz="911225">
              <a:buNone/>
            </a:pPr>
            <a:r>
              <a:rPr lang="en-US" dirty="0" smtClean="0"/>
              <a:t>Then, event B happens</a:t>
            </a:r>
          </a:p>
          <a:p>
            <a:pPr marL="911225" indent="0" defTabSz="911225">
              <a:buNone/>
            </a:pPr>
            <a:r>
              <a:rPr lang="en-US" dirty="0" smtClean="0"/>
              <a:t>Therefore, event A must have caused event B</a:t>
            </a:r>
          </a:p>
          <a:p>
            <a:pPr marL="911225" indent="0" defTabSz="911225">
              <a:buNone/>
            </a:pPr>
            <a:endParaRPr lang="en-US" dirty="0"/>
          </a:p>
        </p:txBody>
      </p:sp>
    </p:spTree>
    <p:extLst>
      <p:ext uri="{BB962C8B-B14F-4D97-AF65-F5344CB8AC3E}">
        <p14:creationId xmlns:p14="http://schemas.microsoft.com/office/powerpoint/2010/main" val="4052585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 hoc ergo propter hoc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The stoplight always turns red right before I reach the intersection. </a:t>
            </a:r>
            <a:r>
              <a:rPr lang="en-US" dirty="0" smtClean="0"/>
              <a:t>Therefore, my car must be the reason why the stoplight always changes. </a:t>
            </a: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Why is this an example of post hoc?</a:t>
            </a:r>
            <a:endParaRPr lang="en-US" dirty="0">
              <a:effectLst/>
            </a:endParaRPr>
          </a:p>
        </p:txBody>
      </p:sp>
      <p:cxnSp>
        <p:nvCxnSpPr>
          <p:cNvPr id="5" name="Straight Arrow Connector 4"/>
          <p:cNvCxnSpPr/>
          <p:nvPr/>
        </p:nvCxnSpPr>
        <p:spPr>
          <a:xfrm flipH="1" flipV="1">
            <a:off x="5546901" y="3690350"/>
            <a:ext cx="365472" cy="37880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912373" y="3905820"/>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a:off x="3785790" y="1917065"/>
            <a:ext cx="407332" cy="285460"/>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17576" y="1833193"/>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3404467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 hoc ergo propter hoc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The stoplight always turns red right before I reach the intersection. </a:t>
            </a:r>
            <a:r>
              <a:rPr lang="en-US" dirty="0" smtClean="0"/>
              <a:t>Therefore, my car must be the reason why the stoplight always changes. </a:t>
            </a: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This is an example of post hoc because there are many reasons why the lights might turn red. However, my car is most likely not one of them.</a:t>
            </a:r>
            <a:endParaRPr lang="en-US" dirty="0">
              <a:effectLst/>
            </a:endParaRPr>
          </a:p>
        </p:txBody>
      </p:sp>
      <p:cxnSp>
        <p:nvCxnSpPr>
          <p:cNvPr id="5" name="Straight Arrow Connector 4"/>
          <p:cNvCxnSpPr/>
          <p:nvPr/>
        </p:nvCxnSpPr>
        <p:spPr>
          <a:xfrm flipH="1" flipV="1">
            <a:off x="5546901" y="3690350"/>
            <a:ext cx="365472" cy="37880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912373" y="3905820"/>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a:off x="3785790" y="1917065"/>
            <a:ext cx="407332" cy="285460"/>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17576" y="1833193"/>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2142059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Herring</a:t>
            </a:r>
            <a:endParaRPr lang="en-US" dirty="0"/>
          </a:p>
        </p:txBody>
      </p:sp>
      <p:sp>
        <p:nvSpPr>
          <p:cNvPr id="3" name="Content Placeholder 2"/>
          <p:cNvSpPr>
            <a:spLocks noGrp="1"/>
          </p:cNvSpPr>
          <p:nvPr>
            <p:ph idx="1"/>
          </p:nvPr>
        </p:nvSpPr>
        <p:spPr/>
        <p:txBody>
          <a:bodyPr/>
          <a:lstStyle/>
          <a:p>
            <a:r>
              <a:rPr lang="en-US" dirty="0" smtClean="0"/>
              <a:t>This is a logical fallacy that is a diversion tactic that leads people away from the key or real issues.</a:t>
            </a:r>
          </a:p>
          <a:p>
            <a:r>
              <a:rPr lang="en-US" dirty="0" smtClean="0"/>
              <a:t>To create a red herring, people will oppose arguments rather than addressing them.</a:t>
            </a:r>
          </a:p>
          <a:p>
            <a:r>
              <a:rPr lang="en-US" dirty="0" smtClean="0"/>
              <a:t>Leads the reader or audience to a false conclusion.</a:t>
            </a:r>
            <a:endParaRPr lang="en-US" dirty="0"/>
          </a:p>
        </p:txBody>
      </p:sp>
    </p:spTree>
    <p:extLst>
      <p:ext uri="{BB962C8B-B14F-4D97-AF65-F5344CB8AC3E}">
        <p14:creationId xmlns:p14="http://schemas.microsoft.com/office/powerpoint/2010/main" val="2882903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Herring</a:t>
            </a:r>
            <a:endParaRPr lang="en-US" dirty="0"/>
          </a:p>
        </p:txBody>
      </p:sp>
      <p:sp>
        <p:nvSpPr>
          <p:cNvPr id="3" name="Content Placeholder 2"/>
          <p:cNvSpPr>
            <a:spLocks noGrp="1"/>
          </p:cNvSpPr>
          <p:nvPr>
            <p:ph idx="1"/>
          </p:nvPr>
        </p:nvSpPr>
        <p:spPr/>
        <p:txBody>
          <a:bodyPr/>
          <a:lstStyle/>
          <a:p>
            <a:pPr marL="0" indent="0">
              <a:buNone/>
            </a:pPr>
            <a:r>
              <a:rPr lang="en-US" dirty="0" smtClean="0"/>
              <a:t>This is what a red herring can look like.</a:t>
            </a:r>
          </a:p>
          <a:p>
            <a:endParaRPr lang="en-US" dirty="0"/>
          </a:p>
          <a:p>
            <a:pPr marL="911225" indent="0" defTabSz="911225">
              <a:buNone/>
            </a:pPr>
            <a:r>
              <a:rPr lang="en-US" dirty="0" smtClean="0"/>
              <a:t>Issue Y is being discussed</a:t>
            </a:r>
          </a:p>
          <a:p>
            <a:pPr marL="911225" indent="0" defTabSz="911225">
              <a:buNone/>
            </a:pPr>
            <a:r>
              <a:rPr lang="en-US" dirty="0" smtClean="0"/>
              <a:t>Issue Z is disguised to look relevant to Y</a:t>
            </a:r>
          </a:p>
          <a:p>
            <a:pPr marL="911225" indent="0" defTabSz="911225">
              <a:buNone/>
            </a:pPr>
            <a:r>
              <a:rPr lang="en-US" dirty="0" smtClean="0"/>
              <a:t>Issue Y is ignored/abandoned</a:t>
            </a:r>
          </a:p>
          <a:p>
            <a:pPr marL="911225" indent="0" defTabSz="911225">
              <a:buNone/>
            </a:pPr>
            <a:endParaRPr lang="en-US" dirty="0"/>
          </a:p>
        </p:txBody>
      </p:sp>
    </p:spTree>
    <p:extLst>
      <p:ext uri="{BB962C8B-B14F-4D97-AF65-F5344CB8AC3E}">
        <p14:creationId xmlns:p14="http://schemas.microsoft.com/office/powerpoint/2010/main" val="3769703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 Herring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t>Energy drinks can be potentially very dangerous. </a:t>
            </a:r>
            <a:r>
              <a:rPr lang="en-US" dirty="0" smtClean="0">
                <a:effectLst>
                  <a:glow rad="101600">
                    <a:schemeClr val="accent5">
                      <a:satMod val="175000"/>
                      <a:alpha val="40000"/>
                    </a:schemeClr>
                  </a:glow>
                </a:effectLst>
              </a:rPr>
              <a:t>However, the real danger society should be discussing is a generation of kids failing school because they are too tired to study. </a:t>
            </a:r>
            <a:endParaRPr lang="en-US" dirty="0" smtClean="0"/>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Why is this an example of a red herring?</a:t>
            </a:r>
            <a:endParaRPr lang="en-US" dirty="0">
              <a:effectLst/>
            </a:endParaRPr>
          </a:p>
        </p:txBody>
      </p:sp>
      <p:cxnSp>
        <p:nvCxnSpPr>
          <p:cNvPr id="5" name="Straight Arrow Connector 4"/>
          <p:cNvCxnSpPr/>
          <p:nvPr/>
        </p:nvCxnSpPr>
        <p:spPr>
          <a:xfrm flipH="1">
            <a:off x="3594104" y="2082304"/>
            <a:ext cx="551097" cy="17993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45201" y="1892902"/>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flipH="1" flipV="1">
            <a:off x="4145201" y="4248435"/>
            <a:ext cx="299508" cy="352736"/>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112927" y="4284580"/>
            <a:ext cx="2331782"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12729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Logical Fallacies</a:t>
            </a:r>
            <a:endParaRPr lang="en-US" dirty="0"/>
          </a:p>
        </p:txBody>
      </p:sp>
      <p:sp>
        <p:nvSpPr>
          <p:cNvPr id="3" name="Content Placeholder 2"/>
          <p:cNvSpPr>
            <a:spLocks noGrp="1"/>
          </p:cNvSpPr>
          <p:nvPr>
            <p:ph idx="1"/>
          </p:nvPr>
        </p:nvSpPr>
        <p:spPr/>
        <p:txBody>
          <a:bodyPr numCol="1">
            <a:normAutofit fontScale="85000" lnSpcReduction="20000"/>
          </a:bodyPr>
          <a:lstStyle/>
          <a:p>
            <a:r>
              <a:rPr lang="en-US" sz="3000" dirty="0" smtClean="0"/>
              <a:t>Ad hominem</a:t>
            </a:r>
          </a:p>
          <a:p>
            <a:r>
              <a:rPr lang="en-US" sz="3000" dirty="0" smtClean="0"/>
              <a:t>Ad </a:t>
            </a:r>
            <a:r>
              <a:rPr lang="en-US" sz="3000" dirty="0" err="1" smtClean="0"/>
              <a:t>populum</a:t>
            </a:r>
            <a:endParaRPr lang="en-US" sz="3000" dirty="0" smtClean="0"/>
          </a:p>
          <a:p>
            <a:r>
              <a:rPr lang="en-US" sz="3000" dirty="0" smtClean="0"/>
              <a:t>Begging the Question</a:t>
            </a:r>
          </a:p>
          <a:p>
            <a:r>
              <a:rPr lang="en-US" sz="3000" dirty="0" smtClean="0"/>
              <a:t>Circular Reasoning</a:t>
            </a:r>
          </a:p>
          <a:p>
            <a:r>
              <a:rPr lang="en-US" sz="3000" dirty="0" smtClean="0"/>
              <a:t>False Analogy</a:t>
            </a:r>
          </a:p>
          <a:p>
            <a:r>
              <a:rPr lang="en-US" sz="3000" dirty="0" smtClean="0"/>
              <a:t>Hasty Generalizations</a:t>
            </a:r>
          </a:p>
          <a:p>
            <a:r>
              <a:rPr lang="en-US" sz="3000" dirty="0" smtClean="0"/>
              <a:t>Non-Sequitur</a:t>
            </a:r>
          </a:p>
          <a:p>
            <a:r>
              <a:rPr lang="en-US" sz="3000" dirty="0" smtClean="0"/>
              <a:t>Post hoc ergo propter hoc</a:t>
            </a:r>
          </a:p>
          <a:p>
            <a:r>
              <a:rPr lang="en-US" sz="3000" dirty="0" smtClean="0"/>
              <a:t>Red Herring</a:t>
            </a:r>
          </a:p>
          <a:p>
            <a:r>
              <a:rPr lang="en-US" sz="3000" dirty="0" smtClean="0"/>
              <a:t>Slippery Slope</a:t>
            </a:r>
          </a:p>
          <a:p>
            <a:r>
              <a:rPr lang="en-US" sz="3000" dirty="0" smtClean="0"/>
              <a:t>Straw Man</a:t>
            </a:r>
            <a:endParaRPr lang="en-US" dirty="0" smtClean="0"/>
          </a:p>
          <a:p>
            <a:endParaRPr lang="en-US" dirty="0"/>
          </a:p>
        </p:txBody>
      </p:sp>
      <p:sp>
        <p:nvSpPr>
          <p:cNvPr id="4" name="TextBox 3"/>
          <p:cNvSpPr txBox="1"/>
          <p:nvPr/>
        </p:nvSpPr>
        <p:spPr>
          <a:xfrm>
            <a:off x="5259374" y="1809231"/>
            <a:ext cx="3234694" cy="1384995"/>
          </a:xfrm>
          <a:prstGeom prst="rect">
            <a:avLst/>
          </a:prstGeom>
          <a:solidFill>
            <a:srgbClr val="C7DEE1"/>
          </a:solidFill>
          <a:ln w="38100" cmpd="sng">
            <a:solidFill>
              <a:srgbClr val="000000"/>
            </a:solidFill>
          </a:ln>
        </p:spPr>
        <p:txBody>
          <a:bodyPr wrap="square" rtlCol="0">
            <a:spAutoFit/>
          </a:bodyPr>
          <a:lstStyle/>
          <a:p>
            <a:r>
              <a:rPr lang="en-US" sz="2800" dirty="0" smtClean="0">
                <a:effectLst/>
              </a:rPr>
              <a:t>These are just some of the many logical fallacies. </a:t>
            </a:r>
            <a:endParaRPr lang="en-US" sz="2800" dirty="0">
              <a:effectLst/>
            </a:endParaRPr>
          </a:p>
        </p:txBody>
      </p:sp>
    </p:spTree>
    <p:extLst>
      <p:ext uri="{BB962C8B-B14F-4D97-AF65-F5344CB8AC3E}">
        <p14:creationId xmlns:p14="http://schemas.microsoft.com/office/powerpoint/2010/main" val="3420764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 Herring example</a:t>
            </a:r>
            <a:endParaRPr lang="en-US" dirty="0"/>
          </a:p>
        </p:txBody>
      </p:sp>
      <p:sp>
        <p:nvSpPr>
          <p:cNvPr id="3" name="Content Placeholder 2"/>
          <p:cNvSpPr>
            <a:spLocks noGrp="1"/>
          </p:cNvSpPr>
          <p:nvPr>
            <p:ph idx="1"/>
          </p:nvPr>
        </p:nvSpPr>
        <p:spPr>
          <a:effectLst/>
        </p:spPr>
        <p:txBody>
          <a:bodyPr>
            <a:normAutofit fontScale="92500"/>
          </a:bodyPr>
          <a:lstStyle/>
          <a:p>
            <a:pPr marL="0" indent="0">
              <a:buNone/>
            </a:pPr>
            <a:endParaRPr lang="en-US" dirty="0" smtClean="0">
              <a:solidFill>
                <a:srgbClr val="530054"/>
              </a:solidFill>
            </a:endParaRPr>
          </a:p>
          <a:p>
            <a:pPr marL="0" indent="0">
              <a:buNone/>
            </a:pPr>
            <a:r>
              <a:rPr lang="en-US" dirty="0" smtClean="0"/>
              <a:t>Energy drinks can be potentially very dangerous. </a:t>
            </a:r>
            <a:r>
              <a:rPr lang="en-US" dirty="0" smtClean="0">
                <a:effectLst>
                  <a:glow rad="101600">
                    <a:schemeClr val="accent5">
                      <a:satMod val="175000"/>
                      <a:alpha val="40000"/>
                    </a:schemeClr>
                  </a:glow>
                </a:effectLst>
              </a:rPr>
              <a:t>However, how else are students supposed to have enough energy to study and get good grades?</a:t>
            </a:r>
            <a:endParaRPr lang="en-US" dirty="0" smtClean="0"/>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The highlighted portion of the argument is a red herring because it distracts the audience from the issue at hand (energy drinks can be potentially dangerous). </a:t>
            </a:r>
            <a:endParaRPr lang="en-US" dirty="0">
              <a:effectLst/>
            </a:endParaRPr>
          </a:p>
        </p:txBody>
      </p:sp>
      <p:cxnSp>
        <p:nvCxnSpPr>
          <p:cNvPr id="5" name="Straight Arrow Connector 4"/>
          <p:cNvCxnSpPr/>
          <p:nvPr/>
        </p:nvCxnSpPr>
        <p:spPr>
          <a:xfrm flipH="1">
            <a:off x="3594104" y="2082304"/>
            <a:ext cx="551097" cy="17993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45201" y="1892902"/>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flipH="1" flipV="1">
            <a:off x="4001437" y="3553084"/>
            <a:ext cx="299508" cy="352736"/>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969163" y="3536488"/>
            <a:ext cx="2331782"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1855837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Slippery Slope</a:t>
            </a:r>
            <a:endParaRPr lang="en-US" dirty="0"/>
          </a:p>
        </p:txBody>
      </p:sp>
      <p:sp>
        <p:nvSpPr>
          <p:cNvPr id="3" name="Content Placeholder 2"/>
          <p:cNvSpPr>
            <a:spLocks noGrp="1"/>
          </p:cNvSpPr>
          <p:nvPr>
            <p:ph idx="1"/>
          </p:nvPr>
        </p:nvSpPr>
        <p:spPr/>
        <p:txBody>
          <a:bodyPr/>
          <a:lstStyle/>
          <a:p>
            <a:r>
              <a:rPr lang="en-US" dirty="0" smtClean="0"/>
              <a:t>This fallacy occurs when a person argues that an event will inevitably happen without providing any examples that this may happen.</a:t>
            </a:r>
          </a:p>
          <a:p>
            <a:r>
              <a:rPr lang="en-US" dirty="0" smtClean="0"/>
              <a:t>In most cases, a series of steps is intentionally left out.</a:t>
            </a:r>
            <a:endParaRPr lang="en-US" dirty="0"/>
          </a:p>
        </p:txBody>
      </p:sp>
    </p:spTree>
    <p:extLst>
      <p:ext uri="{BB962C8B-B14F-4D97-AF65-F5344CB8AC3E}">
        <p14:creationId xmlns:p14="http://schemas.microsoft.com/office/powerpoint/2010/main" val="2507846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Slippery Slope</a:t>
            </a:r>
            <a:endParaRPr lang="en-US" dirty="0"/>
          </a:p>
        </p:txBody>
      </p:sp>
      <p:sp>
        <p:nvSpPr>
          <p:cNvPr id="3" name="Content Placeholder 2"/>
          <p:cNvSpPr>
            <a:spLocks noGrp="1"/>
          </p:cNvSpPr>
          <p:nvPr>
            <p:ph idx="1"/>
          </p:nvPr>
        </p:nvSpPr>
        <p:spPr/>
        <p:txBody>
          <a:bodyPr/>
          <a:lstStyle/>
          <a:p>
            <a:pPr marL="0" indent="0">
              <a:buNone/>
            </a:pPr>
            <a:r>
              <a:rPr lang="en-US" dirty="0" smtClean="0"/>
              <a:t>This is what a slippery slope can look like.</a:t>
            </a:r>
          </a:p>
          <a:p>
            <a:endParaRPr lang="en-US" dirty="0"/>
          </a:p>
          <a:p>
            <a:pPr marL="911225" indent="0" defTabSz="911225">
              <a:buNone/>
            </a:pPr>
            <a:r>
              <a:rPr lang="en-US" dirty="0" smtClean="0"/>
              <a:t>Event A happens (or may happen)</a:t>
            </a:r>
          </a:p>
          <a:p>
            <a:pPr marL="911225" indent="0" defTabSz="911225">
              <a:buNone/>
            </a:pPr>
            <a:r>
              <a:rPr lang="en-US" dirty="0" smtClean="0"/>
              <a:t>Therefore, event Z will inevitably happen</a:t>
            </a:r>
          </a:p>
          <a:p>
            <a:pPr marL="911225" indent="0" defTabSz="911225">
              <a:buNone/>
            </a:pPr>
            <a:endParaRPr lang="en-US" dirty="0"/>
          </a:p>
        </p:txBody>
      </p:sp>
    </p:spTree>
    <p:extLst>
      <p:ext uri="{BB962C8B-B14F-4D97-AF65-F5344CB8AC3E}">
        <p14:creationId xmlns:p14="http://schemas.microsoft.com/office/powerpoint/2010/main" val="176128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Slippery Slope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School districts have the ability to monitor student Internet use at school, </a:t>
            </a:r>
            <a:r>
              <a:rPr lang="en-US" dirty="0" smtClean="0"/>
              <a:t>therefore the districts will eventually monitor all student Internet activity. </a:t>
            </a:r>
            <a:endParaRPr lang="en-US" dirty="0">
              <a:effectLst>
                <a:glow rad="101600">
                  <a:schemeClr val="accent5">
                    <a:satMod val="175000"/>
                    <a:alpha val="40000"/>
                  </a:schemeClr>
                </a:glow>
              </a:effectLst>
            </a:endParaRPr>
          </a:p>
          <a:p>
            <a:pPr marL="0" indent="0">
              <a:buNone/>
            </a:pPr>
            <a:endParaRPr lang="en-US" dirty="0" smtClean="0">
              <a:effectLst/>
            </a:endParaRPr>
          </a:p>
          <a:p>
            <a:pPr marL="0" indent="0">
              <a:buNone/>
            </a:pPr>
            <a:r>
              <a:rPr lang="en-US" dirty="0" smtClean="0">
                <a:effectLst/>
              </a:rPr>
              <a:t>Why is this an example of a slippery slope?</a:t>
            </a:r>
            <a:endParaRPr lang="en-US" dirty="0">
              <a:effectLst/>
            </a:endParaRPr>
          </a:p>
        </p:txBody>
      </p:sp>
      <p:cxnSp>
        <p:nvCxnSpPr>
          <p:cNvPr id="5" name="Straight Arrow Connector 4"/>
          <p:cNvCxnSpPr>
            <a:stCxn id="7" idx="3"/>
          </p:cNvCxnSpPr>
          <p:nvPr/>
        </p:nvCxnSpPr>
        <p:spPr>
          <a:xfrm flipH="1" flipV="1">
            <a:off x="4300945" y="3726296"/>
            <a:ext cx="143907" cy="30368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737869" y="3845312"/>
            <a:ext cx="706983"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a:off x="4444852" y="1832600"/>
            <a:ext cx="203524" cy="352736"/>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460357" y="1832600"/>
            <a:ext cx="2331782"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1793581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Slippery Slope example</a:t>
            </a:r>
            <a:endParaRPr lang="en-US" dirty="0"/>
          </a:p>
        </p:txBody>
      </p:sp>
      <p:sp>
        <p:nvSpPr>
          <p:cNvPr id="3" name="Content Placeholder 2"/>
          <p:cNvSpPr>
            <a:spLocks noGrp="1"/>
          </p:cNvSpPr>
          <p:nvPr>
            <p:ph idx="1"/>
          </p:nvPr>
        </p:nvSpPr>
        <p:spPr>
          <a:effectLst/>
        </p:spPr>
        <p:txBody>
          <a:bodyPr>
            <a:normAutofit lnSpcReduction="10000"/>
          </a:bodyPr>
          <a:lstStyle/>
          <a:p>
            <a:pPr marL="0" indent="0">
              <a:buNone/>
            </a:pPr>
            <a:endParaRPr lang="en-US" dirty="0" smtClean="0">
              <a:solidFill>
                <a:srgbClr val="530054"/>
              </a:solidFill>
            </a:endParaRPr>
          </a:p>
          <a:p>
            <a:pPr marL="0" indent="0">
              <a:buNone/>
            </a:pPr>
            <a:r>
              <a:rPr lang="en-US" dirty="0" smtClean="0">
                <a:effectLst>
                  <a:glow rad="101600">
                    <a:schemeClr val="accent5">
                      <a:satMod val="175000"/>
                      <a:alpha val="40000"/>
                    </a:schemeClr>
                  </a:glow>
                </a:effectLst>
              </a:rPr>
              <a:t>School districts have the ability to monitor student Internet use at school, </a:t>
            </a:r>
            <a:r>
              <a:rPr lang="en-US" dirty="0" smtClean="0"/>
              <a:t>therefore the districts will eventually monitor all student Internet activity. </a:t>
            </a:r>
            <a:endParaRPr lang="en-US" dirty="0">
              <a:effectLst>
                <a:glow rad="101600">
                  <a:schemeClr val="accent5">
                    <a:satMod val="175000"/>
                    <a:alpha val="40000"/>
                  </a:schemeClr>
                </a:glow>
              </a:effectLst>
            </a:endParaRPr>
          </a:p>
          <a:p>
            <a:pPr marL="0" indent="0">
              <a:buNone/>
            </a:pPr>
            <a:endParaRPr lang="en-US" dirty="0" smtClean="0">
              <a:effectLst/>
            </a:endParaRPr>
          </a:p>
          <a:p>
            <a:pPr marL="0" indent="0">
              <a:buNone/>
            </a:pPr>
            <a:r>
              <a:rPr lang="en-US" dirty="0" smtClean="0">
                <a:effectLst/>
              </a:rPr>
              <a:t>This is a slippery slope because there’s no logical evidence or reasoning that school districts will monitor all student Internet activity.</a:t>
            </a:r>
            <a:endParaRPr lang="en-US" dirty="0">
              <a:effectLst/>
            </a:endParaRPr>
          </a:p>
        </p:txBody>
      </p:sp>
      <p:cxnSp>
        <p:nvCxnSpPr>
          <p:cNvPr id="5" name="Straight Arrow Connector 4"/>
          <p:cNvCxnSpPr>
            <a:stCxn id="7" idx="3"/>
          </p:cNvCxnSpPr>
          <p:nvPr/>
        </p:nvCxnSpPr>
        <p:spPr>
          <a:xfrm flipH="1" flipV="1">
            <a:off x="4300945" y="3726296"/>
            <a:ext cx="143907" cy="30368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737869" y="3845312"/>
            <a:ext cx="706983" cy="369332"/>
          </a:xfrm>
          <a:prstGeom prst="rect">
            <a:avLst/>
          </a:prstGeom>
          <a:noFill/>
        </p:spPr>
        <p:txBody>
          <a:bodyPr wrap="square" rtlCol="0">
            <a:spAutoFit/>
          </a:bodyPr>
          <a:lstStyle/>
          <a:p>
            <a:r>
              <a:rPr lang="en-US" dirty="0"/>
              <a:t>C</a:t>
            </a:r>
            <a:r>
              <a:rPr lang="en-US" dirty="0" smtClean="0"/>
              <a:t>laim</a:t>
            </a:r>
            <a:endParaRPr lang="en-US" dirty="0"/>
          </a:p>
        </p:txBody>
      </p:sp>
      <p:sp>
        <p:nvSpPr>
          <p:cNvPr id="10" name="TextBox 9"/>
          <p:cNvSpPr txBox="1"/>
          <p:nvPr/>
        </p:nvSpPr>
        <p:spPr>
          <a:xfrm>
            <a:off x="2232690" y="1832600"/>
            <a:ext cx="2415686" cy="369332"/>
          </a:xfrm>
          <a:prstGeom prst="rect">
            <a:avLst/>
          </a:prstGeom>
          <a:noFill/>
        </p:spPr>
        <p:txBody>
          <a:bodyPr wrap="square" rtlCol="0">
            <a:spAutoFit/>
          </a:bodyPr>
          <a:lstStyle/>
          <a:p>
            <a:r>
              <a:rPr lang="en-US" dirty="0" smtClean="0"/>
              <a:t>Supporting evidence</a:t>
            </a:r>
            <a:endParaRPr lang="en-US" dirty="0"/>
          </a:p>
        </p:txBody>
      </p:sp>
      <p:cxnSp>
        <p:nvCxnSpPr>
          <p:cNvPr id="8" name="Straight Arrow Connector 7"/>
          <p:cNvCxnSpPr/>
          <p:nvPr/>
        </p:nvCxnSpPr>
        <p:spPr>
          <a:xfrm>
            <a:off x="4444852" y="1832600"/>
            <a:ext cx="203524" cy="352736"/>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1725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Straw Man</a:t>
            </a:r>
            <a:endParaRPr lang="en-US" dirty="0"/>
          </a:p>
        </p:txBody>
      </p:sp>
      <p:sp>
        <p:nvSpPr>
          <p:cNvPr id="3" name="Content Placeholder 2"/>
          <p:cNvSpPr>
            <a:spLocks noGrp="1"/>
          </p:cNvSpPr>
          <p:nvPr>
            <p:ph idx="1"/>
          </p:nvPr>
        </p:nvSpPr>
        <p:spPr/>
        <p:txBody>
          <a:bodyPr/>
          <a:lstStyle/>
          <a:p>
            <a:r>
              <a:rPr lang="en-US" dirty="0" smtClean="0"/>
              <a:t>This logical fallacy happens when someone oversimplifies or misrepresents another person’s argument in order to make it easier to attack.</a:t>
            </a:r>
            <a:endParaRPr lang="en-US" dirty="0"/>
          </a:p>
        </p:txBody>
      </p:sp>
    </p:spTree>
    <p:extLst>
      <p:ext uri="{BB962C8B-B14F-4D97-AF65-F5344CB8AC3E}">
        <p14:creationId xmlns:p14="http://schemas.microsoft.com/office/powerpoint/2010/main" val="1585112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Straw Man</a:t>
            </a:r>
            <a:endParaRPr lang="en-US" dirty="0"/>
          </a:p>
        </p:txBody>
      </p:sp>
      <p:sp>
        <p:nvSpPr>
          <p:cNvPr id="3" name="Content Placeholder 2"/>
          <p:cNvSpPr>
            <a:spLocks noGrp="1"/>
          </p:cNvSpPr>
          <p:nvPr>
            <p:ph idx="1"/>
          </p:nvPr>
        </p:nvSpPr>
        <p:spPr/>
        <p:txBody>
          <a:bodyPr/>
          <a:lstStyle/>
          <a:p>
            <a:pPr marL="0" indent="0">
              <a:buNone/>
            </a:pPr>
            <a:r>
              <a:rPr lang="en-US" dirty="0" smtClean="0"/>
              <a:t>This is what a straw man can look like.</a:t>
            </a:r>
          </a:p>
          <a:p>
            <a:endParaRPr lang="en-US" dirty="0"/>
          </a:p>
          <a:p>
            <a:pPr marL="911225" indent="0" defTabSz="911225">
              <a:buNone/>
            </a:pPr>
            <a:r>
              <a:rPr lang="en-US" dirty="0" smtClean="0"/>
              <a:t>Person </a:t>
            </a:r>
            <a:r>
              <a:rPr lang="en-US" dirty="0"/>
              <a:t>1</a:t>
            </a:r>
            <a:r>
              <a:rPr lang="en-US" dirty="0" smtClean="0"/>
              <a:t> believes A</a:t>
            </a:r>
          </a:p>
          <a:p>
            <a:pPr marL="911225" indent="0" defTabSz="911225">
              <a:buNone/>
            </a:pPr>
            <a:r>
              <a:rPr lang="en-US" dirty="0" smtClean="0"/>
              <a:t>Person 2 says B </a:t>
            </a:r>
            <a:r>
              <a:rPr lang="en-US" sz="2000" dirty="0" smtClean="0"/>
              <a:t>(which is a misrepresented version of A)</a:t>
            </a:r>
          </a:p>
          <a:p>
            <a:pPr marL="911225" indent="0" defTabSz="911225">
              <a:buNone/>
            </a:pPr>
            <a:r>
              <a:rPr lang="en-US" dirty="0" smtClean="0"/>
              <a:t>Person 2 attacks B</a:t>
            </a:r>
          </a:p>
          <a:p>
            <a:pPr marL="911225" indent="0" defTabSz="911225">
              <a:buNone/>
            </a:pPr>
            <a:r>
              <a:rPr lang="en-US" dirty="0" smtClean="0"/>
              <a:t>Therefore, A is wrong</a:t>
            </a:r>
          </a:p>
          <a:p>
            <a:pPr marL="911225" indent="0" defTabSz="911225">
              <a:buNone/>
            </a:pPr>
            <a:endParaRPr lang="en-US" dirty="0"/>
          </a:p>
        </p:txBody>
      </p:sp>
    </p:spTree>
    <p:extLst>
      <p:ext uri="{BB962C8B-B14F-4D97-AF65-F5344CB8AC3E}">
        <p14:creationId xmlns:p14="http://schemas.microsoft.com/office/powerpoint/2010/main" val="3128698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Straw Man example</a:t>
            </a:r>
            <a:endParaRPr lang="en-US" dirty="0"/>
          </a:p>
        </p:txBody>
      </p:sp>
      <p:sp>
        <p:nvSpPr>
          <p:cNvPr id="3" name="Content Placeholder 2"/>
          <p:cNvSpPr>
            <a:spLocks noGrp="1"/>
          </p:cNvSpPr>
          <p:nvPr>
            <p:ph idx="1"/>
          </p:nvPr>
        </p:nvSpPr>
        <p:spPr>
          <a:effectLst/>
        </p:spPr>
        <p:txBody>
          <a:bodyPr>
            <a:normAutofit/>
          </a:bodyPr>
          <a:lstStyle/>
          <a:p>
            <a:pPr marL="0" indent="0">
              <a:buNone/>
            </a:pPr>
            <a:r>
              <a:rPr lang="en-US" dirty="0" smtClean="0">
                <a:effectLst>
                  <a:glow rad="101600">
                    <a:schemeClr val="accent5">
                      <a:satMod val="175000"/>
                      <a:alpha val="40000"/>
                    </a:schemeClr>
                  </a:glow>
                </a:effectLst>
              </a:rPr>
              <a:t>Person 1: I prefer rainy days to sunny days.</a:t>
            </a:r>
          </a:p>
          <a:p>
            <a:pPr marL="0" indent="0">
              <a:buNone/>
            </a:pPr>
            <a:r>
              <a:rPr lang="en-US" dirty="0" smtClean="0"/>
              <a:t>Person 2: Yes, but if it is never sunny out,  people will suffer from Vitamin D deficiency, all of our crops will die, and we will die of starvation.</a:t>
            </a:r>
          </a:p>
          <a:p>
            <a:pPr marL="0" indent="0">
              <a:buNone/>
            </a:pPr>
            <a:endParaRPr lang="en-US" dirty="0" smtClean="0">
              <a:effectLst/>
            </a:endParaRPr>
          </a:p>
          <a:p>
            <a:pPr marL="0" indent="0">
              <a:buNone/>
            </a:pPr>
            <a:r>
              <a:rPr lang="en-US" dirty="0" smtClean="0">
                <a:effectLst/>
              </a:rPr>
              <a:t>Why is this an example of a straw man?</a:t>
            </a:r>
            <a:endParaRPr lang="en-US" dirty="0">
              <a:effectLst/>
            </a:endParaRPr>
          </a:p>
        </p:txBody>
      </p:sp>
    </p:spTree>
    <p:extLst>
      <p:ext uri="{BB962C8B-B14F-4D97-AF65-F5344CB8AC3E}">
        <p14:creationId xmlns:p14="http://schemas.microsoft.com/office/powerpoint/2010/main" val="3935025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Straw Man example</a:t>
            </a:r>
            <a:endParaRPr lang="en-US" dirty="0"/>
          </a:p>
        </p:txBody>
      </p:sp>
      <p:sp>
        <p:nvSpPr>
          <p:cNvPr id="3" name="Content Placeholder 2"/>
          <p:cNvSpPr>
            <a:spLocks noGrp="1"/>
          </p:cNvSpPr>
          <p:nvPr>
            <p:ph idx="1"/>
          </p:nvPr>
        </p:nvSpPr>
        <p:spPr>
          <a:effectLst/>
        </p:spPr>
        <p:txBody>
          <a:bodyPr>
            <a:normAutofit fontScale="92500"/>
          </a:bodyPr>
          <a:lstStyle/>
          <a:p>
            <a:pPr marL="0" indent="0">
              <a:buNone/>
            </a:pPr>
            <a:r>
              <a:rPr lang="en-US" dirty="0" smtClean="0">
                <a:effectLst>
                  <a:glow rad="101600">
                    <a:schemeClr val="accent5">
                      <a:satMod val="175000"/>
                      <a:alpha val="40000"/>
                    </a:schemeClr>
                  </a:glow>
                </a:effectLst>
              </a:rPr>
              <a:t>Person 1: I like the rain.</a:t>
            </a:r>
          </a:p>
          <a:p>
            <a:pPr marL="0" indent="0">
              <a:buNone/>
            </a:pPr>
            <a:r>
              <a:rPr lang="en-US" dirty="0" smtClean="0"/>
              <a:t>Person 2: Yes, but if it is never sunny out,  people will suffer from Vitamin D deficiency, all of our crops will die, and we will die of starvation.</a:t>
            </a:r>
          </a:p>
          <a:p>
            <a:pPr marL="0" indent="0">
              <a:buNone/>
            </a:pPr>
            <a:endParaRPr lang="en-US" dirty="0" smtClean="0">
              <a:effectLst/>
            </a:endParaRPr>
          </a:p>
          <a:p>
            <a:pPr marL="0" indent="0">
              <a:buNone/>
            </a:pPr>
            <a:r>
              <a:rPr lang="en-US" dirty="0" smtClean="0">
                <a:effectLst/>
              </a:rPr>
              <a:t>This is a straw man argument because Person 2 misrepresents Person 1’s argument to make it easier to attack. Person 1 never said that it shouldn’t ever be sunny.</a:t>
            </a:r>
            <a:endParaRPr lang="en-US" dirty="0">
              <a:effectLst/>
            </a:endParaRPr>
          </a:p>
        </p:txBody>
      </p:sp>
    </p:spTree>
    <p:extLst>
      <p:ext uri="{BB962C8B-B14F-4D97-AF65-F5344CB8AC3E}">
        <p14:creationId xmlns:p14="http://schemas.microsoft.com/office/powerpoint/2010/main" val="60729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hominem</a:t>
            </a:r>
            <a:endParaRPr lang="en-US" dirty="0"/>
          </a:p>
        </p:txBody>
      </p:sp>
      <p:sp>
        <p:nvSpPr>
          <p:cNvPr id="3" name="Content Placeholder 2"/>
          <p:cNvSpPr>
            <a:spLocks noGrp="1"/>
          </p:cNvSpPr>
          <p:nvPr>
            <p:ph idx="1"/>
          </p:nvPr>
        </p:nvSpPr>
        <p:spPr/>
        <p:txBody>
          <a:bodyPr/>
          <a:lstStyle/>
          <a:p>
            <a:r>
              <a:rPr lang="en-US" dirty="0" smtClean="0"/>
              <a:t>An attack on the person, or the character of the person, rather than his or her arguments or opinions. </a:t>
            </a:r>
          </a:p>
          <a:p>
            <a:r>
              <a:rPr lang="en-US" dirty="0" smtClean="0"/>
              <a:t>In Latin, ad hominem means, “against the man.”</a:t>
            </a:r>
          </a:p>
        </p:txBody>
      </p:sp>
    </p:spTree>
    <p:extLst>
      <p:ext uri="{BB962C8B-B14F-4D97-AF65-F5344CB8AC3E}">
        <p14:creationId xmlns:p14="http://schemas.microsoft.com/office/powerpoint/2010/main" val="187643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hominem</a:t>
            </a:r>
            <a:endParaRPr lang="en-US" dirty="0"/>
          </a:p>
        </p:txBody>
      </p:sp>
      <p:sp>
        <p:nvSpPr>
          <p:cNvPr id="3" name="Content Placeholder 2"/>
          <p:cNvSpPr>
            <a:spLocks noGrp="1"/>
          </p:cNvSpPr>
          <p:nvPr>
            <p:ph idx="1"/>
          </p:nvPr>
        </p:nvSpPr>
        <p:spPr/>
        <p:txBody>
          <a:bodyPr/>
          <a:lstStyle/>
          <a:p>
            <a:pPr marL="0" indent="0">
              <a:buNone/>
            </a:pPr>
            <a:r>
              <a:rPr lang="en-US" dirty="0" smtClean="0"/>
              <a:t>This is what an ad hominem can look like.</a:t>
            </a:r>
          </a:p>
          <a:p>
            <a:endParaRPr lang="en-US" dirty="0"/>
          </a:p>
          <a:p>
            <a:pPr marL="911225" indent="0" defTabSz="911225">
              <a:buNone/>
            </a:pPr>
            <a:r>
              <a:rPr lang="en-US" dirty="0" smtClean="0"/>
              <a:t>Person A makes claim X</a:t>
            </a:r>
          </a:p>
          <a:p>
            <a:pPr marL="911225" indent="0" defTabSz="911225">
              <a:buNone/>
            </a:pPr>
            <a:r>
              <a:rPr lang="en-US" dirty="0" smtClean="0"/>
              <a:t>Person B makes an attack on Person A</a:t>
            </a:r>
          </a:p>
          <a:p>
            <a:pPr marL="911225" indent="0" defTabSz="911225">
              <a:buNone/>
            </a:pPr>
            <a:r>
              <a:rPr lang="en-US" dirty="0" smtClean="0"/>
              <a:t>Therefore, A’s claim is not true</a:t>
            </a:r>
            <a:endParaRPr lang="en-US" dirty="0"/>
          </a:p>
        </p:txBody>
      </p:sp>
    </p:spTree>
    <p:extLst>
      <p:ext uri="{BB962C8B-B14F-4D97-AF65-F5344CB8AC3E}">
        <p14:creationId xmlns:p14="http://schemas.microsoft.com/office/powerpoint/2010/main" val="29918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hominem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t>Michael Vick is not a good football player; </a:t>
            </a:r>
            <a:r>
              <a:rPr lang="en-US" dirty="0" smtClean="0">
                <a:effectLst>
                  <a:glow rad="101600">
                    <a:schemeClr val="accent5">
                      <a:satMod val="175000"/>
                      <a:alpha val="40000"/>
                    </a:schemeClr>
                  </a:glow>
                </a:effectLst>
              </a:rPr>
              <a:t>he is a criminal who is cruel to animals.</a:t>
            </a: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Why is this an example of an ad hominem?</a:t>
            </a:r>
            <a:endParaRPr lang="en-US" dirty="0">
              <a:effectLst/>
            </a:endParaRPr>
          </a:p>
        </p:txBody>
      </p:sp>
      <p:cxnSp>
        <p:nvCxnSpPr>
          <p:cNvPr id="5" name="Straight Arrow Connector 4"/>
          <p:cNvCxnSpPr/>
          <p:nvPr/>
        </p:nvCxnSpPr>
        <p:spPr>
          <a:xfrm>
            <a:off x="3905593" y="2060845"/>
            <a:ext cx="371391" cy="22765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366478" y="1737340"/>
            <a:ext cx="790702"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flipH="1" flipV="1">
            <a:off x="5928600" y="2903240"/>
            <a:ext cx="462217" cy="116137"/>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390817" y="2903240"/>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72306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hominem example</a:t>
            </a:r>
            <a:endParaRPr lang="en-US" dirty="0"/>
          </a:p>
        </p:txBody>
      </p:sp>
      <p:sp>
        <p:nvSpPr>
          <p:cNvPr id="3" name="Content Placeholder 2"/>
          <p:cNvSpPr>
            <a:spLocks noGrp="1"/>
          </p:cNvSpPr>
          <p:nvPr>
            <p:ph idx="1"/>
          </p:nvPr>
        </p:nvSpPr>
        <p:spPr>
          <a:effectLst/>
        </p:spPr>
        <p:txBody>
          <a:bodyPr/>
          <a:lstStyle/>
          <a:p>
            <a:pPr marL="0" indent="0">
              <a:buNone/>
            </a:pPr>
            <a:endParaRPr lang="en-US" dirty="0" smtClean="0">
              <a:solidFill>
                <a:srgbClr val="530054"/>
              </a:solidFill>
            </a:endParaRPr>
          </a:p>
          <a:p>
            <a:pPr marL="0" indent="0">
              <a:buNone/>
            </a:pPr>
            <a:r>
              <a:rPr lang="en-US" dirty="0" smtClean="0"/>
              <a:t>Michael Vick is not a good football player; </a:t>
            </a:r>
            <a:r>
              <a:rPr lang="en-US" dirty="0" smtClean="0">
                <a:effectLst>
                  <a:glow rad="101600">
                    <a:schemeClr val="accent5">
                      <a:satMod val="175000"/>
                      <a:alpha val="40000"/>
                    </a:schemeClr>
                  </a:glow>
                </a:effectLst>
              </a:rPr>
              <a:t>he is a criminal who is cruel to animals.</a:t>
            </a:r>
          </a:p>
          <a:p>
            <a:pPr marL="0" indent="0">
              <a:buNone/>
            </a:pPr>
            <a:endParaRPr lang="en-US" dirty="0">
              <a:effectLst>
                <a:glow rad="101600">
                  <a:schemeClr val="accent5">
                    <a:satMod val="175000"/>
                    <a:alpha val="40000"/>
                  </a:schemeClr>
                </a:glow>
              </a:effectLst>
            </a:endParaRPr>
          </a:p>
          <a:p>
            <a:pPr marL="0" indent="0">
              <a:buNone/>
            </a:pPr>
            <a:r>
              <a:rPr lang="en-US" dirty="0" smtClean="0">
                <a:effectLst/>
              </a:rPr>
              <a:t>While the claim may be true, the arguer does not support his or her claim with reason and logic. It is simply an attack on Michael Vick. Therefore, it is an ad hominem fallacy. </a:t>
            </a:r>
            <a:endParaRPr lang="en-US" dirty="0">
              <a:effectLst/>
            </a:endParaRPr>
          </a:p>
        </p:txBody>
      </p:sp>
      <p:cxnSp>
        <p:nvCxnSpPr>
          <p:cNvPr id="5" name="Straight Arrow Connector 4"/>
          <p:cNvCxnSpPr/>
          <p:nvPr/>
        </p:nvCxnSpPr>
        <p:spPr>
          <a:xfrm>
            <a:off x="3905593" y="2060845"/>
            <a:ext cx="371391" cy="22765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366478" y="1737340"/>
            <a:ext cx="790702" cy="369332"/>
          </a:xfrm>
          <a:prstGeom prst="rect">
            <a:avLst/>
          </a:prstGeom>
          <a:noFill/>
        </p:spPr>
        <p:txBody>
          <a:bodyPr wrap="square" rtlCol="0">
            <a:spAutoFit/>
          </a:bodyPr>
          <a:lstStyle/>
          <a:p>
            <a:r>
              <a:rPr lang="en-US" dirty="0"/>
              <a:t>C</a:t>
            </a:r>
            <a:r>
              <a:rPr lang="en-US" dirty="0" smtClean="0"/>
              <a:t>laim</a:t>
            </a:r>
            <a:endParaRPr lang="en-US" dirty="0"/>
          </a:p>
        </p:txBody>
      </p:sp>
      <p:cxnSp>
        <p:nvCxnSpPr>
          <p:cNvPr id="8" name="Straight Arrow Connector 7"/>
          <p:cNvCxnSpPr/>
          <p:nvPr/>
        </p:nvCxnSpPr>
        <p:spPr>
          <a:xfrm flipH="1" flipV="1">
            <a:off x="5928600" y="2903240"/>
            <a:ext cx="462217" cy="116137"/>
          </a:xfrm>
          <a:prstGeom prst="straightConnector1">
            <a:avLst/>
          </a:prstGeom>
          <a:ln>
            <a:solidFill>
              <a:schemeClr val="tx1"/>
            </a:solidFill>
            <a:tailEnd type="arrow"/>
          </a:ln>
          <a:effectLst>
            <a:glow rad="101600">
              <a:schemeClr val="accent5">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390817" y="2903240"/>
            <a:ext cx="2295983" cy="369332"/>
          </a:xfrm>
          <a:prstGeom prst="rect">
            <a:avLst/>
          </a:prstGeom>
          <a:noFill/>
        </p:spPr>
        <p:txBody>
          <a:bodyPr wrap="square" rtlCol="0">
            <a:spAutoFit/>
          </a:bodyPr>
          <a:lstStyle/>
          <a:p>
            <a:r>
              <a:rPr lang="en-US" dirty="0" smtClean="0"/>
              <a:t>Supporting evidence</a:t>
            </a:r>
            <a:endParaRPr lang="en-US" dirty="0"/>
          </a:p>
        </p:txBody>
      </p:sp>
    </p:spTree>
    <p:extLst>
      <p:ext uri="{BB962C8B-B14F-4D97-AF65-F5344CB8AC3E}">
        <p14:creationId xmlns:p14="http://schemas.microsoft.com/office/powerpoint/2010/main" val="291930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a:t>
            </a:r>
            <a:r>
              <a:rPr lang="en-US" dirty="0" err="1" smtClean="0"/>
              <a:t>populum</a:t>
            </a:r>
            <a:endParaRPr lang="en-US" dirty="0"/>
          </a:p>
        </p:txBody>
      </p:sp>
      <p:sp>
        <p:nvSpPr>
          <p:cNvPr id="3" name="Content Placeholder 2"/>
          <p:cNvSpPr>
            <a:spLocks noGrp="1"/>
          </p:cNvSpPr>
          <p:nvPr>
            <p:ph idx="1"/>
          </p:nvPr>
        </p:nvSpPr>
        <p:spPr/>
        <p:txBody>
          <a:bodyPr/>
          <a:lstStyle/>
          <a:p>
            <a:r>
              <a:rPr lang="en-US" dirty="0" smtClean="0"/>
              <a:t>A fallacious argument that appeals to the popularity of the claim as a reason to accept it.</a:t>
            </a:r>
          </a:p>
          <a:p>
            <a:r>
              <a:rPr lang="en-US" dirty="0" smtClean="0"/>
              <a:t>In Latin, ad </a:t>
            </a:r>
            <a:r>
              <a:rPr lang="en-US" dirty="0" err="1" smtClean="0"/>
              <a:t>populum</a:t>
            </a:r>
            <a:r>
              <a:rPr lang="en-US" dirty="0" smtClean="0"/>
              <a:t> means, “appeal to the people.”</a:t>
            </a:r>
            <a:endParaRPr lang="en-US" dirty="0"/>
          </a:p>
        </p:txBody>
      </p:sp>
    </p:spTree>
    <p:extLst>
      <p:ext uri="{BB962C8B-B14F-4D97-AF65-F5344CB8AC3E}">
        <p14:creationId xmlns:p14="http://schemas.microsoft.com/office/powerpoint/2010/main" val="399317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1886</TotalTime>
  <Words>1999</Words>
  <Application>Microsoft Macintosh PowerPoint</Application>
  <PresentationFormat>On-screen Show (4:3)</PresentationFormat>
  <Paragraphs>269</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Understanding Logical Fallacies</vt:lpstr>
      <vt:lpstr>What is a fallacy?</vt:lpstr>
      <vt:lpstr>Why is it important to  know about logical fallacies?</vt:lpstr>
      <vt:lpstr>Type of Logical Fallacies</vt:lpstr>
      <vt:lpstr>Ad hominem</vt:lpstr>
      <vt:lpstr>Ad hominem</vt:lpstr>
      <vt:lpstr>Ad hominem example</vt:lpstr>
      <vt:lpstr>Ad hominem example</vt:lpstr>
      <vt:lpstr>Ad populum</vt:lpstr>
      <vt:lpstr>Ad populum</vt:lpstr>
      <vt:lpstr>Ad populum example</vt:lpstr>
      <vt:lpstr>Ad populum example</vt:lpstr>
      <vt:lpstr>Begging the Question</vt:lpstr>
      <vt:lpstr>Begging the Question</vt:lpstr>
      <vt:lpstr>Begging the Question example</vt:lpstr>
      <vt:lpstr>Begging the Question example</vt:lpstr>
      <vt:lpstr>Circular Reasoning</vt:lpstr>
      <vt:lpstr>Circular Reasoning</vt:lpstr>
      <vt:lpstr>Circular Reasoning example</vt:lpstr>
      <vt:lpstr>Circular Reasoning example</vt:lpstr>
      <vt:lpstr>False Analogy</vt:lpstr>
      <vt:lpstr>False Analogy</vt:lpstr>
      <vt:lpstr>False Analogy example</vt:lpstr>
      <vt:lpstr>False Analogy example</vt:lpstr>
      <vt:lpstr>Hasty Generalizations</vt:lpstr>
      <vt:lpstr>Hasty Generalizations</vt:lpstr>
      <vt:lpstr>Hasty Generalizations example</vt:lpstr>
      <vt:lpstr>Hasty Generalizations example</vt:lpstr>
      <vt:lpstr>Non-Sequitur</vt:lpstr>
      <vt:lpstr>Non-Sequitur</vt:lpstr>
      <vt:lpstr>Non-Sequitur example</vt:lpstr>
      <vt:lpstr>Non-Sequitur example</vt:lpstr>
      <vt:lpstr>Post hoc ergo propter hoc</vt:lpstr>
      <vt:lpstr>Post hoc ergo propter hoc</vt:lpstr>
      <vt:lpstr>Post hoc ergo propter hoc example</vt:lpstr>
      <vt:lpstr>Post hoc ergo propter hoc example</vt:lpstr>
      <vt:lpstr>Red Herring</vt:lpstr>
      <vt:lpstr>Red Herring</vt:lpstr>
      <vt:lpstr>Red Herring example</vt:lpstr>
      <vt:lpstr>Red Herring example</vt:lpstr>
      <vt:lpstr>Slippery Slope</vt:lpstr>
      <vt:lpstr>Slippery Slope</vt:lpstr>
      <vt:lpstr>Slippery Slope example</vt:lpstr>
      <vt:lpstr>Slippery Slope example</vt:lpstr>
      <vt:lpstr>Straw Man</vt:lpstr>
      <vt:lpstr>Straw Man</vt:lpstr>
      <vt:lpstr>Straw Man example</vt:lpstr>
      <vt:lpstr>Straw Man 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Logical Fallacies</dc:title>
  <dc:creator>Christina Schneider</dc:creator>
  <cp:lastModifiedBy>Christina Schneider</cp:lastModifiedBy>
  <cp:revision>28</cp:revision>
  <dcterms:created xsi:type="dcterms:W3CDTF">2014-07-08T19:39:15Z</dcterms:created>
  <dcterms:modified xsi:type="dcterms:W3CDTF">2019-06-10T21:18:04Z</dcterms:modified>
</cp:coreProperties>
</file>