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 r:id="rId2"/>
    <p:sldId id="258" r:id="rId3"/>
    <p:sldId id="268" r:id="rId4"/>
    <p:sldId id="286" r:id="rId5"/>
    <p:sldId id="259" r:id="rId6"/>
    <p:sldId id="265" r:id="rId7"/>
    <p:sldId id="263" r:id="rId8"/>
    <p:sldId id="269" r:id="rId9"/>
    <p:sldId id="260" r:id="rId10"/>
    <p:sldId id="261" r:id="rId11"/>
    <p:sldId id="262" r:id="rId12"/>
    <p:sldId id="267" r:id="rId13"/>
    <p:sldId id="266" r:id="rId14"/>
    <p:sldId id="270" r:id="rId15"/>
    <p:sldId id="271" r:id="rId16"/>
    <p:sldId id="272" r:id="rId17"/>
    <p:sldId id="273" r:id="rId18"/>
    <p:sldId id="274" r:id="rId19"/>
    <p:sldId id="275" r:id="rId20"/>
    <p:sldId id="276" r:id="rId21"/>
    <p:sldId id="287" r:id="rId22"/>
    <p:sldId id="264" r:id="rId23"/>
    <p:sldId id="277" r:id="rId24"/>
    <p:sldId id="278"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FF09"/>
    <a:srgbClr val="E6FF0C"/>
    <a:srgbClr val="0000FC"/>
    <a:srgbClr val="D3DF5E"/>
    <a:srgbClr val="58874D"/>
    <a:srgbClr val="404151"/>
    <a:srgbClr val="0AC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5" autoAdjust="0"/>
    <p:restoredTop sz="94660"/>
  </p:normalViewPr>
  <p:slideViewPr>
    <p:cSldViewPr snapToGrid="0" snapToObjects="1">
      <p:cViewPr varScale="1">
        <p:scale>
          <a:sx n="124" d="100"/>
          <a:sy n="124" d="100"/>
        </p:scale>
        <p:origin x="-5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31EDE8-AE46-6946-B94F-9CB72D7D1B7B}"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403592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31EDE8-AE46-6946-B94F-9CB72D7D1B7B}"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24263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31EDE8-AE46-6946-B94F-9CB72D7D1B7B}"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268457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extBox 6"/>
          <p:cNvSpPr txBox="1"/>
          <p:nvPr userDrawn="1"/>
        </p:nvSpPr>
        <p:spPr>
          <a:xfrm>
            <a:off x="5862854" y="2959944"/>
            <a:ext cx="2597226" cy="276999"/>
          </a:xfrm>
          <a:prstGeom prst="rect">
            <a:avLst/>
          </a:prstGeom>
          <a:noFill/>
        </p:spPr>
        <p:txBody>
          <a:bodyPr wrap="square" rtlCol="0">
            <a:spAutoFit/>
          </a:bodyPr>
          <a:lstStyle/>
          <a:p>
            <a:r>
              <a:rPr lang="en-US" sz="1200" dirty="0" err="1" smtClean="0">
                <a:solidFill>
                  <a:schemeClr val="bg1">
                    <a:alpha val="0"/>
                  </a:schemeClr>
                </a:solidFill>
              </a:rPr>
              <a:t>zacchristinajacobaubrey</a:t>
            </a:r>
            <a:endParaRPr lang="en-US" sz="1200" dirty="0">
              <a:solidFill>
                <a:schemeClr val="bg1">
                  <a:alpha val="0"/>
                </a:scheme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31EDE8-AE46-6946-B94F-9CB72D7D1B7B}"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174582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31EDE8-AE46-6946-B94F-9CB72D7D1B7B}" type="datetimeFigureOut">
              <a:rPr lang="en-US" smtClean="0"/>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152760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31EDE8-AE46-6946-B94F-9CB72D7D1B7B}"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45452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31EDE8-AE46-6946-B94F-9CB72D7D1B7B}" type="datetimeFigureOut">
              <a:rPr lang="en-US" smtClean="0"/>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33774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31EDE8-AE46-6946-B94F-9CB72D7D1B7B}" type="datetimeFigureOut">
              <a:rPr lang="en-US" smtClean="0"/>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48722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1EDE8-AE46-6946-B94F-9CB72D7D1B7B}" type="datetimeFigureOut">
              <a:rPr lang="en-US" smtClean="0"/>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259817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31EDE8-AE46-6946-B94F-9CB72D7D1B7B}"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94823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31EDE8-AE46-6946-B94F-9CB72D7D1B7B}" type="datetimeFigureOut">
              <a:rPr lang="en-US" smtClean="0"/>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AA38-CA66-9C4E-A728-473AFE1B03CB}" type="slidenum">
              <a:rPr lang="en-US" smtClean="0"/>
              <a:t>‹#›</a:t>
            </a:fld>
            <a:endParaRPr lang="en-US"/>
          </a:p>
        </p:txBody>
      </p:sp>
    </p:spTree>
    <p:extLst>
      <p:ext uri="{BB962C8B-B14F-4D97-AF65-F5344CB8AC3E}">
        <p14:creationId xmlns:p14="http://schemas.microsoft.com/office/powerpoint/2010/main" val="1652743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FFFF"/>
          </a:solidFill>
          <a:ln w="38100" cmpd="sng">
            <a:solidFill>
              <a:srgbClr val="0000FC"/>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rgbClr val="FFFFFF"/>
          </a:solidFill>
          <a:ln w="38100" cmpd="sng">
            <a:solidFill>
              <a:srgbClr val="0000FC"/>
            </a:solidFill>
          </a:ln>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1EDE8-AE46-6946-B94F-9CB72D7D1B7B}" type="datetimeFigureOut">
              <a:rPr lang="en-US" smtClean="0"/>
              <a:t>6/10/19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1AA38-CA66-9C4E-A728-473AFE1B03CB}" type="slidenum">
              <a:rPr lang="en-US" smtClean="0"/>
              <a:t>‹#›</a:t>
            </a:fld>
            <a:endParaRPr lang="en-US"/>
          </a:p>
        </p:txBody>
      </p:sp>
      <p:sp>
        <p:nvSpPr>
          <p:cNvPr id="7" name="TextBox 6"/>
          <p:cNvSpPr txBox="1"/>
          <p:nvPr userDrawn="1"/>
        </p:nvSpPr>
        <p:spPr>
          <a:xfrm>
            <a:off x="7204202" y="6680563"/>
            <a:ext cx="2017176" cy="200055"/>
          </a:xfrm>
          <a:prstGeom prst="rect">
            <a:avLst/>
          </a:prstGeom>
          <a:noFill/>
        </p:spPr>
        <p:txBody>
          <a:bodyPr wrap="square" rtlCol="0">
            <a:spAutoFit/>
          </a:bodyPr>
          <a:lstStyle/>
          <a:p>
            <a:pPr algn="r"/>
            <a:r>
              <a:rPr lang="en-US" sz="700" dirty="0" smtClean="0">
                <a:latin typeface="Century Gothic"/>
                <a:cs typeface="Century Gothic"/>
              </a:rPr>
              <a:t>©</a:t>
            </a:r>
            <a:r>
              <a:rPr lang="en-US" sz="700" baseline="0" dirty="0" smtClean="0">
                <a:latin typeface="Century Gothic"/>
                <a:cs typeface="Century Gothic"/>
              </a:rPr>
              <a:t> The Daring English Teacher</a:t>
            </a:r>
            <a:endParaRPr lang="en-US" sz="700" dirty="0">
              <a:latin typeface="Century Gothic"/>
              <a:cs typeface="Century Gothic"/>
            </a:endParaRPr>
          </a:p>
        </p:txBody>
      </p:sp>
    </p:spTree>
    <p:extLst>
      <p:ext uri="{BB962C8B-B14F-4D97-AF65-F5344CB8AC3E}">
        <p14:creationId xmlns:p14="http://schemas.microsoft.com/office/powerpoint/2010/main" val="313687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8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036" y="737392"/>
            <a:ext cx="8091582" cy="4225772"/>
          </a:xfrm>
          <a:prstGeom prst="rect">
            <a:avLst/>
          </a:prstGeom>
          <a:solidFill>
            <a:schemeClr val="bg1"/>
          </a:solidFill>
          <a:ln w="38100" cmpd="sng">
            <a:solidFill>
              <a:srgbClr val="0000FC"/>
            </a:solidFill>
          </a:ln>
        </p:spPr>
        <p:txBody>
          <a:bodyPr wrap="square" rtlCol="0">
            <a:spAutoFit/>
          </a:bodyPr>
          <a:lstStyle/>
          <a:p>
            <a:pPr algn="ctr"/>
            <a:r>
              <a:rPr lang="en-US" sz="7200" dirty="0" smtClean="0">
                <a:latin typeface="KG Sorry Not Sorry"/>
                <a:cs typeface="KG Sorry Not Sorry"/>
              </a:rPr>
              <a:t>Introduction to </a:t>
            </a:r>
          </a:p>
          <a:p>
            <a:pPr algn="ctr">
              <a:lnSpc>
                <a:spcPct val="80000"/>
              </a:lnSpc>
            </a:pPr>
            <a:r>
              <a:rPr lang="en-US" sz="10200" dirty="0" smtClean="0">
                <a:latin typeface="Lemon/Milk"/>
                <a:cs typeface="Lemon/Milk"/>
              </a:rPr>
              <a:t>Argument</a:t>
            </a:r>
            <a:r>
              <a:rPr lang="en-US" sz="9600" dirty="0" smtClean="0">
                <a:latin typeface="Lemon/Milk"/>
                <a:cs typeface="Lemon/Milk"/>
              </a:rPr>
              <a:t> </a:t>
            </a:r>
            <a:r>
              <a:rPr lang="en-US" sz="13800" dirty="0" smtClean="0">
                <a:latin typeface="Lemon/Milk"/>
                <a:cs typeface="Lemon/Milk"/>
              </a:rPr>
              <a:t>Writing</a:t>
            </a:r>
            <a:endParaRPr lang="en-US" sz="9600" dirty="0">
              <a:latin typeface="Lemon/Milk"/>
              <a:cs typeface="Lemon/Milk"/>
            </a:endParaRPr>
          </a:p>
        </p:txBody>
      </p:sp>
      <p:pic>
        <p:nvPicPr>
          <p:cNvPr id="3" name="Picture 2" descr="Slide0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55"/>
            <a:ext cx="9144000" cy="6856645"/>
          </a:xfrm>
          <a:prstGeom prst="rect">
            <a:avLst/>
          </a:prstGeom>
        </p:spPr>
      </p:pic>
    </p:spTree>
    <p:extLst>
      <p:ext uri="{BB962C8B-B14F-4D97-AF65-F5344CB8AC3E}">
        <p14:creationId xmlns:p14="http://schemas.microsoft.com/office/powerpoint/2010/main" val="76851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Audience</a:t>
            </a:r>
            <a:endParaRPr lang="en-US" dirty="0">
              <a:latin typeface="Century Gothic"/>
              <a:cs typeface="Century Gothic"/>
            </a:endParaRPr>
          </a:p>
        </p:txBody>
      </p:sp>
      <p:sp>
        <p:nvSpPr>
          <p:cNvPr id="3" name="Content Placeholder 2"/>
          <p:cNvSpPr>
            <a:spLocks noGrp="1"/>
          </p:cNvSpPr>
          <p:nvPr>
            <p:ph idx="1"/>
          </p:nvPr>
        </p:nvSpPr>
        <p:spPr/>
        <p:txBody>
          <a:bodyPr/>
          <a:lstStyle/>
          <a:p>
            <a:r>
              <a:rPr lang="en-US" dirty="0" smtClean="0"/>
              <a:t>Who do you want to read your writing?</a:t>
            </a:r>
          </a:p>
          <a:p>
            <a:r>
              <a:rPr lang="en-US" dirty="0" smtClean="0"/>
              <a:t>Who did the author want to read his/her writing?</a:t>
            </a:r>
            <a:endParaRPr lang="en-US" dirty="0"/>
          </a:p>
        </p:txBody>
      </p:sp>
    </p:spTree>
    <p:extLst>
      <p:ext uri="{BB962C8B-B14F-4D97-AF65-F5344CB8AC3E}">
        <p14:creationId xmlns:p14="http://schemas.microsoft.com/office/powerpoint/2010/main" val="140289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Tone</a:t>
            </a:r>
            <a:endParaRPr lang="en-US" dirty="0">
              <a:latin typeface="Century Gothic"/>
              <a:cs typeface="Century Gothic"/>
            </a:endParaRPr>
          </a:p>
        </p:txBody>
      </p:sp>
      <p:sp>
        <p:nvSpPr>
          <p:cNvPr id="3" name="Content Placeholder 2"/>
          <p:cNvSpPr>
            <a:spLocks noGrp="1"/>
          </p:cNvSpPr>
          <p:nvPr>
            <p:ph idx="1"/>
          </p:nvPr>
        </p:nvSpPr>
        <p:spPr/>
        <p:txBody>
          <a:bodyPr/>
          <a:lstStyle/>
          <a:p>
            <a:r>
              <a:rPr lang="en-US" dirty="0" smtClean="0"/>
              <a:t>How do you feel about the subject you are writing about?</a:t>
            </a:r>
          </a:p>
          <a:p>
            <a:r>
              <a:rPr lang="en-US" dirty="0" smtClean="0"/>
              <a:t>What is your attitude toward the subject?</a:t>
            </a:r>
          </a:p>
          <a:p>
            <a:r>
              <a:rPr lang="en-US" dirty="0" smtClean="0"/>
              <a:t>How does the author feel about his/her subject?</a:t>
            </a:r>
          </a:p>
          <a:p>
            <a:r>
              <a:rPr lang="en-US" dirty="0" smtClean="0"/>
              <a:t>What is the author’s attitude toward the subject?</a:t>
            </a:r>
          </a:p>
        </p:txBody>
      </p:sp>
    </p:spTree>
    <p:extLst>
      <p:ext uri="{BB962C8B-B14F-4D97-AF65-F5344CB8AC3E}">
        <p14:creationId xmlns:p14="http://schemas.microsoft.com/office/powerpoint/2010/main" val="14924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Diction</a:t>
            </a:r>
            <a:endParaRPr lang="en-US" dirty="0">
              <a:latin typeface="Century Gothic"/>
              <a:cs typeface="Century Gothic"/>
            </a:endParaRPr>
          </a:p>
        </p:txBody>
      </p:sp>
      <p:sp>
        <p:nvSpPr>
          <p:cNvPr id="3" name="Content Placeholder 2"/>
          <p:cNvSpPr>
            <a:spLocks noGrp="1"/>
          </p:cNvSpPr>
          <p:nvPr>
            <p:ph idx="1"/>
          </p:nvPr>
        </p:nvSpPr>
        <p:spPr/>
        <p:txBody>
          <a:bodyPr/>
          <a:lstStyle/>
          <a:p>
            <a:r>
              <a:rPr lang="en-US" dirty="0" smtClean="0"/>
              <a:t>What words will you use to convey your tone?</a:t>
            </a:r>
          </a:p>
          <a:p>
            <a:r>
              <a:rPr lang="en-US" dirty="0" smtClean="0"/>
              <a:t>What words will help you deliver the best message you can?</a:t>
            </a:r>
          </a:p>
          <a:p>
            <a:r>
              <a:rPr lang="en-US" dirty="0" smtClean="0"/>
              <a:t>What words did the author specifically choose to convey his/her tone?</a:t>
            </a:r>
          </a:p>
          <a:p>
            <a:r>
              <a:rPr lang="en-US" dirty="0" smtClean="0"/>
              <a:t>What words helped the author deliver a strong message?</a:t>
            </a:r>
            <a:endParaRPr lang="en-US" dirty="0"/>
          </a:p>
        </p:txBody>
      </p:sp>
    </p:spTree>
    <p:extLst>
      <p:ext uri="{BB962C8B-B14F-4D97-AF65-F5344CB8AC3E}">
        <p14:creationId xmlns:p14="http://schemas.microsoft.com/office/powerpoint/2010/main" val="133504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(This is helpful to understand someone else’s writing)</a:t>
            </a:r>
            <a:endParaRPr lang="en-US" sz="2700" b="0" dirty="0">
              <a:latin typeface="Century Gothic"/>
              <a:cs typeface="Century Gothic"/>
            </a:endParaRPr>
          </a:p>
        </p:txBody>
      </p:sp>
      <p:sp>
        <p:nvSpPr>
          <p:cNvPr id="3" name="Content Placeholder 2"/>
          <p:cNvSpPr>
            <a:spLocks noGrp="1"/>
          </p:cNvSpPr>
          <p:nvPr>
            <p:ph idx="1"/>
          </p:nvPr>
        </p:nvSpPr>
        <p:spPr>
          <a:ln w="38100" cmpd="sng"/>
        </p:spPr>
        <p:txBody>
          <a:bodyPr/>
          <a:lstStyle/>
          <a:p>
            <a:pPr marL="0" indent="0">
              <a:buNone/>
            </a:pPr>
            <a:endParaRPr lang="en-US"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12710" y="1763641"/>
            <a:ext cx="1423637" cy="461665"/>
          </a:xfrm>
          <a:prstGeom prst="rect">
            <a:avLst/>
          </a:prstGeom>
          <a:solidFill>
            <a:schemeClr val="bg1">
              <a:alpha val="21000"/>
            </a:schemeClr>
          </a:solidFill>
          <a:ln w="19050" cmpd="sng">
            <a:solidFill>
              <a:srgbClr val="0000FC"/>
            </a:solidFill>
          </a:ln>
        </p:spPr>
        <p:txBody>
          <a:bodyPr wrap="square" rtlCol="0">
            <a:spAutoFit/>
          </a:bodyPr>
          <a:lstStyle/>
          <a:p>
            <a:pPr algn="ctr"/>
            <a:r>
              <a:rPr lang="en-US" sz="2400" b="1" dirty="0" smtClean="0">
                <a:latin typeface="Century Gothic"/>
                <a:cs typeface="Century Gothic"/>
              </a:rPr>
              <a:t>SPEAKER</a:t>
            </a:r>
            <a:endParaRPr lang="en-US" sz="2400" b="1" dirty="0">
              <a:latin typeface="Century Gothic"/>
              <a:cs typeface="Century Gothic"/>
            </a:endParaRPr>
          </a:p>
        </p:txBody>
      </p:sp>
      <p:sp>
        <p:nvSpPr>
          <p:cNvPr id="6" name="TextBox 5"/>
          <p:cNvSpPr txBox="1"/>
          <p:nvPr/>
        </p:nvSpPr>
        <p:spPr>
          <a:xfrm>
            <a:off x="1816024" y="5416681"/>
            <a:ext cx="1423637" cy="461665"/>
          </a:xfrm>
          <a:prstGeom prst="rect">
            <a:avLst/>
          </a:prstGeom>
          <a:solidFill>
            <a:schemeClr val="bg1">
              <a:alpha val="21000"/>
            </a:schemeClr>
          </a:solidFill>
          <a:ln w="19050" cmpd="sng">
            <a:solidFill>
              <a:srgbClr val="0000FC"/>
            </a:solidFill>
          </a:ln>
        </p:spPr>
        <p:txBody>
          <a:bodyPr wrap="square" rtlCol="0">
            <a:spAutoFit/>
          </a:bodyPr>
          <a:lstStyle/>
          <a:p>
            <a:pPr algn="ctr"/>
            <a:r>
              <a:rPr lang="en-US" sz="2400" b="1" dirty="0" smtClean="0">
                <a:latin typeface="Century Gothic"/>
                <a:cs typeface="Century Gothic"/>
              </a:rPr>
              <a:t>SUBJECT</a:t>
            </a:r>
            <a:endParaRPr lang="en-US" sz="2400" b="1" dirty="0">
              <a:latin typeface="Century Gothic"/>
              <a:cs typeface="Century Gothic"/>
            </a:endParaRPr>
          </a:p>
        </p:txBody>
      </p:sp>
      <p:sp>
        <p:nvSpPr>
          <p:cNvPr id="7" name="TextBox 6"/>
          <p:cNvSpPr txBox="1"/>
          <p:nvPr/>
        </p:nvSpPr>
        <p:spPr>
          <a:xfrm>
            <a:off x="2236136" y="3159627"/>
            <a:ext cx="1584320" cy="461665"/>
          </a:xfrm>
          <a:prstGeom prst="rect">
            <a:avLst/>
          </a:prstGeom>
          <a:solidFill>
            <a:schemeClr val="bg1">
              <a:alpha val="21000"/>
            </a:schemeClr>
          </a:solidFill>
          <a:ln w="19050" cmpd="sng">
            <a:solidFill>
              <a:srgbClr val="0000FC"/>
            </a:solidFill>
          </a:ln>
        </p:spPr>
        <p:txBody>
          <a:bodyPr wrap="square" rtlCol="0">
            <a:spAutoFit/>
          </a:bodyPr>
          <a:lstStyle/>
          <a:p>
            <a:pPr algn="ctr"/>
            <a:r>
              <a:rPr lang="en-US" sz="2400" b="1" dirty="0" smtClean="0">
                <a:latin typeface="Century Gothic"/>
                <a:cs typeface="Century Gothic"/>
              </a:rPr>
              <a:t>CONTEXT</a:t>
            </a:r>
            <a:endParaRPr lang="en-US" sz="2400" b="1" dirty="0">
              <a:latin typeface="Century Gothic"/>
              <a:cs typeface="Century Gothic"/>
            </a:endParaRPr>
          </a:p>
        </p:txBody>
      </p:sp>
      <p:sp>
        <p:nvSpPr>
          <p:cNvPr id="8" name="TextBox 7"/>
          <p:cNvSpPr txBox="1"/>
          <p:nvPr/>
        </p:nvSpPr>
        <p:spPr>
          <a:xfrm>
            <a:off x="5592058" y="3159627"/>
            <a:ext cx="1584320" cy="461665"/>
          </a:xfrm>
          <a:prstGeom prst="rect">
            <a:avLst/>
          </a:prstGeom>
          <a:solidFill>
            <a:schemeClr val="bg1">
              <a:alpha val="21000"/>
            </a:schemeClr>
          </a:solidFill>
          <a:ln w="19050" cmpd="sng">
            <a:solidFill>
              <a:srgbClr val="0000FC"/>
            </a:solidFill>
          </a:ln>
        </p:spPr>
        <p:txBody>
          <a:bodyPr wrap="square" rtlCol="0">
            <a:spAutoFit/>
          </a:bodyPr>
          <a:lstStyle/>
          <a:p>
            <a:pPr algn="ctr"/>
            <a:r>
              <a:rPr lang="en-US" sz="2400" b="1" dirty="0" smtClean="0">
                <a:latin typeface="Century Gothic"/>
                <a:cs typeface="Century Gothic"/>
              </a:rPr>
              <a:t>PURPOSE</a:t>
            </a:r>
            <a:endParaRPr lang="en-US" sz="2400" b="1" dirty="0">
              <a:latin typeface="Century Gothic"/>
              <a:cs typeface="Century Gothic"/>
            </a:endParaRPr>
          </a:p>
        </p:txBody>
      </p:sp>
      <p:sp>
        <p:nvSpPr>
          <p:cNvPr id="9" name="TextBox 8"/>
          <p:cNvSpPr txBox="1"/>
          <p:nvPr/>
        </p:nvSpPr>
        <p:spPr>
          <a:xfrm>
            <a:off x="5922778" y="5441041"/>
            <a:ext cx="1789831" cy="461665"/>
          </a:xfrm>
          <a:prstGeom prst="rect">
            <a:avLst/>
          </a:prstGeom>
          <a:solidFill>
            <a:schemeClr val="bg1">
              <a:alpha val="21000"/>
            </a:schemeClr>
          </a:solidFill>
          <a:ln w="19050" cmpd="sng">
            <a:solidFill>
              <a:srgbClr val="0000FC"/>
            </a:solidFill>
          </a:ln>
        </p:spPr>
        <p:txBody>
          <a:bodyPr wrap="square" rtlCol="0">
            <a:spAutoFit/>
          </a:bodyPr>
          <a:lstStyle/>
          <a:p>
            <a:pPr algn="ctr"/>
            <a:r>
              <a:rPr lang="en-US" sz="2400" b="1" dirty="0" smtClean="0">
                <a:latin typeface="Century Gothic"/>
                <a:cs typeface="Century Gothic"/>
              </a:rPr>
              <a:t>AUDIENCE</a:t>
            </a:r>
            <a:endParaRPr lang="en-US" sz="2400" b="1" dirty="0">
              <a:latin typeface="Century Gothic"/>
              <a:cs typeface="Century Gothic"/>
            </a:endParaRPr>
          </a:p>
        </p:txBody>
      </p:sp>
    </p:spTree>
    <p:extLst>
      <p:ext uri="{BB962C8B-B14F-4D97-AF65-F5344CB8AC3E}">
        <p14:creationId xmlns:p14="http://schemas.microsoft.com/office/powerpoint/2010/main" val="336384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Let’s Practice</a:t>
            </a:r>
            <a:endParaRPr lang="en-US" dirty="0">
              <a:latin typeface="Century Gothic"/>
              <a:cs typeface="Century Gothic"/>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Directions: Identify all of the elements of the rhetorical triangle for the selection on the next slide. You are trying to determine these elements:</a:t>
            </a:r>
          </a:p>
          <a:p>
            <a:pPr marL="0" indent="0">
              <a:buNone/>
            </a:pPr>
            <a:r>
              <a:rPr lang="en-US" dirty="0"/>
              <a:t>	</a:t>
            </a:r>
            <a:r>
              <a:rPr lang="en-US" dirty="0" smtClean="0"/>
              <a:t>- speaker</a:t>
            </a:r>
          </a:p>
          <a:p>
            <a:pPr marL="0" indent="0">
              <a:buNone/>
            </a:pPr>
            <a:r>
              <a:rPr lang="en-US" dirty="0"/>
              <a:t>	</a:t>
            </a:r>
            <a:r>
              <a:rPr lang="en-US" dirty="0" smtClean="0"/>
              <a:t>- purpose</a:t>
            </a:r>
          </a:p>
          <a:p>
            <a:pPr marL="0" indent="0">
              <a:buNone/>
            </a:pPr>
            <a:r>
              <a:rPr lang="en-US" dirty="0"/>
              <a:t>	</a:t>
            </a:r>
            <a:r>
              <a:rPr lang="en-US" dirty="0" smtClean="0"/>
              <a:t>- audience</a:t>
            </a:r>
          </a:p>
          <a:p>
            <a:pPr marL="0" indent="0">
              <a:buNone/>
            </a:pPr>
            <a:r>
              <a:rPr lang="en-US" dirty="0"/>
              <a:t>	</a:t>
            </a:r>
            <a:r>
              <a:rPr lang="en-US" dirty="0" smtClean="0"/>
              <a:t>- subject</a:t>
            </a:r>
          </a:p>
          <a:p>
            <a:pPr marL="0" indent="0">
              <a:buNone/>
            </a:pPr>
            <a:r>
              <a:rPr lang="en-US" dirty="0"/>
              <a:t>	</a:t>
            </a:r>
            <a:r>
              <a:rPr lang="en-US" dirty="0" smtClean="0"/>
              <a:t>- context</a:t>
            </a:r>
            <a:endParaRPr lang="en-US" dirty="0"/>
          </a:p>
        </p:txBody>
      </p:sp>
    </p:spTree>
    <p:extLst>
      <p:ext uri="{BB962C8B-B14F-4D97-AF65-F5344CB8AC3E}">
        <p14:creationId xmlns:p14="http://schemas.microsoft.com/office/powerpoint/2010/main" val="23899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119" y="425609"/>
            <a:ext cx="8903600" cy="6350459"/>
          </a:xfrm>
          <a:prstGeom prst="rect">
            <a:avLst/>
          </a:prstGeom>
          <a:solidFill>
            <a:srgbClr val="FFFFFF"/>
          </a:solidFill>
          <a:ln w="38100" cmpd="sng">
            <a:solidFill>
              <a:srgbClr val="0AC900"/>
            </a:solidFill>
          </a:ln>
        </p:spPr>
        <p:txBody>
          <a:bodyPr wrap="square" rtlCol="0">
            <a:spAutoFit/>
          </a:bodyPr>
          <a:lstStyle/>
          <a:p>
            <a:pPr>
              <a:lnSpc>
                <a:spcPct val="150000"/>
              </a:lnSpc>
            </a:pPr>
            <a:r>
              <a:rPr lang="en-US" sz="1600" dirty="0" smtClean="0">
                <a:latin typeface="Times"/>
                <a:cs typeface="Times"/>
              </a:rPr>
              <a:t>Four score and seven years ago our fathers brought forth on this continent, a new nation, conceived in Liberty, and dedicated to the proposition that all men are created equal.</a:t>
            </a:r>
          </a:p>
          <a:p>
            <a:pPr>
              <a:lnSpc>
                <a:spcPct val="150000"/>
              </a:lnSpc>
            </a:pPr>
            <a:endParaRPr lang="en-US" sz="1600" dirty="0" smtClean="0">
              <a:latin typeface="Times"/>
              <a:cs typeface="Times"/>
            </a:endParaRPr>
          </a:p>
          <a:p>
            <a:pPr>
              <a:lnSpc>
                <a:spcPct val="150000"/>
              </a:lnSpc>
            </a:pPr>
            <a:r>
              <a:rPr lang="en-US" sz="1600" dirty="0" smtClean="0">
                <a:latin typeface="Times"/>
                <a:cs typeface="Times"/>
              </a:rPr>
              <a:t>Now we are engaged in a great civil war, testing whether that nation, or any nation so conceived and dedicated, can long endure. We are met on a great battle-field of that war. We have come to dedicate a portion of that field, as a final resting place for those who here gave their lives that that nation might live. It is altogether fitting and proper that we should do this.</a:t>
            </a:r>
          </a:p>
          <a:p>
            <a:pPr>
              <a:lnSpc>
                <a:spcPct val="150000"/>
              </a:lnSpc>
            </a:pPr>
            <a:endParaRPr lang="en-US" sz="1600" dirty="0" smtClean="0">
              <a:latin typeface="Times"/>
              <a:cs typeface="Times"/>
            </a:endParaRPr>
          </a:p>
          <a:p>
            <a:pPr>
              <a:lnSpc>
                <a:spcPct val="150000"/>
              </a:lnSpc>
            </a:pPr>
            <a:r>
              <a:rPr lang="en-US" sz="1600" dirty="0" smtClean="0">
                <a:latin typeface="Times"/>
                <a:cs typeface="Times"/>
              </a:rPr>
              <a:t>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Title 4"/>
          <p:cNvSpPr>
            <a:spLocks noGrp="1"/>
          </p:cNvSpPr>
          <p:nvPr>
            <p:ph type="title"/>
          </p:nvPr>
        </p:nvSpPr>
        <p:spPr>
          <a:xfrm>
            <a:off x="136119" y="75404"/>
            <a:ext cx="4295733" cy="509845"/>
          </a:xfrm>
        </p:spPr>
        <p:txBody>
          <a:bodyPr>
            <a:noAutofit/>
          </a:bodyPr>
          <a:lstStyle/>
          <a:p>
            <a:pPr>
              <a:lnSpc>
                <a:spcPct val="80000"/>
              </a:lnSpc>
            </a:pPr>
            <a:r>
              <a:rPr lang="en-US" sz="2800" b="1" i="1" dirty="0" smtClean="0"/>
              <a:t>The Gettysburg Address</a:t>
            </a:r>
            <a:endParaRPr lang="en-US" sz="2800" b="1" i="1" dirty="0"/>
          </a:p>
        </p:txBody>
      </p:sp>
    </p:spTree>
    <p:extLst>
      <p:ext uri="{BB962C8B-B14F-4D97-AF65-F5344CB8AC3E}">
        <p14:creationId xmlns:p14="http://schemas.microsoft.com/office/powerpoint/2010/main" val="390872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For Abraham Lincoln’s </a:t>
            </a:r>
            <a:r>
              <a:rPr lang="en-US" sz="2700" b="0" i="1" dirty="0" smtClean="0">
                <a:latin typeface="Century Gothic"/>
                <a:cs typeface="Century Gothic"/>
              </a:rPr>
              <a:t>Gettysburg Address</a:t>
            </a:r>
            <a:r>
              <a:rPr lang="en-US" sz="2700" b="0" dirty="0" smtClean="0">
                <a:latin typeface="Century Gothic"/>
                <a:cs typeface="Century Gothic"/>
              </a:rPr>
              <a:t> speech</a:t>
            </a:r>
            <a:endParaRPr lang="en-US" sz="2700" b="0" dirty="0">
              <a:latin typeface="Century Gothic"/>
              <a:cs typeface="Century Gothic"/>
            </a:endParaRPr>
          </a:p>
        </p:txBody>
      </p:sp>
      <p:sp>
        <p:nvSpPr>
          <p:cNvPr id="3" name="Content Placeholder 2"/>
          <p:cNvSpPr>
            <a:spLocks noGrp="1"/>
          </p:cNvSpPr>
          <p:nvPr>
            <p:ph idx="1"/>
          </p:nvPr>
        </p:nvSpPr>
        <p:spPr/>
        <p:txBody>
          <a:bodyPr/>
          <a:lstStyle/>
          <a:p>
            <a:pPr marL="0" indent="0">
              <a:buNone/>
            </a:pPr>
            <a:endParaRPr lang="en-US"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94650" y="1855815"/>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SPEAKER</a:t>
            </a:r>
            <a:endParaRPr lang="en-US" sz="1600" b="1" dirty="0">
              <a:latin typeface="Century Gothic"/>
              <a:cs typeface="Century Gothic"/>
            </a:endParaRPr>
          </a:p>
        </p:txBody>
      </p:sp>
      <p:sp>
        <p:nvSpPr>
          <p:cNvPr id="6" name="TextBox 5"/>
          <p:cNvSpPr txBox="1"/>
          <p:nvPr/>
        </p:nvSpPr>
        <p:spPr>
          <a:xfrm>
            <a:off x="2051601" y="541668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SUBJECT</a:t>
            </a:r>
            <a:endParaRPr lang="en-US" sz="1600" b="1" dirty="0">
              <a:latin typeface="Century Gothic"/>
              <a:cs typeface="Century Gothic"/>
            </a:endParaRPr>
          </a:p>
        </p:txBody>
      </p:sp>
      <p:sp>
        <p:nvSpPr>
          <p:cNvPr id="7" name="TextBox 6"/>
          <p:cNvSpPr txBox="1"/>
          <p:nvPr/>
        </p:nvSpPr>
        <p:spPr>
          <a:xfrm>
            <a:off x="2236136"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CONTEXT</a:t>
            </a:r>
            <a:endParaRPr lang="en-US" sz="1600" b="1" dirty="0">
              <a:latin typeface="Century Gothic"/>
              <a:cs typeface="Century Gothic"/>
            </a:endParaRPr>
          </a:p>
        </p:txBody>
      </p:sp>
      <p:sp>
        <p:nvSpPr>
          <p:cNvPr id="8" name="TextBox 7"/>
          <p:cNvSpPr txBox="1"/>
          <p:nvPr/>
        </p:nvSpPr>
        <p:spPr>
          <a:xfrm>
            <a:off x="5592058"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PURPOSE</a:t>
            </a:r>
            <a:endParaRPr lang="en-US" sz="1600" b="1" dirty="0">
              <a:latin typeface="Century Gothic"/>
              <a:cs typeface="Century Gothic"/>
            </a:endParaRPr>
          </a:p>
        </p:txBody>
      </p:sp>
      <p:sp>
        <p:nvSpPr>
          <p:cNvPr id="9" name="TextBox 8"/>
          <p:cNvSpPr txBox="1"/>
          <p:nvPr/>
        </p:nvSpPr>
        <p:spPr>
          <a:xfrm>
            <a:off x="6189084" y="544104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AUDIENCE</a:t>
            </a:r>
            <a:endParaRPr lang="en-US" sz="1600" b="1" dirty="0">
              <a:latin typeface="Century Gothic"/>
              <a:cs typeface="Century Gothic"/>
            </a:endParaRPr>
          </a:p>
        </p:txBody>
      </p:sp>
      <p:cxnSp>
        <p:nvCxnSpPr>
          <p:cNvPr id="11" name="Straight Arrow Connector 10"/>
          <p:cNvCxnSpPr/>
          <p:nvPr/>
        </p:nvCxnSpPr>
        <p:spPr>
          <a:xfrm>
            <a:off x="5188701" y="2032000"/>
            <a:ext cx="380356" cy="0"/>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92058" y="1724757"/>
            <a:ext cx="2927525" cy="646331"/>
          </a:xfrm>
          <a:prstGeom prst="rect">
            <a:avLst/>
          </a:prstGeom>
          <a:noFill/>
        </p:spPr>
        <p:txBody>
          <a:bodyPr wrap="square" rtlCol="0">
            <a:spAutoFit/>
          </a:bodyPr>
          <a:lstStyle/>
          <a:p>
            <a:r>
              <a:rPr lang="en-US" dirty="0" smtClean="0">
                <a:latin typeface="Lucida Handwriting"/>
                <a:cs typeface="Lucida Handwriting"/>
              </a:rPr>
              <a:t>President Abraham Lincoln</a:t>
            </a:r>
            <a:endParaRPr lang="en-US" dirty="0">
              <a:latin typeface="Lucida Handwriting"/>
              <a:cs typeface="Lucida Handwriting"/>
            </a:endParaRPr>
          </a:p>
        </p:txBody>
      </p:sp>
    </p:spTree>
    <p:extLst>
      <p:ext uri="{BB962C8B-B14F-4D97-AF65-F5344CB8AC3E}">
        <p14:creationId xmlns:p14="http://schemas.microsoft.com/office/powerpoint/2010/main" val="404946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For Abraham Lincoln’s </a:t>
            </a:r>
            <a:r>
              <a:rPr lang="en-US" sz="2700" b="0" i="1" dirty="0" smtClean="0">
                <a:latin typeface="Century Gothic"/>
                <a:cs typeface="Century Gothic"/>
              </a:rPr>
              <a:t>Gettysburg Address</a:t>
            </a:r>
            <a:r>
              <a:rPr lang="en-US" sz="2700" b="0" dirty="0" smtClean="0">
                <a:latin typeface="Century Gothic"/>
                <a:cs typeface="Century Gothic"/>
              </a:rPr>
              <a:t> speech</a:t>
            </a:r>
            <a:endParaRPr lang="en-US" sz="3100" b="0" dirty="0">
              <a:latin typeface="Century Gothic"/>
              <a:cs typeface="Century Gothic"/>
            </a:endParaRPr>
          </a:p>
        </p:txBody>
      </p:sp>
      <p:sp>
        <p:nvSpPr>
          <p:cNvPr id="3" name="Content Placeholder 2"/>
          <p:cNvSpPr>
            <a:spLocks noGrp="1"/>
          </p:cNvSpPr>
          <p:nvPr>
            <p:ph idx="1"/>
          </p:nvPr>
        </p:nvSpPr>
        <p:spPr>
          <a:ln>
            <a:solidFill>
              <a:srgbClr val="0000FC"/>
            </a:solidFill>
          </a:ln>
        </p:spPr>
        <p:txBody>
          <a:bodyPr/>
          <a:lstStyle/>
          <a:p>
            <a:pPr marL="0" indent="0">
              <a:buNone/>
            </a:pPr>
            <a:endParaRPr lang="en-US" sz="2800"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94650" y="1855815"/>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SPEAKER</a:t>
            </a:r>
            <a:endParaRPr lang="en-US" sz="1600" b="1" dirty="0">
              <a:latin typeface="Century Gothic"/>
              <a:cs typeface="Century Gothic"/>
            </a:endParaRPr>
          </a:p>
        </p:txBody>
      </p:sp>
      <p:sp>
        <p:nvSpPr>
          <p:cNvPr id="6" name="TextBox 5"/>
          <p:cNvSpPr txBox="1"/>
          <p:nvPr/>
        </p:nvSpPr>
        <p:spPr>
          <a:xfrm>
            <a:off x="2051601" y="541668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SUBJECT</a:t>
            </a:r>
            <a:endParaRPr lang="en-US" sz="1600" b="1" dirty="0">
              <a:latin typeface="Century Gothic"/>
              <a:cs typeface="Century Gothic"/>
            </a:endParaRPr>
          </a:p>
        </p:txBody>
      </p:sp>
      <p:sp>
        <p:nvSpPr>
          <p:cNvPr id="7" name="TextBox 6"/>
          <p:cNvSpPr txBox="1"/>
          <p:nvPr/>
        </p:nvSpPr>
        <p:spPr>
          <a:xfrm>
            <a:off x="2236136"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CONTEXT</a:t>
            </a:r>
            <a:endParaRPr lang="en-US" sz="1600" b="1" dirty="0">
              <a:latin typeface="Century Gothic"/>
              <a:cs typeface="Century Gothic"/>
            </a:endParaRPr>
          </a:p>
        </p:txBody>
      </p:sp>
      <p:sp>
        <p:nvSpPr>
          <p:cNvPr id="8" name="TextBox 7"/>
          <p:cNvSpPr txBox="1"/>
          <p:nvPr/>
        </p:nvSpPr>
        <p:spPr>
          <a:xfrm>
            <a:off x="5592058"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PURPOSE</a:t>
            </a:r>
            <a:endParaRPr lang="en-US" sz="1600" b="1" dirty="0">
              <a:latin typeface="Century Gothic"/>
              <a:cs typeface="Century Gothic"/>
            </a:endParaRPr>
          </a:p>
        </p:txBody>
      </p:sp>
      <p:sp>
        <p:nvSpPr>
          <p:cNvPr id="9" name="TextBox 8"/>
          <p:cNvSpPr txBox="1"/>
          <p:nvPr/>
        </p:nvSpPr>
        <p:spPr>
          <a:xfrm>
            <a:off x="6189084" y="544104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AUDIENCE</a:t>
            </a:r>
            <a:endParaRPr lang="en-US" sz="1600" b="1" dirty="0">
              <a:latin typeface="Century Gothic"/>
              <a:cs typeface="Century Gothic"/>
            </a:endParaRPr>
          </a:p>
        </p:txBody>
      </p:sp>
      <p:cxnSp>
        <p:nvCxnSpPr>
          <p:cNvPr id="11" name="Straight Arrow Connector 10"/>
          <p:cNvCxnSpPr/>
          <p:nvPr/>
        </p:nvCxnSpPr>
        <p:spPr>
          <a:xfrm>
            <a:off x="5188701" y="2032000"/>
            <a:ext cx="380356" cy="0"/>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92058" y="1724757"/>
            <a:ext cx="2927525" cy="646331"/>
          </a:xfrm>
          <a:prstGeom prst="rect">
            <a:avLst/>
          </a:prstGeom>
          <a:noFill/>
        </p:spPr>
        <p:txBody>
          <a:bodyPr wrap="square" rtlCol="0">
            <a:spAutoFit/>
          </a:bodyPr>
          <a:lstStyle/>
          <a:p>
            <a:r>
              <a:rPr lang="en-US" dirty="0" smtClean="0">
                <a:latin typeface="Lucida Handwriting"/>
                <a:cs typeface="Lucida Handwriting"/>
              </a:rPr>
              <a:t>President Abraham Lincoln</a:t>
            </a:r>
            <a:endParaRPr lang="en-US" dirty="0">
              <a:latin typeface="Lucida Handwriting"/>
              <a:cs typeface="Lucida Handwriting"/>
            </a:endParaRPr>
          </a:p>
        </p:txBody>
      </p:sp>
      <p:cxnSp>
        <p:nvCxnSpPr>
          <p:cNvPr id="13" name="Straight Arrow Connector 12"/>
          <p:cNvCxnSpPr/>
          <p:nvPr/>
        </p:nvCxnSpPr>
        <p:spPr>
          <a:xfrm flipH="1" flipV="1">
            <a:off x="2846917" y="2868083"/>
            <a:ext cx="398735" cy="291545"/>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3250" y="2504091"/>
            <a:ext cx="3545417" cy="369332"/>
          </a:xfrm>
          <a:prstGeom prst="rect">
            <a:avLst/>
          </a:prstGeom>
          <a:noFill/>
        </p:spPr>
        <p:txBody>
          <a:bodyPr wrap="square" rtlCol="0">
            <a:spAutoFit/>
          </a:bodyPr>
          <a:lstStyle/>
          <a:p>
            <a:r>
              <a:rPr lang="en-US" dirty="0" smtClean="0">
                <a:latin typeface="Lucida Handwriting"/>
                <a:cs typeface="Lucida Handwriting"/>
              </a:rPr>
              <a:t>During the U.S. Civil War</a:t>
            </a:r>
            <a:endParaRPr lang="en-US" dirty="0">
              <a:latin typeface="Lucida Handwriting"/>
              <a:cs typeface="Lucida Handwriting"/>
            </a:endParaRPr>
          </a:p>
        </p:txBody>
      </p:sp>
    </p:spTree>
    <p:extLst>
      <p:ext uri="{BB962C8B-B14F-4D97-AF65-F5344CB8AC3E}">
        <p14:creationId xmlns:p14="http://schemas.microsoft.com/office/powerpoint/2010/main" val="8521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00FC"/>
            </a:solidFill>
          </a:ln>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For Abraham Lincoln’s </a:t>
            </a:r>
            <a:r>
              <a:rPr lang="en-US" sz="2700" b="0" i="1" dirty="0" smtClean="0">
                <a:latin typeface="Century Gothic"/>
                <a:cs typeface="Century Gothic"/>
              </a:rPr>
              <a:t>Gettysburg Address</a:t>
            </a:r>
            <a:r>
              <a:rPr lang="en-US" sz="2700" b="0" dirty="0" smtClean="0">
                <a:latin typeface="Century Gothic"/>
                <a:cs typeface="Century Gothic"/>
              </a:rPr>
              <a:t> speech</a:t>
            </a:r>
            <a:endParaRPr lang="en-US" sz="3100" b="0" dirty="0">
              <a:latin typeface="Century Gothic"/>
              <a:cs typeface="Century Gothic"/>
            </a:endParaRPr>
          </a:p>
        </p:txBody>
      </p:sp>
      <p:sp>
        <p:nvSpPr>
          <p:cNvPr id="3" name="Content Placeholder 2"/>
          <p:cNvSpPr>
            <a:spLocks noGrp="1"/>
          </p:cNvSpPr>
          <p:nvPr>
            <p:ph idx="1"/>
          </p:nvPr>
        </p:nvSpPr>
        <p:spPr/>
        <p:txBody>
          <a:bodyPr/>
          <a:lstStyle/>
          <a:p>
            <a:pPr marL="0" indent="0">
              <a:buNone/>
            </a:pPr>
            <a:endParaRPr lang="en-US"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94650" y="1855815"/>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SPEAKER</a:t>
            </a:r>
            <a:endParaRPr lang="en-US" sz="1600" b="1" dirty="0">
              <a:latin typeface="Century Gothic"/>
              <a:cs typeface="Century Gothic"/>
            </a:endParaRPr>
          </a:p>
        </p:txBody>
      </p:sp>
      <p:sp>
        <p:nvSpPr>
          <p:cNvPr id="6" name="TextBox 5"/>
          <p:cNvSpPr txBox="1"/>
          <p:nvPr/>
        </p:nvSpPr>
        <p:spPr>
          <a:xfrm>
            <a:off x="2051601" y="541668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SUBJECT</a:t>
            </a:r>
            <a:endParaRPr lang="en-US" sz="1600" b="1" dirty="0">
              <a:latin typeface="Century Gothic"/>
              <a:cs typeface="Century Gothic"/>
            </a:endParaRPr>
          </a:p>
        </p:txBody>
      </p:sp>
      <p:sp>
        <p:nvSpPr>
          <p:cNvPr id="7" name="TextBox 6"/>
          <p:cNvSpPr txBox="1"/>
          <p:nvPr/>
        </p:nvSpPr>
        <p:spPr>
          <a:xfrm>
            <a:off x="2236136"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CONTEXT</a:t>
            </a:r>
            <a:endParaRPr lang="en-US" sz="1600" b="1" dirty="0">
              <a:latin typeface="Century Gothic"/>
              <a:cs typeface="Century Gothic"/>
            </a:endParaRPr>
          </a:p>
        </p:txBody>
      </p:sp>
      <p:sp>
        <p:nvSpPr>
          <p:cNvPr id="8" name="TextBox 7"/>
          <p:cNvSpPr txBox="1"/>
          <p:nvPr/>
        </p:nvSpPr>
        <p:spPr>
          <a:xfrm>
            <a:off x="5592058"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PURPOSE</a:t>
            </a:r>
            <a:endParaRPr lang="en-US" sz="1600" b="1" dirty="0">
              <a:latin typeface="Century Gothic"/>
              <a:cs typeface="Century Gothic"/>
            </a:endParaRPr>
          </a:p>
        </p:txBody>
      </p:sp>
      <p:sp>
        <p:nvSpPr>
          <p:cNvPr id="9" name="TextBox 8"/>
          <p:cNvSpPr txBox="1"/>
          <p:nvPr/>
        </p:nvSpPr>
        <p:spPr>
          <a:xfrm>
            <a:off x="6189084" y="544104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AUDIENCE</a:t>
            </a:r>
            <a:endParaRPr lang="en-US" sz="1600" b="1" dirty="0">
              <a:latin typeface="Century Gothic"/>
              <a:cs typeface="Century Gothic"/>
            </a:endParaRPr>
          </a:p>
        </p:txBody>
      </p:sp>
      <p:cxnSp>
        <p:nvCxnSpPr>
          <p:cNvPr id="11" name="Straight Arrow Connector 10"/>
          <p:cNvCxnSpPr/>
          <p:nvPr/>
        </p:nvCxnSpPr>
        <p:spPr>
          <a:xfrm>
            <a:off x="5188701" y="2032000"/>
            <a:ext cx="380356" cy="0"/>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92058" y="1724757"/>
            <a:ext cx="2927525" cy="646331"/>
          </a:xfrm>
          <a:prstGeom prst="rect">
            <a:avLst/>
          </a:prstGeom>
          <a:noFill/>
        </p:spPr>
        <p:txBody>
          <a:bodyPr wrap="square" rtlCol="0">
            <a:spAutoFit/>
          </a:bodyPr>
          <a:lstStyle/>
          <a:p>
            <a:r>
              <a:rPr lang="en-US" dirty="0" smtClean="0">
                <a:latin typeface="Lucida Handwriting"/>
                <a:cs typeface="Lucida Handwriting"/>
              </a:rPr>
              <a:t>President Abraham Lincoln</a:t>
            </a:r>
            <a:endParaRPr lang="en-US" dirty="0">
              <a:latin typeface="Lucida Handwriting"/>
              <a:cs typeface="Lucida Handwriting"/>
            </a:endParaRPr>
          </a:p>
        </p:txBody>
      </p:sp>
      <p:cxnSp>
        <p:nvCxnSpPr>
          <p:cNvPr id="13" name="Straight Arrow Connector 12"/>
          <p:cNvCxnSpPr/>
          <p:nvPr/>
        </p:nvCxnSpPr>
        <p:spPr>
          <a:xfrm flipH="1" flipV="1">
            <a:off x="2846917" y="2868083"/>
            <a:ext cx="398735" cy="291545"/>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3250" y="2504091"/>
            <a:ext cx="3545417" cy="369332"/>
          </a:xfrm>
          <a:prstGeom prst="rect">
            <a:avLst/>
          </a:prstGeom>
          <a:noFill/>
        </p:spPr>
        <p:txBody>
          <a:bodyPr wrap="square" rtlCol="0">
            <a:spAutoFit/>
          </a:bodyPr>
          <a:lstStyle/>
          <a:p>
            <a:r>
              <a:rPr lang="en-US" dirty="0" smtClean="0">
                <a:latin typeface="Lucida Handwriting"/>
                <a:cs typeface="Lucida Handwriting"/>
              </a:rPr>
              <a:t>During the U.S. Civil War</a:t>
            </a:r>
            <a:endParaRPr lang="en-US" dirty="0">
              <a:latin typeface="Lucida Handwriting"/>
              <a:cs typeface="Lucida Handwriting"/>
            </a:endParaRPr>
          </a:p>
        </p:txBody>
      </p:sp>
      <p:cxnSp>
        <p:nvCxnSpPr>
          <p:cNvPr id="15" name="Straight Arrow Connector 14"/>
          <p:cNvCxnSpPr/>
          <p:nvPr/>
        </p:nvCxnSpPr>
        <p:spPr>
          <a:xfrm>
            <a:off x="6786109" y="3280833"/>
            <a:ext cx="325891" cy="248126"/>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88701" y="3528959"/>
            <a:ext cx="3545417" cy="1200329"/>
          </a:xfrm>
          <a:prstGeom prst="rect">
            <a:avLst/>
          </a:prstGeom>
          <a:noFill/>
        </p:spPr>
        <p:txBody>
          <a:bodyPr wrap="square" rtlCol="0">
            <a:spAutoFit/>
          </a:bodyPr>
          <a:lstStyle/>
          <a:p>
            <a:r>
              <a:rPr lang="en-US" dirty="0" smtClean="0">
                <a:latin typeface="Lucida Handwriting"/>
                <a:cs typeface="Lucida Handwriting"/>
              </a:rPr>
              <a:t>To dedicate some of the field as a final resting place for soldiers who gave their lives</a:t>
            </a:r>
            <a:endParaRPr lang="en-US" dirty="0">
              <a:latin typeface="Lucida Handwriting"/>
              <a:cs typeface="Lucida Handwriting"/>
            </a:endParaRPr>
          </a:p>
        </p:txBody>
      </p:sp>
    </p:spTree>
    <p:extLst>
      <p:ext uri="{BB962C8B-B14F-4D97-AF65-F5344CB8AC3E}">
        <p14:creationId xmlns:p14="http://schemas.microsoft.com/office/powerpoint/2010/main" val="10033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00FC"/>
            </a:solidFill>
          </a:ln>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For Abraham Lincoln’s </a:t>
            </a:r>
            <a:r>
              <a:rPr lang="en-US" sz="2700" b="0" i="1" dirty="0" smtClean="0">
                <a:latin typeface="Century Gothic"/>
                <a:cs typeface="Century Gothic"/>
              </a:rPr>
              <a:t>Gettysburg Address</a:t>
            </a:r>
            <a:r>
              <a:rPr lang="en-US" sz="2700" b="0" dirty="0" smtClean="0">
                <a:latin typeface="Century Gothic"/>
                <a:cs typeface="Century Gothic"/>
              </a:rPr>
              <a:t> speech</a:t>
            </a:r>
            <a:endParaRPr lang="en-US" sz="2700" b="0" dirty="0">
              <a:latin typeface="Century Gothic"/>
              <a:cs typeface="Century Gothic"/>
            </a:endParaRPr>
          </a:p>
        </p:txBody>
      </p:sp>
      <p:sp>
        <p:nvSpPr>
          <p:cNvPr id="3" name="Content Placeholder 2"/>
          <p:cNvSpPr>
            <a:spLocks noGrp="1"/>
          </p:cNvSpPr>
          <p:nvPr>
            <p:ph idx="1"/>
          </p:nvPr>
        </p:nvSpPr>
        <p:spPr/>
        <p:txBody>
          <a:bodyPr/>
          <a:lstStyle/>
          <a:p>
            <a:pPr marL="0" indent="0">
              <a:buNone/>
            </a:pPr>
            <a:endParaRPr lang="en-US"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94650" y="1855815"/>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SPEAKER</a:t>
            </a:r>
            <a:endParaRPr lang="en-US" sz="1600" b="1" dirty="0">
              <a:latin typeface="Century Gothic"/>
              <a:cs typeface="Century Gothic"/>
            </a:endParaRPr>
          </a:p>
        </p:txBody>
      </p:sp>
      <p:sp>
        <p:nvSpPr>
          <p:cNvPr id="6" name="TextBox 5"/>
          <p:cNvSpPr txBox="1"/>
          <p:nvPr/>
        </p:nvSpPr>
        <p:spPr>
          <a:xfrm>
            <a:off x="2051601" y="541668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SUBJECT</a:t>
            </a:r>
            <a:endParaRPr lang="en-US" sz="1600" b="1" dirty="0">
              <a:latin typeface="Century Gothic"/>
              <a:cs typeface="Century Gothic"/>
            </a:endParaRPr>
          </a:p>
        </p:txBody>
      </p:sp>
      <p:sp>
        <p:nvSpPr>
          <p:cNvPr id="7" name="TextBox 6"/>
          <p:cNvSpPr txBox="1"/>
          <p:nvPr/>
        </p:nvSpPr>
        <p:spPr>
          <a:xfrm>
            <a:off x="2236136"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CONTEXT</a:t>
            </a:r>
            <a:endParaRPr lang="en-US" sz="1600" b="1" dirty="0">
              <a:latin typeface="Century Gothic"/>
              <a:cs typeface="Century Gothic"/>
            </a:endParaRPr>
          </a:p>
        </p:txBody>
      </p:sp>
      <p:sp>
        <p:nvSpPr>
          <p:cNvPr id="8" name="TextBox 7"/>
          <p:cNvSpPr txBox="1"/>
          <p:nvPr/>
        </p:nvSpPr>
        <p:spPr>
          <a:xfrm>
            <a:off x="5592058" y="3159627"/>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PURPOSE</a:t>
            </a:r>
            <a:endParaRPr lang="en-US" sz="1600" b="1" dirty="0">
              <a:latin typeface="Century Gothic"/>
              <a:cs typeface="Century Gothic"/>
            </a:endParaRPr>
          </a:p>
        </p:txBody>
      </p:sp>
      <p:sp>
        <p:nvSpPr>
          <p:cNvPr id="9" name="TextBox 8"/>
          <p:cNvSpPr txBox="1"/>
          <p:nvPr/>
        </p:nvSpPr>
        <p:spPr>
          <a:xfrm>
            <a:off x="6189084" y="5441041"/>
            <a:ext cx="1194051" cy="338554"/>
          </a:xfrm>
          <a:prstGeom prst="rect">
            <a:avLst/>
          </a:prstGeom>
          <a:solidFill>
            <a:schemeClr val="bg1">
              <a:alpha val="21000"/>
            </a:schemeClr>
          </a:solidFill>
          <a:ln>
            <a:solidFill>
              <a:srgbClr val="0000FC"/>
            </a:solidFill>
          </a:ln>
        </p:spPr>
        <p:txBody>
          <a:bodyPr wrap="square" rtlCol="0">
            <a:spAutoFit/>
          </a:bodyPr>
          <a:lstStyle/>
          <a:p>
            <a:pPr algn="ctr"/>
            <a:r>
              <a:rPr lang="en-US" sz="1600" b="1" dirty="0" smtClean="0">
                <a:latin typeface="Century Gothic"/>
                <a:cs typeface="Century Gothic"/>
              </a:rPr>
              <a:t>AUDIENCE</a:t>
            </a:r>
            <a:endParaRPr lang="en-US" sz="1600" b="1" dirty="0">
              <a:latin typeface="Century Gothic"/>
              <a:cs typeface="Century Gothic"/>
            </a:endParaRPr>
          </a:p>
        </p:txBody>
      </p:sp>
      <p:cxnSp>
        <p:nvCxnSpPr>
          <p:cNvPr id="11" name="Straight Arrow Connector 10"/>
          <p:cNvCxnSpPr/>
          <p:nvPr/>
        </p:nvCxnSpPr>
        <p:spPr>
          <a:xfrm>
            <a:off x="5188701" y="2032000"/>
            <a:ext cx="380356" cy="0"/>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92058" y="1724757"/>
            <a:ext cx="2927525" cy="646331"/>
          </a:xfrm>
          <a:prstGeom prst="rect">
            <a:avLst/>
          </a:prstGeom>
          <a:noFill/>
        </p:spPr>
        <p:txBody>
          <a:bodyPr wrap="square" rtlCol="0">
            <a:spAutoFit/>
          </a:bodyPr>
          <a:lstStyle/>
          <a:p>
            <a:r>
              <a:rPr lang="en-US" dirty="0" smtClean="0">
                <a:latin typeface="Lucida Handwriting"/>
                <a:cs typeface="Lucida Handwriting"/>
              </a:rPr>
              <a:t>President Abraham Lincoln</a:t>
            </a:r>
            <a:endParaRPr lang="en-US" dirty="0">
              <a:latin typeface="Lucida Handwriting"/>
              <a:cs typeface="Lucida Handwriting"/>
            </a:endParaRPr>
          </a:p>
        </p:txBody>
      </p:sp>
      <p:cxnSp>
        <p:nvCxnSpPr>
          <p:cNvPr id="13" name="Straight Arrow Connector 12"/>
          <p:cNvCxnSpPr/>
          <p:nvPr/>
        </p:nvCxnSpPr>
        <p:spPr>
          <a:xfrm flipH="1" flipV="1">
            <a:off x="2846917" y="2868083"/>
            <a:ext cx="398735" cy="291545"/>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3250" y="2504091"/>
            <a:ext cx="3545417" cy="369332"/>
          </a:xfrm>
          <a:prstGeom prst="rect">
            <a:avLst/>
          </a:prstGeom>
          <a:noFill/>
        </p:spPr>
        <p:txBody>
          <a:bodyPr wrap="square" rtlCol="0">
            <a:spAutoFit/>
          </a:bodyPr>
          <a:lstStyle/>
          <a:p>
            <a:r>
              <a:rPr lang="en-US" dirty="0" smtClean="0">
                <a:latin typeface="Lucida Handwriting"/>
                <a:cs typeface="Lucida Handwriting"/>
              </a:rPr>
              <a:t>During the U.S. Civil War</a:t>
            </a:r>
            <a:endParaRPr lang="en-US" dirty="0">
              <a:latin typeface="Lucida Handwriting"/>
              <a:cs typeface="Lucida Handwriting"/>
            </a:endParaRPr>
          </a:p>
        </p:txBody>
      </p:sp>
      <p:cxnSp>
        <p:nvCxnSpPr>
          <p:cNvPr id="15" name="Straight Arrow Connector 14"/>
          <p:cNvCxnSpPr/>
          <p:nvPr/>
        </p:nvCxnSpPr>
        <p:spPr>
          <a:xfrm>
            <a:off x="6786109" y="3280833"/>
            <a:ext cx="325891" cy="248126"/>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88701" y="3528959"/>
            <a:ext cx="3545417" cy="1200329"/>
          </a:xfrm>
          <a:prstGeom prst="rect">
            <a:avLst/>
          </a:prstGeom>
          <a:noFill/>
        </p:spPr>
        <p:txBody>
          <a:bodyPr wrap="square" rtlCol="0">
            <a:spAutoFit/>
          </a:bodyPr>
          <a:lstStyle/>
          <a:p>
            <a:r>
              <a:rPr lang="en-US" dirty="0" smtClean="0">
                <a:latin typeface="Lucida Handwriting"/>
                <a:cs typeface="Lucida Handwriting"/>
              </a:rPr>
              <a:t>To dedicate some of the field as a final resting place for soldiers who gave their lives</a:t>
            </a:r>
            <a:endParaRPr lang="en-US" dirty="0">
              <a:latin typeface="Lucida Handwriting"/>
              <a:cs typeface="Lucida Handwriting"/>
            </a:endParaRPr>
          </a:p>
        </p:txBody>
      </p:sp>
      <p:cxnSp>
        <p:nvCxnSpPr>
          <p:cNvPr id="17" name="Straight Arrow Connector 16"/>
          <p:cNvCxnSpPr/>
          <p:nvPr/>
        </p:nvCxnSpPr>
        <p:spPr>
          <a:xfrm flipV="1">
            <a:off x="7383135" y="5395324"/>
            <a:ext cx="268615" cy="293843"/>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506508" y="4748993"/>
            <a:ext cx="3180292" cy="646331"/>
          </a:xfrm>
          <a:prstGeom prst="rect">
            <a:avLst/>
          </a:prstGeom>
          <a:noFill/>
        </p:spPr>
        <p:txBody>
          <a:bodyPr wrap="square" rtlCol="0">
            <a:spAutoFit/>
          </a:bodyPr>
          <a:lstStyle/>
          <a:p>
            <a:r>
              <a:rPr lang="en-US" dirty="0" smtClean="0">
                <a:latin typeface="Lucida Handwriting"/>
                <a:cs typeface="Lucida Handwriting"/>
              </a:rPr>
              <a:t>All U.S. citizens, people present at the speech</a:t>
            </a:r>
            <a:endParaRPr lang="en-US" dirty="0">
              <a:latin typeface="Lucida Handwriting"/>
              <a:cs typeface="Lucida Handwriting"/>
            </a:endParaRPr>
          </a:p>
        </p:txBody>
      </p:sp>
    </p:spTree>
    <p:extLst>
      <p:ext uri="{BB962C8B-B14F-4D97-AF65-F5344CB8AC3E}">
        <p14:creationId xmlns:p14="http://schemas.microsoft.com/office/powerpoint/2010/main" val="67952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What is Argument Writing?</a:t>
            </a:r>
            <a:endParaRPr lang="en-US" dirty="0">
              <a:latin typeface="Century Gothic"/>
              <a:cs typeface="Century Gothic"/>
            </a:endParaRPr>
          </a:p>
        </p:txBody>
      </p:sp>
      <p:sp>
        <p:nvSpPr>
          <p:cNvPr id="3" name="Content Placeholder 2"/>
          <p:cNvSpPr>
            <a:spLocks noGrp="1"/>
          </p:cNvSpPr>
          <p:nvPr>
            <p:ph idx="1"/>
          </p:nvPr>
        </p:nvSpPr>
        <p:spPr>
          <a:solidFill>
            <a:srgbClr val="FFFFFF"/>
          </a:solidFill>
          <a:ln>
            <a:solidFill>
              <a:srgbClr val="0000FC"/>
            </a:solidFill>
          </a:ln>
        </p:spPr>
        <p:txBody>
          <a:bodyPr/>
          <a:lstStyle/>
          <a:p>
            <a:pPr marL="0" indent="0">
              <a:buNone/>
            </a:pPr>
            <a:r>
              <a:rPr lang="en-US" dirty="0" smtClean="0"/>
              <a:t>An argument essay is a piece of writing that provides information </a:t>
            </a:r>
            <a:r>
              <a:rPr lang="en-US" b="1" dirty="0" smtClean="0">
                <a:solidFill>
                  <a:srgbClr val="0000FC"/>
                </a:solidFill>
              </a:rPr>
              <a:t>AND</a:t>
            </a:r>
            <a:r>
              <a:rPr lang="en-US" dirty="0" smtClean="0">
                <a:solidFill>
                  <a:srgbClr val="0000FC"/>
                </a:solidFill>
              </a:rPr>
              <a:t> </a:t>
            </a:r>
            <a:r>
              <a:rPr lang="en-US" dirty="0" smtClean="0"/>
              <a:t>presents an argument that includes the supporting and opposing ideas. </a:t>
            </a:r>
          </a:p>
          <a:p>
            <a:pPr marL="0" indent="0">
              <a:buNone/>
            </a:pPr>
            <a:endParaRPr lang="en-US" dirty="0"/>
          </a:p>
        </p:txBody>
      </p:sp>
    </p:spTree>
    <p:extLst>
      <p:ext uri="{BB962C8B-B14F-4D97-AF65-F5344CB8AC3E}">
        <p14:creationId xmlns:p14="http://schemas.microsoft.com/office/powerpoint/2010/main" val="3104880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The Rhetorical Triangle</a:t>
            </a:r>
            <a:br>
              <a:rPr lang="en-US" dirty="0" smtClean="0">
                <a:latin typeface="Century Gothic"/>
                <a:cs typeface="Century Gothic"/>
              </a:rPr>
            </a:br>
            <a:r>
              <a:rPr lang="en-US" sz="2700" b="0" dirty="0" smtClean="0">
                <a:latin typeface="Century Gothic"/>
                <a:cs typeface="Century Gothic"/>
              </a:rPr>
              <a:t>For Abraham Lincoln’s </a:t>
            </a:r>
            <a:r>
              <a:rPr lang="en-US" sz="2700" b="0" i="1" dirty="0" smtClean="0">
                <a:latin typeface="Century Gothic"/>
                <a:cs typeface="Century Gothic"/>
              </a:rPr>
              <a:t>Gettysburg Address</a:t>
            </a:r>
            <a:r>
              <a:rPr lang="en-US" sz="2700" b="0" dirty="0" smtClean="0">
                <a:latin typeface="Century Gothic"/>
                <a:cs typeface="Century Gothic"/>
              </a:rPr>
              <a:t> speech</a:t>
            </a:r>
            <a:endParaRPr lang="en-US" sz="2700" b="0" dirty="0">
              <a:latin typeface="Century Gothic"/>
              <a:cs typeface="Century Gothic"/>
            </a:endParaRPr>
          </a:p>
        </p:txBody>
      </p:sp>
      <p:sp>
        <p:nvSpPr>
          <p:cNvPr id="3" name="Content Placeholder 2"/>
          <p:cNvSpPr>
            <a:spLocks noGrp="1"/>
          </p:cNvSpPr>
          <p:nvPr>
            <p:ph idx="1"/>
          </p:nvPr>
        </p:nvSpPr>
        <p:spPr/>
        <p:txBody>
          <a:bodyPr/>
          <a:lstStyle/>
          <a:p>
            <a:pPr marL="0" indent="0">
              <a:buNone/>
            </a:pPr>
            <a:endParaRPr lang="en-US" dirty="0"/>
          </a:p>
        </p:txBody>
      </p:sp>
      <p:sp>
        <p:nvSpPr>
          <p:cNvPr id="4" name="Isosceles Triangle 3"/>
          <p:cNvSpPr/>
          <p:nvPr/>
        </p:nvSpPr>
        <p:spPr>
          <a:xfrm>
            <a:off x="3560878" y="2323090"/>
            <a:ext cx="2008179" cy="3462923"/>
          </a:xfrm>
          <a:prstGeom prst="triangle">
            <a:avLst/>
          </a:prstGeom>
          <a:solidFill>
            <a:srgbClr val="0000FC">
              <a:alpha val="21000"/>
            </a:srgbClr>
          </a:solidFill>
          <a:ln w="38100" cmpd="sng">
            <a:solidFill>
              <a:srgbClr val="0000F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94650" y="1855815"/>
            <a:ext cx="1194051" cy="338554"/>
          </a:xfrm>
          <a:prstGeom prst="rect">
            <a:avLst/>
          </a:prstGeom>
          <a:solidFill>
            <a:schemeClr val="bg1">
              <a:alpha val="21000"/>
            </a:schemeClr>
          </a:solidFill>
          <a:ln>
            <a:solidFill>
              <a:srgbClr val="404151"/>
            </a:solidFill>
          </a:ln>
        </p:spPr>
        <p:txBody>
          <a:bodyPr wrap="square" rtlCol="0">
            <a:spAutoFit/>
          </a:bodyPr>
          <a:lstStyle/>
          <a:p>
            <a:pPr algn="ctr"/>
            <a:r>
              <a:rPr lang="en-US" sz="1600" b="1" dirty="0" smtClean="0">
                <a:latin typeface="Century Gothic"/>
                <a:cs typeface="Century Gothic"/>
              </a:rPr>
              <a:t>SPEAKER</a:t>
            </a:r>
            <a:endParaRPr lang="en-US" sz="1600" b="1" dirty="0">
              <a:latin typeface="Century Gothic"/>
              <a:cs typeface="Century Gothic"/>
            </a:endParaRPr>
          </a:p>
        </p:txBody>
      </p:sp>
      <p:sp>
        <p:nvSpPr>
          <p:cNvPr id="6" name="TextBox 5"/>
          <p:cNvSpPr txBox="1"/>
          <p:nvPr/>
        </p:nvSpPr>
        <p:spPr>
          <a:xfrm>
            <a:off x="2051601" y="5416681"/>
            <a:ext cx="1194051" cy="338554"/>
          </a:xfrm>
          <a:prstGeom prst="rect">
            <a:avLst/>
          </a:prstGeom>
          <a:solidFill>
            <a:schemeClr val="bg1">
              <a:alpha val="21000"/>
            </a:schemeClr>
          </a:solidFill>
          <a:ln>
            <a:solidFill>
              <a:srgbClr val="404151"/>
            </a:solidFill>
          </a:ln>
        </p:spPr>
        <p:txBody>
          <a:bodyPr wrap="square" rtlCol="0">
            <a:spAutoFit/>
          </a:bodyPr>
          <a:lstStyle/>
          <a:p>
            <a:pPr algn="ctr"/>
            <a:r>
              <a:rPr lang="en-US" sz="1600" b="1" dirty="0" smtClean="0">
                <a:latin typeface="Century Gothic"/>
                <a:cs typeface="Century Gothic"/>
              </a:rPr>
              <a:t>SUBJECT</a:t>
            </a:r>
            <a:endParaRPr lang="en-US" sz="1600" b="1" dirty="0">
              <a:latin typeface="Century Gothic"/>
              <a:cs typeface="Century Gothic"/>
            </a:endParaRPr>
          </a:p>
        </p:txBody>
      </p:sp>
      <p:sp>
        <p:nvSpPr>
          <p:cNvPr id="7" name="TextBox 6"/>
          <p:cNvSpPr txBox="1"/>
          <p:nvPr/>
        </p:nvSpPr>
        <p:spPr>
          <a:xfrm>
            <a:off x="2236136" y="3159627"/>
            <a:ext cx="1194051" cy="338554"/>
          </a:xfrm>
          <a:prstGeom prst="rect">
            <a:avLst/>
          </a:prstGeom>
          <a:solidFill>
            <a:schemeClr val="bg1">
              <a:alpha val="21000"/>
            </a:schemeClr>
          </a:solidFill>
          <a:ln>
            <a:solidFill>
              <a:srgbClr val="404151"/>
            </a:solidFill>
          </a:ln>
        </p:spPr>
        <p:txBody>
          <a:bodyPr wrap="square" rtlCol="0">
            <a:spAutoFit/>
          </a:bodyPr>
          <a:lstStyle/>
          <a:p>
            <a:pPr algn="ctr"/>
            <a:r>
              <a:rPr lang="en-US" sz="1600" b="1" dirty="0" smtClean="0">
                <a:latin typeface="Century Gothic"/>
                <a:cs typeface="Century Gothic"/>
              </a:rPr>
              <a:t>CONTEXT</a:t>
            </a:r>
            <a:endParaRPr lang="en-US" sz="1600" b="1" dirty="0">
              <a:latin typeface="Century Gothic"/>
              <a:cs typeface="Century Gothic"/>
            </a:endParaRPr>
          </a:p>
        </p:txBody>
      </p:sp>
      <p:sp>
        <p:nvSpPr>
          <p:cNvPr id="8" name="TextBox 7"/>
          <p:cNvSpPr txBox="1"/>
          <p:nvPr/>
        </p:nvSpPr>
        <p:spPr>
          <a:xfrm>
            <a:off x="5592058" y="3159627"/>
            <a:ext cx="1194051" cy="338554"/>
          </a:xfrm>
          <a:prstGeom prst="rect">
            <a:avLst/>
          </a:prstGeom>
          <a:solidFill>
            <a:schemeClr val="bg1">
              <a:alpha val="21000"/>
            </a:schemeClr>
          </a:solidFill>
          <a:ln>
            <a:solidFill>
              <a:srgbClr val="404151"/>
            </a:solidFill>
          </a:ln>
        </p:spPr>
        <p:txBody>
          <a:bodyPr wrap="square" rtlCol="0">
            <a:spAutoFit/>
          </a:bodyPr>
          <a:lstStyle/>
          <a:p>
            <a:pPr algn="ctr"/>
            <a:r>
              <a:rPr lang="en-US" sz="1600" b="1" dirty="0" smtClean="0">
                <a:latin typeface="Century Gothic"/>
                <a:cs typeface="Century Gothic"/>
              </a:rPr>
              <a:t>PURPOSE</a:t>
            </a:r>
            <a:endParaRPr lang="en-US" sz="1600" b="1" dirty="0">
              <a:latin typeface="Century Gothic"/>
              <a:cs typeface="Century Gothic"/>
            </a:endParaRPr>
          </a:p>
        </p:txBody>
      </p:sp>
      <p:sp>
        <p:nvSpPr>
          <p:cNvPr id="9" name="TextBox 8"/>
          <p:cNvSpPr txBox="1"/>
          <p:nvPr/>
        </p:nvSpPr>
        <p:spPr>
          <a:xfrm>
            <a:off x="6189084" y="5441041"/>
            <a:ext cx="1194051" cy="338554"/>
          </a:xfrm>
          <a:prstGeom prst="rect">
            <a:avLst/>
          </a:prstGeom>
          <a:solidFill>
            <a:schemeClr val="bg1">
              <a:alpha val="21000"/>
            </a:schemeClr>
          </a:solidFill>
          <a:ln>
            <a:solidFill>
              <a:srgbClr val="404151"/>
            </a:solidFill>
          </a:ln>
        </p:spPr>
        <p:txBody>
          <a:bodyPr wrap="square" rtlCol="0">
            <a:spAutoFit/>
          </a:bodyPr>
          <a:lstStyle/>
          <a:p>
            <a:pPr algn="ctr"/>
            <a:r>
              <a:rPr lang="en-US" sz="1600" b="1" dirty="0" smtClean="0">
                <a:latin typeface="Century Gothic"/>
                <a:cs typeface="Century Gothic"/>
              </a:rPr>
              <a:t>AUDIENCE</a:t>
            </a:r>
            <a:endParaRPr lang="en-US" sz="1600" b="1" dirty="0">
              <a:latin typeface="Century Gothic"/>
              <a:cs typeface="Century Gothic"/>
            </a:endParaRPr>
          </a:p>
        </p:txBody>
      </p:sp>
      <p:cxnSp>
        <p:nvCxnSpPr>
          <p:cNvPr id="11" name="Straight Arrow Connector 10"/>
          <p:cNvCxnSpPr/>
          <p:nvPr/>
        </p:nvCxnSpPr>
        <p:spPr>
          <a:xfrm>
            <a:off x="5188701" y="2032000"/>
            <a:ext cx="380356" cy="0"/>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92058" y="1724757"/>
            <a:ext cx="2927525" cy="646331"/>
          </a:xfrm>
          <a:prstGeom prst="rect">
            <a:avLst/>
          </a:prstGeom>
          <a:noFill/>
        </p:spPr>
        <p:txBody>
          <a:bodyPr wrap="square" rtlCol="0">
            <a:spAutoFit/>
          </a:bodyPr>
          <a:lstStyle/>
          <a:p>
            <a:r>
              <a:rPr lang="en-US" dirty="0" smtClean="0">
                <a:latin typeface="Lucida Handwriting"/>
                <a:cs typeface="Lucida Handwriting"/>
              </a:rPr>
              <a:t>President Abraham Lincoln</a:t>
            </a:r>
            <a:endParaRPr lang="en-US" dirty="0">
              <a:latin typeface="Lucida Handwriting"/>
              <a:cs typeface="Lucida Handwriting"/>
            </a:endParaRPr>
          </a:p>
        </p:txBody>
      </p:sp>
      <p:cxnSp>
        <p:nvCxnSpPr>
          <p:cNvPr id="13" name="Straight Arrow Connector 12"/>
          <p:cNvCxnSpPr/>
          <p:nvPr/>
        </p:nvCxnSpPr>
        <p:spPr>
          <a:xfrm flipH="1" flipV="1">
            <a:off x="2846917" y="2868083"/>
            <a:ext cx="398735" cy="291545"/>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3250" y="2504091"/>
            <a:ext cx="3545417" cy="369332"/>
          </a:xfrm>
          <a:prstGeom prst="rect">
            <a:avLst/>
          </a:prstGeom>
          <a:noFill/>
        </p:spPr>
        <p:txBody>
          <a:bodyPr wrap="square" rtlCol="0">
            <a:spAutoFit/>
          </a:bodyPr>
          <a:lstStyle/>
          <a:p>
            <a:r>
              <a:rPr lang="en-US" dirty="0" smtClean="0">
                <a:latin typeface="Lucida Handwriting"/>
                <a:cs typeface="Lucida Handwriting"/>
              </a:rPr>
              <a:t>During the U.S. Civil War</a:t>
            </a:r>
            <a:endParaRPr lang="en-US" dirty="0">
              <a:latin typeface="Lucida Handwriting"/>
              <a:cs typeface="Lucida Handwriting"/>
            </a:endParaRPr>
          </a:p>
        </p:txBody>
      </p:sp>
      <p:cxnSp>
        <p:nvCxnSpPr>
          <p:cNvPr id="15" name="Straight Arrow Connector 14"/>
          <p:cNvCxnSpPr/>
          <p:nvPr/>
        </p:nvCxnSpPr>
        <p:spPr>
          <a:xfrm>
            <a:off x="6786109" y="3280833"/>
            <a:ext cx="325891" cy="248126"/>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88701" y="3528959"/>
            <a:ext cx="3545417" cy="1200329"/>
          </a:xfrm>
          <a:prstGeom prst="rect">
            <a:avLst/>
          </a:prstGeom>
          <a:noFill/>
        </p:spPr>
        <p:txBody>
          <a:bodyPr wrap="square" rtlCol="0">
            <a:spAutoFit/>
          </a:bodyPr>
          <a:lstStyle/>
          <a:p>
            <a:r>
              <a:rPr lang="en-US" dirty="0" smtClean="0">
                <a:latin typeface="Lucida Handwriting"/>
                <a:cs typeface="Lucida Handwriting"/>
              </a:rPr>
              <a:t>To dedicate some of the field as a final resting place for soldiers who gave their lives</a:t>
            </a:r>
            <a:endParaRPr lang="en-US" dirty="0">
              <a:latin typeface="Lucida Handwriting"/>
              <a:cs typeface="Lucida Handwriting"/>
            </a:endParaRPr>
          </a:p>
        </p:txBody>
      </p:sp>
      <p:cxnSp>
        <p:nvCxnSpPr>
          <p:cNvPr id="17" name="Straight Arrow Connector 16"/>
          <p:cNvCxnSpPr/>
          <p:nvPr/>
        </p:nvCxnSpPr>
        <p:spPr>
          <a:xfrm flipV="1">
            <a:off x="7383135" y="5395324"/>
            <a:ext cx="268615" cy="293843"/>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506508" y="4748993"/>
            <a:ext cx="3180292" cy="646331"/>
          </a:xfrm>
          <a:prstGeom prst="rect">
            <a:avLst/>
          </a:prstGeom>
          <a:noFill/>
        </p:spPr>
        <p:txBody>
          <a:bodyPr wrap="square" rtlCol="0">
            <a:spAutoFit/>
          </a:bodyPr>
          <a:lstStyle/>
          <a:p>
            <a:r>
              <a:rPr lang="en-US" dirty="0" smtClean="0">
                <a:latin typeface="Lucida Handwriting"/>
                <a:cs typeface="Lucida Handwriting"/>
              </a:rPr>
              <a:t>All U.S. citizens, people present at the speech</a:t>
            </a:r>
            <a:endParaRPr lang="en-US" dirty="0">
              <a:latin typeface="Lucida Handwriting"/>
              <a:cs typeface="Lucida Handwriting"/>
            </a:endParaRPr>
          </a:p>
        </p:txBody>
      </p:sp>
      <p:cxnSp>
        <p:nvCxnSpPr>
          <p:cNvPr id="19" name="Straight Arrow Connector 18"/>
          <p:cNvCxnSpPr/>
          <p:nvPr/>
        </p:nvCxnSpPr>
        <p:spPr>
          <a:xfrm flipH="1" flipV="1">
            <a:off x="1651000" y="5299684"/>
            <a:ext cx="400602" cy="325478"/>
          </a:xfrm>
          <a:prstGeom prst="straightConnector1">
            <a:avLst/>
          </a:prstGeom>
          <a:ln w="57150" cmpd="sng">
            <a:solidFill>
              <a:srgbClr val="0000FC"/>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3587689"/>
            <a:ext cx="3437468" cy="1754327"/>
          </a:xfrm>
          <a:prstGeom prst="rect">
            <a:avLst/>
          </a:prstGeom>
          <a:noFill/>
        </p:spPr>
        <p:txBody>
          <a:bodyPr wrap="square" rtlCol="0">
            <a:spAutoFit/>
          </a:bodyPr>
          <a:lstStyle/>
          <a:p>
            <a:r>
              <a:rPr lang="en-US" dirty="0" smtClean="0">
                <a:latin typeface="Lucida Handwriting"/>
                <a:cs typeface="Lucida Handwriting"/>
              </a:rPr>
              <a:t>Even though the U.S. is experiencing a difficult time, this country and government, which was founded on liberty, will continue to exist. </a:t>
            </a:r>
            <a:endParaRPr lang="en-US" dirty="0">
              <a:latin typeface="Lucida Handwriting"/>
              <a:cs typeface="Lucida Handwriting"/>
            </a:endParaRPr>
          </a:p>
        </p:txBody>
      </p:sp>
    </p:spTree>
    <p:extLst>
      <p:ext uri="{BB962C8B-B14F-4D97-AF65-F5344CB8AC3E}">
        <p14:creationId xmlns:p14="http://schemas.microsoft.com/office/powerpoint/2010/main" val="414368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368" y="962707"/>
            <a:ext cx="8091582" cy="2887970"/>
          </a:xfrm>
          <a:prstGeom prst="rect">
            <a:avLst/>
          </a:prstGeom>
          <a:solidFill>
            <a:schemeClr val="bg1"/>
          </a:solidFill>
          <a:ln w="38100" cmpd="sng">
            <a:solidFill>
              <a:srgbClr val="0000FC"/>
            </a:solidFill>
          </a:ln>
        </p:spPr>
        <p:txBody>
          <a:bodyPr wrap="square" rtlCol="0">
            <a:spAutoFit/>
          </a:bodyPr>
          <a:lstStyle/>
          <a:p>
            <a:pPr algn="ctr"/>
            <a:r>
              <a:rPr lang="en-US" sz="8000" dirty="0" smtClean="0">
                <a:latin typeface="KG Sorry Not Sorry"/>
                <a:cs typeface="KG Sorry Not Sorry"/>
              </a:rPr>
              <a:t>Let’s get</a:t>
            </a:r>
          </a:p>
          <a:p>
            <a:pPr algn="ctr">
              <a:lnSpc>
                <a:spcPct val="80000"/>
              </a:lnSpc>
            </a:pPr>
            <a:r>
              <a:rPr lang="en-US" sz="12200" dirty="0" smtClean="0">
                <a:latin typeface="Lemon/Milk"/>
                <a:cs typeface="Lemon/Milk"/>
              </a:rPr>
              <a:t>Writing</a:t>
            </a:r>
          </a:p>
        </p:txBody>
      </p:sp>
      <p:pic>
        <p:nvPicPr>
          <p:cNvPr id="3" name="Picture 2" descr="Slide2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6645"/>
          </a:xfrm>
          <a:prstGeom prst="rect">
            <a:avLst/>
          </a:prstGeom>
        </p:spPr>
      </p:pic>
    </p:spTree>
    <p:extLst>
      <p:ext uri="{BB962C8B-B14F-4D97-AF65-F5344CB8AC3E}">
        <p14:creationId xmlns:p14="http://schemas.microsoft.com/office/powerpoint/2010/main" val="116339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Writing an Argumentative Essay</a:t>
            </a:r>
            <a:endParaRPr lang="en-US" dirty="0">
              <a:latin typeface="Century Gothic"/>
              <a:cs typeface="Century Gothic"/>
            </a:endParaRPr>
          </a:p>
        </p:txBody>
      </p:sp>
      <p:sp>
        <p:nvSpPr>
          <p:cNvPr id="3" name="Content Placeholder 2"/>
          <p:cNvSpPr>
            <a:spLocks noGrp="1"/>
          </p:cNvSpPr>
          <p:nvPr>
            <p:ph idx="1"/>
          </p:nvPr>
        </p:nvSpPr>
        <p:spPr>
          <a:solidFill>
            <a:schemeClr val="bg1"/>
          </a:solidFill>
          <a:ln>
            <a:solidFill>
              <a:srgbClr val="0000FC"/>
            </a:solidFill>
          </a:ln>
        </p:spPr>
        <p:txBody>
          <a:bodyPr>
            <a:normAutofit lnSpcReduction="10000"/>
          </a:bodyPr>
          <a:lstStyle/>
          <a:p>
            <a:pPr marL="0" indent="0">
              <a:buNone/>
            </a:pPr>
            <a:r>
              <a:rPr lang="en-US" b="1" dirty="0" smtClean="0">
                <a:solidFill>
                  <a:srgbClr val="0000FC"/>
                </a:solidFill>
                <a:latin typeface="Lucida Handwriting"/>
                <a:cs typeface="Lucida Handwriting"/>
              </a:rPr>
              <a:t>Step 1:</a:t>
            </a:r>
          </a:p>
          <a:p>
            <a:r>
              <a:rPr lang="en-US" b="1" dirty="0" smtClean="0"/>
              <a:t>Investigate a topic</a:t>
            </a:r>
          </a:p>
          <a:p>
            <a:pPr lvl="1"/>
            <a:r>
              <a:rPr lang="en-US" dirty="0" smtClean="0"/>
              <a:t>Collect and evaluate evidence (from all sides)</a:t>
            </a:r>
          </a:p>
          <a:p>
            <a:pPr lvl="1"/>
            <a:r>
              <a:rPr lang="en-US" dirty="0" smtClean="0"/>
              <a:t>Try to not form an opinion until </a:t>
            </a:r>
            <a:r>
              <a:rPr lang="en-US" b="1" dirty="0" smtClean="0"/>
              <a:t>AFTER</a:t>
            </a:r>
            <a:r>
              <a:rPr lang="en-US" dirty="0" smtClean="0"/>
              <a:t> you have researched your topic.</a:t>
            </a:r>
          </a:p>
          <a:p>
            <a:pPr marL="0" indent="0">
              <a:buNone/>
            </a:pPr>
            <a:r>
              <a:rPr lang="en-US" b="1" dirty="0" smtClean="0">
                <a:solidFill>
                  <a:srgbClr val="0000FC"/>
                </a:solidFill>
                <a:latin typeface="Lucida Handwriting"/>
                <a:cs typeface="Lucida Handwriting"/>
              </a:rPr>
              <a:t>Step 2:</a:t>
            </a:r>
          </a:p>
          <a:p>
            <a:r>
              <a:rPr lang="en-US" b="1" dirty="0" smtClean="0"/>
              <a:t>Establish a position</a:t>
            </a:r>
          </a:p>
          <a:p>
            <a:pPr marL="0" indent="0">
              <a:buNone/>
            </a:pPr>
            <a:r>
              <a:rPr lang="en-US" sz="2800" dirty="0" smtClean="0"/>
              <a:t>(this will be your claim)</a:t>
            </a:r>
            <a:endParaRPr lang="en-US" sz="2800" dirty="0"/>
          </a:p>
        </p:txBody>
      </p:sp>
      <p:sp>
        <p:nvSpPr>
          <p:cNvPr id="7" name="TextBox 6"/>
          <p:cNvSpPr txBox="1"/>
          <p:nvPr/>
        </p:nvSpPr>
        <p:spPr>
          <a:xfrm>
            <a:off x="5336348" y="4832245"/>
            <a:ext cx="3573387" cy="1569660"/>
          </a:xfrm>
          <a:prstGeom prst="rect">
            <a:avLst/>
          </a:prstGeom>
          <a:solidFill>
            <a:srgbClr val="23FF09"/>
          </a:solidFill>
          <a:ln w="38100" cmpd="sng">
            <a:solidFill>
              <a:srgbClr val="0000FC"/>
            </a:solidFill>
          </a:ln>
          <a:effectLst>
            <a:glow rad="127000">
              <a:schemeClr val="bg1"/>
            </a:glow>
            <a:outerShdw blurRad="50800" dist="38100" dir="2700000" algn="tl" rotWithShape="0">
              <a:srgbClr val="000000">
                <a:alpha val="43000"/>
              </a:srgbClr>
            </a:outerShdw>
          </a:effectLst>
        </p:spPr>
        <p:txBody>
          <a:bodyPr wrap="square" rtlCol="0">
            <a:spAutoFit/>
          </a:bodyPr>
          <a:lstStyle/>
          <a:p>
            <a:pPr algn="ctr"/>
            <a:r>
              <a:rPr lang="en-US" sz="3200" b="1" dirty="0" smtClean="0">
                <a:latin typeface="Century Gothic"/>
                <a:cs typeface="Century Gothic"/>
              </a:rPr>
              <a:t>Learn as much as you can about your topic!</a:t>
            </a:r>
            <a:endParaRPr lang="en-US" sz="3200" b="1" dirty="0">
              <a:latin typeface="Century Gothic"/>
              <a:cs typeface="Century Gothic"/>
            </a:endParaRPr>
          </a:p>
        </p:txBody>
      </p:sp>
    </p:spTree>
    <p:extLst>
      <p:ext uri="{BB962C8B-B14F-4D97-AF65-F5344CB8AC3E}">
        <p14:creationId xmlns:p14="http://schemas.microsoft.com/office/powerpoint/2010/main" val="210637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Writing an Argumentative Essay</a:t>
            </a:r>
            <a:endParaRPr lang="en-US" dirty="0">
              <a:latin typeface="Century Gothic"/>
              <a:cs typeface="Century Gothic"/>
            </a:endParaRPr>
          </a:p>
        </p:txBody>
      </p:sp>
      <p:sp>
        <p:nvSpPr>
          <p:cNvPr id="3" name="Content Placeholder 2"/>
          <p:cNvSpPr>
            <a:spLocks noGrp="1"/>
          </p:cNvSpPr>
          <p:nvPr>
            <p:ph idx="1"/>
          </p:nvPr>
        </p:nvSpPr>
        <p:spPr>
          <a:solidFill>
            <a:schemeClr val="bg1"/>
          </a:solidFill>
          <a:ln>
            <a:solidFill>
              <a:srgbClr val="0000FC"/>
            </a:solidFill>
          </a:ln>
        </p:spPr>
        <p:txBody>
          <a:bodyPr>
            <a:normAutofit lnSpcReduction="10000"/>
          </a:bodyPr>
          <a:lstStyle/>
          <a:p>
            <a:pPr marL="0" indent="0">
              <a:buNone/>
            </a:pPr>
            <a:r>
              <a:rPr lang="en-US" b="1" dirty="0" smtClean="0">
                <a:solidFill>
                  <a:srgbClr val="0000FC"/>
                </a:solidFill>
                <a:latin typeface="Lucida Handwriting"/>
                <a:cs typeface="Lucida Handwriting"/>
              </a:rPr>
              <a:t>Step 3:</a:t>
            </a:r>
          </a:p>
          <a:p>
            <a:r>
              <a:rPr lang="en-US" b="1" dirty="0" smtClean="0"/>
              <a:t>Write your thesis</a:t>
            </a:r>
          </a:p>
          <a:p>
            <a:pPr marL="0" indent="0">
              <a:buNone/>
            </a:pPr>
            <a:r>
              <a:rPr lang="en-US" b="1" dirty="0" smtClean="0">
                <a:solidFill>
                  <a:srgbClr val="0000FC"/>
                </a:solidFill>
                <a:latin typeface="Lucida Handwriting"/>
                <a:cs typeface="Lucida Handwriting"/>
              </a:rPr>
              <a:t>Step 4:</a:t>
            </a:r>
          </a:p>
          <a:p>
            <a:r>
              <a:rPr lang="en-US" b="1" dirty="0" smtClean="0"/>
              <a:t>Begin outlining your essay</a:t>
            </a:r>
          </a:p>
          <a:p>
            <a:pPr lvl="1"/>
            <a:r>
              <a:rPr lang="en-US" dirty="0" smtClean="0"/>
              <a:t>Include main &amp; supporting details</a:t>
            </a:r>
          </a:p>
          <a:p>
            <a:pPr lvl="1"/>
            <a:r>
              <a:rPr lang="en-US" dirty="0" smtClean="0"/>
              <a:t>Include relevant &amp; sufficient evidence</a:t>
            </a:r>
          </a:p>
          <a:p>
            <a:pPr lvl="1"/>
            <a:r>
              <a:rPr lang="en-US" dirty="0" smtClean="0"/>
              <a:t>Remember to cite your sources</a:t>
            </a:r>
          </a:p>
          <a:p>
            <a:pPr lvl="1"/>
            <a:r>
              <a:rPr lang="en-US" dirty="0" smtClean="0"/>
              <a:t>Match up your evidence with your supporting details</a:t>
            </a:r>
          </a:p>
          <a:p>
            <a:endParaRPr lang="en-US" dirty="0" smtClean="0"/>
          </a:p>
          <a:p>
            <a:endParaRPr lang="en-US" dirty="0"/>
          </a:p>
        </p:txBody>
      </p:sp>
    </p:spTree>
    <p:extLst>
      <p:ext uri="{BB962C8B-B14F-4D97-AF65-F5344CB8AC3E}">
        <p14:creationId xmlns:p14="http://schemas.microsoft.com/office/powerpoint/2010/main" val="113306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Writing an Argumentative Essay</a:t>
            </a:r>
            <a:endParaRPr lang="en-US" dirty="0">
              <a:latin typeface="Century Gothic"/>
              <a:cs typeface="Century Gothic"/>
            </a:endParaRPr>
          </a:p>
        </p:txBody>
      </p:sp>
      <p:sp>
        <p:nvSpPr>
          <p:cNvPr id="3" name="Content Placeholder 2"/>
          <p:cNvSpPr>
            <a:spLocks noGrp="1"/>
          </p:cNvSpPr>
          <p:nvPr>
            <p:ph idx="1"/>
          </p:nvPr>
        </p:nvSpPr>
        <p:spPr/>
        <p:txBody>
          <a:bodyPr/>
          <a:lstStyle/>
          <a:p>
            <a:pPr marL="0" indent="0">
              <a:buNone/>
            </a:pPr>
            <a:r>
              <a:rPr lang="en-US" b="1" dirty="0" smtClean="0">
                <a:solidFill>
                  <a:srgbClr val="0000FC"/>
                </a:solidFill>
                <a:latin typeface="Lucida Handwriting"/>
                <a:cs typeface="Lucida Handwriting"/>
              </a:rPr>
              <a:t>Step 5:</a:t>
            </a:r>
          </a:p>
          <a:p>
            <a:r>
              <a:rPr lang="en-US" b="1" dirty="0" smtClean="0"/>
              <a:t>Begin your first draft</a:t>
            </a:r>
          </a:p>
          <a:p>
            <a:pPr lvl="1"/>
            <a:r>
              <a:rPr lang="en-US" dirty="0" smtClean="0"/>
              <a:t>Some people find it helpful to start with the introduction, while other students have an easier time writing the body paragraphs first. Either is okay.</a:t>
            </a:r>
          </a:p>
          <a:p>
            <a:endParaRPr lang="en-US" dirty="0"/>
          </a:p>
        </p:txBody>
      </p:sp>
    </p:spTree>
    <p:extLst>
      <p:ext uri="{BB962C8B-B14F-4D97-AF65-F5344CB8AC3E}">
        <p14:creationId xmlns:p14="http://schemas.microsoft.com/office/powerpoint/2010/main" val="241337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Writing an Argumentative Essay</a:t>
            </a:r>
            <a:endParaRPr lang="en-US" dirty="0">
              <a:latin typeface="Century Gothic"/>
              <a:cs typeface="Century Gothic"/>
            </a:endParaRPr>
          </a:p>
        </p:txBody>
      </p:sp>
      <p:sp>
        <p:nvSpPr>
          <p:cNvPr id="3" name="Content Placeholder 2"/>
          <p:cNvSpPr>
            <a:spLocks noGrp="1"/>
          </p:cNvSpPr>
          <p:nvPr>
            <p:ph idx="1"/>
          </p:nvPr>
        </p:nvSpPr>
        <p:spPr/>
        <p:txBody>
          <a:bodyPr/>
          <a:lstStyle/>
          <a:p>
            <a:pPr marL="0" indent="0">
              <a:buNone/>
            </a:pPr>
            <a:r>
              <a:rPr lang="en-US" b="1" dirty="0" smtClean="0">
                <a:solidFill>
                  <a:srgbClr val="0000FC"/>
                </a:solidFill>
                <a:latin typeface="Lucida Handwriting"/>
                <a:cs typeface="Lucida Handwriting"/>
              </a:rPr>
              <a:t>Step 6:</a:t>
            </a:r>
          </a:p>
          <a:p>
            <a:r>
              <a:rPr lang="en-US" dirty="0" smtClean="0"/>
              <a:t>Proofread, Peer Edit, and Revise</a:t>
            </a:r>
          </a:p>
          <a:p>
            <a:pPr marL="0" indent="0">
              <a:buNone/>
            </a:pPr>
            <a:r>
              <a:rPr lang="en-US" b="1" dirty="0" smtClean="0">
                <a:solidFill>
                  <a:srgbClr val="0000FC"/>
                </a:solidFill>
                <a:latin typeface="Lucida Handwriting"/>
                <a:cs typeface="Lucida Handwriting"/>
              </a:rPr>
              <a:t>Step 7:</a:t>
            </a:r>
          </a:p>
          <a:p>
            <a:r>
              <a:rPr lang="en-US" dirty="0" smtClean="0"/>
              <a:t>Write/type your final draft</a:t>
            </a:r>
          </a:p>
          <a:p>
            <a:pPr marL="0" indent="0">
              <a:buNone/>
            </a:pPr>
            <a:endParaRPr lang="en-US" dirty="0"/>
          </a:p>
        </p:txBody>
      </p:sp>
    </p:spTree>
    <p:extLst>
      <p:ext uri="{BB962C8B-B14F-4D97-AF65-F5344CB8AC3E}">
        <p14:creationId xmlns:p14="http://schemas.microsoft.com/office/powerpoint/2010/main" val="43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What is Argumentative Writing?</a:t>
            </a:r>
            <a:endParaRPr lang="en-US" dirty="0">
              <a:latin typeface="Century Gothic"/>
              <a:cs typeface="Century Gothic"/>
            </a:endParaRPr>
          </a:p>
        </p:txBody>
      </p:sp>
      <p:sp>
        <p:nvSpPr>
          <p:cNvPr id="3" name="Content Placeholder 2"/>
          <p:cNvSpPr>
            <a:spLocks noGrp="1"/>
          </p:cNvSpPr>
          <p:nvPr>
            <p:ph idx="1"/>
          </p:nvPr>
        </p:nvSpPr>
        <p:spPr/>
        <p:txBody>
          <a:bodyPr/>
          <a:lstStyle/>
          <a:p>
            <a:pPr marL="0" indent="0">
              <a:buNone/>
            </a:pPr>
            <a:r>
              <a:rPr lang="en-US" dirty="0" smtClean="0">
                <a:effectLst/>
              </a:rPr>
              <a:t>The goal, or objective, of an argumentative essay is to </a:t>
            </a:r>
            <a:r>
              <a:rPr lang="en-US" b="1" u="sng" dirty="0" smtClean="0">
                <a:solidFill>
                  <a:srgbClr val="0000FC"/>
                </a:solidFill>
                <a:effectLst/>
                <a:cs typeface="Lucida Handwriting"/>
              </a:rPr>
              <a:t>convince</a:t>
            </a:r>
            <a:r>
              <a:rPr lang="en-US" dirty="0" smtClean="0">
                <a:solidFill>
                  <a:srgbClr val="0000FC"/>
                </a:solidFill>
                <a:effectLst/>
              </a:rPr>
              <a:t> </a:t>
            </a:r>
            <a:r>
              <a:rPr lang="en-US" dirty="0" smtClean="0">
                <a:effectLst/>
              </a:rPr>
              <a:t>your audience that your claim, or opinion, is valid.</a:t>
            </a:r>
          </a:p>
          <a:p>
            <a:pPr marL="0" indent="0">
              <a:buNone/>
            </a:pPr>
            <a:endParaRPr lang="en-US" dirty="0"/>
          </a:p>
          <a:p>
            <a:pPr marL="0" indent="0">
              <a:buNone/>
            </a:pPr>
            <a:r>
              <a:rPr lang="en-US" dirty="0" smtClean="0"/>
              <a:t>People have been writing argumentative pieces for a long time.</a:t>
            </a:r>
            <a:endParaRPr lang="en-US" dirty="0"/>
          </a:p>
        </p:txBody>
      </p:sp>
    </p:spTree>
    <p:extLst>
      <p:ext uri="{BB962C8B-B14F-4D97-AF65-F5344CB8AC3E}">
        <p14:creationId xmlns:p14="http://schemas.microsoft.com/office/powerpoint/2010/main" val="495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368" y="737392"/>
            <a:ext cx="8091582" cy="4265783"/>
          </a:xfrm>
          <a:prstGeom prst="rect">
            <a:avLst/>
          </a:prstGeom>
          <a:solidFill>
            <a:schemeClr val="bg1"/>
          </a:solidFill>
          <a:ln w="38100" cmpd="sng">
            <a:solidFill>
              <a:srgbClr val="0000FC"/>
            </a:solidFill>
          </a:ln>
        </p:spPr>
        <p:txBody>
          <a:bodyPr wrap="square" rtlCol="0">
            <a:spAutoFit/>
          </a:bodyPr>
          <a:lstStyle/>
          <a:p>
            <a:pPr algn="ctr"/>
            <a:r>
              <a:rPr lang="en-US" sz="7200" dirty="0" smtClean="0">
                <a:latin typeface="KG Sorry Not Sorry"/>
                <a:cs typeface="KG Sorry Not Sorry"/>
              </a:rPr>
              <a:t>What is the</a:t>
            </a:r>
          </a:p>
          <a:p>
            <a:pPr algn="ctr">
              <a:lnSpc>
                <a:spcPct val="80000"/>
              </a:lnSpc>
            </a:pPr>
            <a:r>
              <a:rPr lang="en-US" sz="10200" dirty="0" smtClean="0">
                <a:latin typeface="Lemon/Milk"/>
                <a:cs typeface="Lemon/Milk"/>
              </a:rPr>
              <a:t>Difference </a:t>
            </a:r>
            <a:r>
              <a:rPr lang="en-US" sz="7200" dirty="0" smtClean="0">
                <a:latin typeface="KG Sorry Not Sorry"/>
                <a:cs typeface="KG Sorry Not Sorry"/>
              </a:rPr>
              <a:t>between argument and persuasive writing?</a:t>
            </a:r>
            <a:endParaRPr lang="en-US" sz="7200" dirty="0">
              <a:latin typeface="KG Sorry Not Sorry"/>
              <a:cs typeface="KG Sorry Not Sorry"/>
            </a:endParaRPr>
          </a:p>
        </p:txBody>
      </p:sp>
      <p:pic>
        <p:nvPicPr>
          <p:cNvPr id="3" name="Picture 2" descr="Slide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6645"/>
          </a:xfrm>
          <a:prstGeom prst="rect">
            <a:avLst/>
          </a:prstGeom>
        </p:spPr>
      </p:pic>
    </p:spTree>
    <p:extLst>
      <p:ext uri="{BB962C8B-B14F-4D97-AF65-F5344CB8AC3E}">
        <p14:creationId xmlns:p14="http://schemas.microsoft.com/office/powerpoint/2010/main" val="361407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smtClean="0">
                <a:latin typeface="Century Gothic"/>
                <a:cs typeface="Century Gothic"/>
              </a:rPr>
              <a:t>Argument vs. Persuasive Writing</a:t>
            </a:r>
            <a:endParaRPr lang="en-US" sz="4600" dirty="0">
              <a:latin typeface="Century Gothic"/>
              <a:cs typeface="Century Gothic"/>
            </a:endParaRPr>
          </a:p>
        </p:txBody>
      </p:sp>
      <p:sp>
        <p:nvSpPr>
          <p:cNvPr id="3" name="Content Placeholder 2"/>
          <p:cNvSpPr>
            <a:spLocks noGrp="1"/>
          </p:cNvSpPr>
          <p:nvPr>
            <p:ph idx="1"/>
          </p:nvPr>
        </p:nvSpPr>
        <p:spPr/>
        <p:txBody>
          <a:bodyPr/>
          <a:lstStyle/>
          <a:p>
            <a:r>
              <a:rPr lang="en-US" dirty="0" smtClean="0"/>
              <a:t>While the objective of argumentative writing is to persuade the audience that your side, or claim, is valid, there are some key differences between persuasive and argumentative writing.</a:t>
            </a:r>
          </a:p>
          <a:p>
            <a:endParaRPr lang="en-US" dirty="0"/>
          </a:p>
          <a:p>
            <a:r>
              <a:rPr lang="en-US" dirty="0" smtClean="0"/>
              <a:t>Let’s look at the differences.</a:t>
            </a:r>
            <a:endParaRPr lang="en-US" dirty="0"/>
          </a:p>
        </p:txBody>
      </p:sp>
    </p:spTree>
    <p:extLst>
      <p:ext uri="{BB962C8B-B14F-4D97-AF65-F5344CB8AC3E}">
        <p14:creationId xmlns:p14="http://schemas.microsoft.com/office/powerpoint/2010/main" val="48643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Century Gothic"/>
                <a:cs typeface="Century Gothic"/>
              </a:rPr>
              <a:t>Argumentative vs. Persuasive Writing</a:t>
            </a:r>
            <a:endParaRPr lang="en-US" sz="3200" dirty="0">
              <a:latin typeface="Century Gothic"/>
              <a:cs typeface="Century Gothic"/>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1279948"/>
              </p:ext>
            </p:extLst>
          </p:nvPr>
        </p:nvGraphicFramePr>
        <p:xfrm>
          <a:off x="457200" y="1519385"/>
          <a:ext cx="8229600" cy="505968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sz="2800" b="1" dirty="0" smtClean="0">
                          <a:solidFill>
                            <a:schemeClr val="tx1"/>
                          </a:solidFill>
                          <a:latin typeface="Century Gothic"/>
                          <a:cs typeface="Century Gothic"/>
                        </a:rPr>
                        <a:t>Argumentative</a:t>
                      </a:r>
                      <a:r>
                        <a:rPr lang="en-US" sz="2800" b="1" baseline="0" dirty="0" smtClean="0">
                          <a:solidFill>
                            <a:schemeClr val="tx1"/>
                          </a:solidFill>
                          <a:latin typeface="Century Gothic"/>
                          <a:cs typeface="Century Gothic"/>
                        </a:rPr>
                        <a:t> Writing</a:t>
                      </a:r>
                      <a:endParaRPr lang="en-US" sz="2800" b="1" dirty="0">
                        <a:solidFill>
                          <a:schemeClr val="tx1"/>
                        </a:solidFill>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23FF09"/>
                    </a:solidFill>
                  </a:tcPr>
                </a:tc>
                <a:tc>
                  <a:txBody>
                    <a:bodyPr/>
                    <a:lstStyle/>
                    <a:p>
                      <a:pPr algn="ctr"/>
                      <a:r>
                        <a:rPr lang="en-US" sz="2800" b="1" dirty="0" smtClean="0">
                          <a:solidFill>
                            <a:schemeClr val="tx1"/>
                          </a:solidFill>
                          <a:latin typeface="Century Gothic"/>
                          <a:cs typeface="Century Gothic"/>
                        </a:rPr>
                        <a:t>Persuasive Writing</a:t>
                      </a:r>
                      <a:endParaRPr lang="en-US" sz="2800" b="1" dirty="0">
                        <a:solidFill>
                          <a:schemeClr val="tx1"/>
                        </a:solidFill>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23FF09"/>
                    </a:solidFill>
                  </a:tcPr>
                </a:tc>
              </a:tr>
              <a:tr h="370840">
                <a:tc>
                  <a:txBody>
                    <a:bodyPr/>
                    <a:lstStyle/>
                    <a:p>
                      <a:r>
                        <a:rPr lang="en-US" sz="1600" b="1" dirty="0" smtClean="0">
                          <a:latin typeface="Century Gothic"/>
                          <a:cs typeface="Century Gothic"/>
                        </a:rPr>
                        <a:t>GOAL: </a:t>
                      </a:r>
                      <a:r>
                        <a:rPr lang="en-US" sz="1600" dirty="0" smtClean="0">
                          <a:latin typeface="Century Gothic"/>
                          <a:cs typeface="Century Gothic"/>
                        </a:rPr>
                        <a:t>Convince the audience that your claim is valid</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GOAL: </a:t>
                      </a:r>
                      <a:r>
                        <a:rPr lang="en-US" sz="1600" dirty="0" smtClean="0">
                          <a:latin typeface="Century Gothic"/>
                          <a:cs typeface="Century Gothic"/>
                        </a:rPr>
                        <a:t>Persuade the audience to agree with you</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GETTING</a:t>
                      </a:r>
                      <a:r>
                        <a:rPr lang="en-US" sz="1600" b="1" baseline="0" dirty="0" smtClean="0">
                          <a:latin typeface="Century Gothic"/>
                          <a:cs typeface="Century Gothic"/>
                        </a:rPr>
                        <a:t> STARTED: </a:t>
                      </a:r>
                      <a:r>
                        <a:rPr lang="en-US" sz="1600" baseline="0" dirty="0" smtClean="0">
                          <a:latin typeface="Century Gothic"/>
                          <a:cs typeface="Century Gothic"/>
                        </a:rPr>
                        <a:t>Conduct research about a topic, and then form a claim</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GETTING STARTED: </a:t>
                      </a:r>
                      <a:r>
                        <a:rPr lang="en-US" sz="1600" dirty="0" smtClean="0">
                          <a:latin typeface="Century Gothic"/>
                          <a:cs typeface="Century Gothic"/>
                        </a:rPr>
                        <a:t>Know your opinion</a:t>
                      </a:r>
                      <a:r>
                        <a:rPr lang="en-US" sz="1600" baseline="0" dirty="0" smtClean="0">
                          <a:latin typeface="Century Gothic"/>
                          <a:cs typeface="Century Gothic"/>
                        </a:rPr>
                        <a:t> and claim from the beginning</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THE CLAIM:</a:t>
                      </a:r>
                      <a:r>
                        <a:rPr lang="en-US" sz="1600" b="1" baseline="0" dirty="0" smtClean="0">
                          <a:latin typeface="Century Gothic"/>
                          <a:cs typeface="Century Gothic"/>
                        </a:rPr>
                        <a:t> </a:t>
                      </a:r>
                      <a:r>
                        <a:rPr lang="en-US" sz="1600" baseline="0" dirty="0" smtClean="0">
                          <a:latin typeface="Century Gothic"/>
                          <a:cs typeface="Century Gothic"/>
                        </a:rPr>
                        <a:t>B</a:t>
                      </a:r>
                      <a:r>
                        <a:rPr lang="en-US" sz="1600" dirty="0" smtClean="0">
                          <a:latin typeface="Century Gothic"/>
                          <a:cs typeface="Century Gothic"/>
                        </a:rPr>
                        <a:t>ased off opinion</a:t>
                      </a:r>
                      <a:r>
                        <a:rPr lang="en-US" sz="1600" baseline="0" dirty="0" smtClean="0">
                          <a:latin typeface="Century Gothic"/>
                          <a:cs typeface="Century Gothic"/>
                        </a:rPr>
                        <a:t> AND relevant and sufficient evidence</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THE CLAIM:</a:t>
                      </a:r>
                      <a:r>
                        <a:rPr lang="en-US" sz="1600" b="1" baseline="0" dirty="0" smtClean="0">
                          <a:latin typeface="Century Gothic"/>
                          <a:cs typeface="Century Gothic"/>
                        </a:rPr>
                        <a:t> </a:t>
                      </a:r>
                      <a:r>
                        <a:rPr lang="en-US" sz="1600" baseline="0" dirty="0" smtClean="0">
                          <a:latin typeface="Century Gothic"/>
                          <a:cs typeface="Century Gothic"/>
                        </a:rPr>
                        <a:t>B</a:t>
                      </a:r>
                      <a:r>
                        <a:rPr lang="en-US" sz="1600" dirty="0" smtClean="0">
                          <a:latin typeface="Century Gothic"/>
                          <a:cs typeface="Century Gothic"/>
                        </a:rPr>
                        <a:t>ased on opinion. It may or may not be substantiated.</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ETHOS: </a:t>
                      </a:r>
                      <a:r>
                        <a:rPr lang="en-US" sz="1600" b="0" dirty="0" smtClean="0">
                          <a:latin typeface="Century Gothic"/>
                          <a:cs typeface="Century Gothic"/>
                        </a:rPr>
                        <a:t>E</a:t>
                      </a:r>
                      <a:r>
                        <a:rPr lang="en-US" sz="1600" dirty="0" smtClean="0">
                          <a:latin typeface="Century Gothic"/>
                          <a:cs typeface="Century Gothic"/>
                        </a:rPr>
                        <a:t>stablished through subject matter knowledge (be an EXPERT on your subject)</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ETHOS: </a:t>
                      </a:r>
                      <a:r>
                        <a:rPr lang="en-US" sz="1600" b="0" dirty="0" smtClean="0">
                          <a:latin typeface="Century Gothic"/>
                          <a:cs typeface="Century Gothic"/>
                        </a:rPr>
                        <a:t>I</a:t>
                      </a:r>
                      <a:r>
                        <a:rPr lang="en-US" sz="1600" dirty="0" smtClean="0">
                          <a:latin typeface="Century Gothic"/>
                          <a:cs typeface="Century Gothic"/>
                        </a:rPr>
                        <a:t>ncluded, but author may not present</a:t>
                      </a:r>
                      <a:r>
                        <a:rPr lang="en-US" sz="1600" baseline="0" dirty="0" smtClean="0">
                          <a:latin typeface="Century Gothic"/>
                          <a:cs typeface="Century Gothic"/>
                        </a:rPr>
                        <a:t> relevant and sufficient evidence to be considered an expert</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PATHOS:</a:t>
                      </a:r>
                      <a:r>
                        <a:rPr lang="en-US" sz="1600" b="1" baseline="0" dirty="0" smtClean="0">
                          <a:latin typeface="Century Gothic"/>
                          <a:cs typeface="Century Gothic"/>
                        </a:rPr>
                        <a:t> </a:t>
                      </a:r>
                      <a:r>
                        <a:rPr lang="en-US" sz="1600" baseline="0" dirty="0" smtClean="0">
                          <a:latin typeface="Century Gothic"/>
                          <a:cs typeface="Century Gothic"/>
                        </a:rPr>
                        <a:t>Included, but the author relies more on evidence than emotional appeal</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PATHOS: </a:t>
                      </a:r>
                      <a:r>
                        <a:rPr lang="en-US" sz="1600" dirty="0" smtClean="0">
                          <a:latin typeface="Century Gothic"/>
                          <a:cs typeface="Century Gothic"/>
                        </a:rPr>
                        <a:t>author relies heavily on the</a:t>
                      </a:r>
                      <a:r>
                        <a:rPr lang="en-US" sz="1600" baseline="0" dirty="0" smtClean="0">
                          <a:latin typeface="Century Gothic"/>
                          <a:cs typeface="Century Gothic"/>
                        </a:rPr>
                        <a:t> appeal to the audience’s emotions</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LOGOS: </a:t>
                      </a:r>
                      <a:r>
                        <a:rPr lang="en-US" sz="1600" dirty="0" smtClean="0">
                          <a:latin typeface="Century Gothic"/>
                          <a:cs typeface="Century Gothic"/>
                        </a:rPr>
                        <a:t>Established through relevant and sufficient reasoning and evidence</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LOGOS</a:t>
                      </a:r>
                      <a:r>
                        <a:rPr lang="en-US" sz="1600" dirty="0" smtClean="0">
                          <a:latin typeface="Century Gothic"/>
                          <a:cs typeface="Century Gothic"/>
                        </a:rPr>
                        <a:t>: Included, but there may not be enough relevant or sufficient evidence</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r h="370840">
                <a:tc>
                  <a:txBody>
                    <a:bodyPr/>
                    <a:lstStyle/>
                    <a:p>
                      <a:r>
                        <a:rPr lang="en-US" sz="1600" b="1" dirty="0" smtClean="0">
                          <a:latin typeface="Century Gothic"/>
                          <a:cs typeface="Century Gothic"/>
                        </a:rPr>
                        <a:t>OTHER VIEWPOINTS: </a:t>
                      </a:r>
                      <a:r>
                        <a:rPr lang="en-US" sz="1600" dirty="0" smtClean="0">
                          <a:latin typeface="Century Gothic"/>
                          <a:cs typeface="Century Gothic"/>
                        </a:rPr>
                        <a:t>Must include opposing arguments (counterclaims)</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a:txBody>
                    <a:bodyPr/>
                    <a:lstStyle/>
                    <a:p>
                      <a:r>
                        <a:rPr lang="en-US" sz="1600" b="1" dirty="0" smtClean="0">
                          <a:latin typeface="Century Gothic"/>
                          <a:cs typeface="Century Gothic"/>
                        </a:rPr>
                        <a:t>OTHER VIEWPOINTS: </a:t>
                      </a:r>
                      <a:r>
                        <a:rPr lang="en-US" sz="1600" dirty="0" smtClean="0">
                          <a:latin typeface="Century Gothic"/>
                          <a:cs typeface="Century Gothic"/>
                        </a:rPr>
                        <a:t>May or may not include a counterclaim</a:t>
                      </a:r>
                      <a:endParaRPr lang="en-US" sz="1600" dirty="0">
                        <a:latin typeface="Century Gothic"/>
                        <a:cs typeface="Century Gothic"/>
                      </a:endParaRPr>
                    </a:p>
                  </a:txBody>
                  <a:tcPr>
                    <a:lnL w="28575"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0268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Gothic"/>
                <a:cs typeface="Century Gothic"/>
              </a:rPr>
              <a:t>Important Terms for YOUR writing</a:t>
            </a:r>
            <a:endParaRPr lang="en-US" dirty="0">
              <a:latin typeface="Century Gothic"/>
              <a:cs typeface="Century Gothic"/>
            </a:endParaRPr>
          </a:p>
        </p:txBody>
      </p:sp>
      <p:sp>
        <p:nvSpPr>
          <p:cNvPr id="3" name="Content Placeholder 2"/>
          <p:cNvSpPr>
            <a:spLocks noGrp="1"/>
          </p:cNvSpPr>
          <p:nvPr>
            <p:ph idx="1"/>
          </p:nvPr>
        </p:nvSpPr>
        <p:spPr/>
        <p:txBody>
          <a:bodyPr/>
          <a:lstStyle/>
          <a:p>
            <a:r>
              <a:rPr lang="en-US" b="1" dirty="0" smtClean="0"/>
              <a:t>Purpose</a:t>
            </a:r>
            <a:r>
              <a:rPr lang="en-US" dirty="0" smtClean="0"/>
              <a:t> – the reason why you are writing</a:t>
            </a:r>
          </a:p>
          <a:p>
            <a:r>
              <a:rPr lang="en-US" b="1" dirty="0" smtClean="0"/>
              <a:t>Audience</a:t>
            </a:r>
            <a:r>
              <a:rPr lang="en-US" dirty="0" smtClean="0"/>
              <a:t> – the people who will read your writing</a:t>
            </a:r>
          </a:p>
          <a:p>
            <a:r>
              <a:rPr lang="en-US" b="1" dirty="0" smtClean="0"/>
              <a:t>Tone</a:t>
            </a:r>
            <a:r>
              <a:rPr lang="en-US" dirty="0" smtClean="0"/>
              <a:t> – the author’s attitude toward the subject</a:t>
            </a:r>
          </a:p>
          <a:p>
            <a:r>
              <a:rPr lang="en-US" b="1" dirty="0" smtClean="0"/>
              <a:t>Diction </a:t>
            </a:r>
            <a:r>
              <a:rPr lang="en-US" dirty="0" smtClean="0"/>
              <a:t>– the author’s choice of words</a:t>
            </a:r>
            <a:endParaRPr lang="en-US" dirty="0"/>
          </a:p>
        </p:txBody>
      </p:sp>
    </p:spTree>
    <p:extLst>
      <p:ext uri="{BB962C8B-B14F-4D97-AF65-F5344CB8AC3E}">
        <p14:creationId xmlns:p14="http://schemas.microsoft.com/office/powerpoint/2010/main" val="254731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0000"/>
              </a:lnSpc>
            </a:pPr>
            <a:r>
              <a:rPr lang="en-US" sz="3600" dirty="0" smtClean="0">
                <a:latin typeface="Century Gothic"/>
                <a:cs typeface="Century Gothic"/>
              </a:rPr>
              <a:t>Important Terms for Understanding Argumentative Writing</a:t>
            </a:r>
            <a:endParaRPr lang="en-US" sz="3600" dirty="0">
              <a:latin typeface="Century Gothic"/>
              <a:cs typeface="Century Gothic"/>
            </a:endParaRPr>
          </a:p>
        </p:txBody>
      </p:sp>
      <p:sp>
        <p:nvSpPr>
          <p:cNvPr id="3" name="Content Placeholder 2"/>
          <p:cNvSpPr>
            <a:spLocks noGrp="1"/>
          </p:cNvSpPr>
          <p:nvPr>
            <p:ph idx="1"/>
          </p:nvPr>
        </p:nvSpPr>
        <p:spPr/>
        <p:txBody>
          <a:bodyPr/>
          <a:lstStyle/>
          <a:p>
            <a:r>
              <a:rPr lang="en-US" b="1" dirty="0" smtClean="0"/>
              <a:t>Context</a:t>
            </a:r>
            <a:r>
              <a:rPr lang="en-US" dirty="0" smtClean="0"/>
              <a:t>– The political, social, and/or historical, etc. climate during the time the piece was written</a:t>
            </a:r>
          </a:p>
          <a:p>
            <a:r>
              <a:rPr lang="en-US" b="1" dirty="0" smtClean="0"/>
              <a:t>Subject </a:t>
            </a:r>
            <a:r>
              <a:rPr lang="en-US" dirty="0" smtClean="0"/>
              <a:t>– the topic that the writing is mostly about</a:t>
            </a:r>
          </a:p>
          <a:p>
            <a:r>
              <a:rPr lang="en-US" b="1" dirty="0" smtClean="0"/>
              <a:t>Speaker/Author </a:t>
            </a:r>
            <a:r>
              <a:rPr lang="en-US" dirty="0" smtClean="0"/>
              <a:t>– the person who wrote and/or presented the piece</a:t>
            </a:r>
          </a:p>
        </p:txBody>
      </p:sp>
    </p:spTree>
    <p:extLst>
      <p:ext uri="{BB962C8B-B14F-4D97-AF65-F5344CB8AC3E}">
        <p14:creationId xmlns:p14="http://schemas.microsoft.com/office/powerpoint/2010/main" val="273376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a:cs typeface="Century Gothic"/>
              </a:rPr>
              <a:t>Purpose</a:t>
            </a:r>
            <a:endParaRPr lang="en-US" dirty="0">
              <a:latin typeface="Century Gothic"/>
              <a:cs typeface="Century Gothic"/>
            </a:endParaRPr>
          </a:p>
        </p:txBody>
      </p:sp>
      <p:sp>
        <p:nvSpPr>
          <p:cNvPr id="3" name="Content Placeholder 2"/>
          <p:cNvSpPr>
            <a:spLocks noGrp="1"/>
          </p:cNvSpPr>
          <p:nvPr>
            <p:ph idx="1"/>
          </p:nvPr>
        </p:nvSpPr>
        <p:spPr/>
        <p:txBody>
          <a:bodyPr/>
          <a:lstStyle/>
          <a:p>
            <a:r>
              <a:rPr lang="en-US" dirty="0" smtClean="0"/>
              <a:t>Why are you writing this piece?</a:t>
            </a:r>
          </a:p>
          <a:p>
            <a:r>
              <a:rPr lang="en-US" dirty="0" smtClean="0"/>
              <a:t>What are you trying to achieve?</a:t>
            </a:r>
          </a:p>
          <a:p>
            <a:r>
              <a:rPr lang="en-US" dirty="0" smtClean="0"/>
              <a:t>Why did the author write the piece?</a:t>
            </a:r>
          </a:p>
          <a:p>
            <a:r>
              <a:rPr lang="en-US" dirty="0" smtClean="0"/>
              <a:t>What was the author trying to achieve?</a:t>
            </a:r>
            <a:endParaRPr lang="en-US" dirty="0"/>
          </a:p>
        </p:txBody>
      </p:sp>
    </p:spTree>
    <p:extLst>
      <p:ext uri="{BB962C8B-B14F-4D97-AF65-F5344CB8AC3E}">
        <p14:creationId xmlns:p14="http://schemas.microsoft.com/office/powerpoint/2010/main" val="244971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4235</TotalTime>
  <Words>1234</Words>
  <Application>Microsoft Macintosh PowerPoint</Application>
  <PresentationFormat>On-screen Show (4:3)</PresentationFormat>
  <Paragraphs>151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What is Argument Writing?</vt:lpstr>
      <vt:lpstr>What is Argumentative Writing?</vt:lpstr>
      <vt:lpstr>PowerPoint Presentation</vt:lpstr>
      <vt:lpstr>Argument vs. Persuasive Writing</vt:lpstr>
      <vt:lpstr>Argumentative vs. Persuasive Writing</vt:lpstr>
      <vt:lpstr>Important Terms for YOUR writing</vt:lpstr>
      <vt:lpstr>Important Terms for Understanding Argumentative Writing</vt:lpstr>
      <vt:lpstr>Purpose</vt:lpstr>
      <vt:lpstr>Audience</vt:lpstr>
      <vt:lpstr>Tone</vt:lpstr>
      <vt:lpstr>Diction</vt:lpstr>
      <vt:lpstr>The Rhetorical Triangle (This is helpful to understand someone else’s writing)</vt:lpstr>
      <vt:lpstr>Let’s Practice</vt:lpstr>
      <vt:lpstr>The Gettysburg Address</vt:lpstr>
      <vt:lpstr>The Rhetorical Triangle For Abraham Lincoln’s Gettysburg Address speech</vt:lpstr>
      <vt:lpstr>The Rhetorical Triangle For Abraham Lincoln’s Gettysburg Address speech</vt:lpstr>
      <vt:lpstr>The Rhetorical Triangle For Abraham Lincoln’s Gettysburg Address speech</vt:lpstr>
      <vt:lpstr>The Rhetorical Triangle For Abraham Lincoln’s Gettysburg Address speech</vt:lpstr>
      <vt:lpstr>The Rhetorical Triangle For Abraham Lincoln’s Gettysburg Address speech</vt:lpstr>
      <vt:lpstr>PowerPoint Presentation</vt:lpstr>
      <vt:lpstr>Writing an Argumentative Essay</vt:lpstr>
      <vt:lpstr>Writing an Argumentative Essay</vt:lpstr>
      <vt:lpstr>Writing an Argumentative Essay</vt:lpstr>
      <vt:lpstr>Writing an Argumentative Essay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Argumentative Writing</dc:title>
  <dc:creator>Christina Schneider</dc:creator>
  <cp:lastModifiedBy>Christina Schneider</cp:lastModifiedBy>
  <cp:revision>35</cp:revision>
  <dcterms:created xsi:type="dcterms:W3CDTF">2014-06-30T20:11:54Z</dcterms:created>
  <dcterms:modified xsi:type="dcterms:W3CDTF">2019-06-11T02:33:37Z</dcterms:modified>
</cp:coreProperties>
</file>