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9" r:id="rId4"/>
    <p:sldId id="258" r:id="rId5"/>
    <p:sldId id="291" r:id="rId6"/>
    <p:sldId id="266" r:id="rId7"/>
    <p:sldId id="267" r:id="rId8"/>
    <p:sldId id="259" r:id="rId9"/>
    <p:sldId id="26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F5"/>
    <a:srgbClr val="FDA00A"/>
    <a:srgbClr val="8DFF12"/>
    <a:srgbClr val="B6C1FF"/>
    <a:srgbClr val="0000FC"/>
    <a:srgbClr val="D400A9"/>
    <a:srgbClr val="D7F109"/>
    <a:srgbClr val="000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9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1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2FA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2FA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4EB1-366A-644D-94D6-9658E9F70BC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2EE6-F181-E244-B1DF-DDD7BCF5A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59" y="6636790"/>
            <a:ext cx="329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D400A9"/>
                </a:solidFill>
                <a:latin typeface="Century Gothic"/>
                <a:cs typeface="Century Gothic"/>
              </a:rPr>
              <a:t>© 2014-</a:t>
            </a:r>
            <a:r>
              <a:rPr lang="en-US" sz="800" baseline="0" dirty="0" smtClean="0">
                <a:solidFill>
                  <a:srgbClr val="D400A9"/>
                </a:solidFill>
                <a:latin typeface="Century Gothic"/>
                <a:cs typeface="Century Gothic"/>
              </a:rPr>
              <a:t> present: The Daring English Teacher, Inc. </a:t>
            </a:r>
            <a:endParaRPr lang="en-US" sz="800" dirty="0">
              <a:solidFill>
                <a:srgbClr val="D400A9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65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91300" y="26461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036" y="737392"/>
            <a:ext cx="8091582" cy="45766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KG Sorry Not Sorry"/>
                <a:cs typeface="KG Sorry Not Sorry"/>
              </a:rPr>
              <a:t>Introduction to </a:t>
            </a:r>
          </a:p>
          <a:p>
            <a:pPr algn="ctr">
              <a:lnSpc>
                <a:spcPct val="80000"/>
              </a:lnSpc>
            </a:pPr>
            <a:r>
              <a:rPr lang="en-US" sz="8000" dirty="0" smtClean="0">
                <a:latin typeface="Lemon/Milk"/>
                <a:cs typeface="Lemon/Milk"/>
              </a:rPr>
              <a:t>Informative &amp; </a:t>
            </a:r>
            <a:r>
              <a:rPr lang="en-US" sz="8600" dirty="0" smtClean="0">
                <a:latin typeface="Lemon/Milk"/>
                <a:cs typeface="Lemon/Milk"/>
              </a:rPr>
              <a:t>Explanatory</a:t>
            </a:r>
            <a:r>
              <a:rPr lang="en-US" sz="8000" dirty="0" smtClean="0">
                <a:latin typeface="Lemon/Milk"/>
                <a:cs typeface="Lemon/Milk"/>
              </a:rPr>
              <a:t> </a:t>
            </a:r>
            <a:r>
              <a:rPr lang="en-US" sz="10200" dirty="0" smtClean="0">
                <a:latin typeface="Lemon/Milk"/>
                <a:cs typeface="Lemon/Milk"/>
              </a:rPr>
              <a:t>Writing</a:t>
            </a:r>
            <a:endParaRPr lang="en-US" sz="9600" dirty="0">
              <a:latin typeface="Lemon/Milk"/>
              <a:cs typeface="Lemon/Milk"/>
            </a:endParaRPr>
          </a:p>
        </p:txBody>
      </p:sp>
      <p:pic>
        <p:nvPicPr>
          <p:cNvPr id="2" name="Picture 1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The topic of your essay is what </a:t>
            </a:r>
            <a:r>
              <a:rPr lang="en-US" sz="4000" dirty="0" smtClean="0"/>
              <a:t>the </a:t>
            </a:r>
            <a:r>
              <a:rPr lang="en-US" sz="4000" dirty="0" smtClean="0"/>
              <a:t>essay is primarily about. </a:t>
            </a:r>
          </a:p>
          <a:p>
            <a:pPr>
              <a:lnSpc>
                <a:spcPct val="110000"/>
              </a:lnSpc>
            </a:pPr>
            <a:endParaRPr lang="en-US" sz="4000" dirty="0" smtClean="0"/>
          </a:p>
          <a:p>
            <a:pPr>
              <a:lnSpc>
                <a:spcPct val="110000"/>
              </a:lnSpc>
            </a:pPr>
            <a:r>
              <a:rPr lang="en-US" sz="4000" dirty="0" smtClean="0"/>
              <a:t>If you are writing a </a:t>
            </a:r>
            <a:r>
              <a:rPr lang="en-US" sz="4000" dirty="0" smtClean="0"/>
              <a:t>“How-</a:t>
            </a:r>
            <a:r>
              <a:rPr lang="en-US" sz="4000" dirty="0" smtClean="0"/>
              <a:t>T</a:t>
            </a:r>
            <a:r>
              <a:rPr lang="en-US" sz="4000" dirty="0" smtClean="0"/>
              <a:t>o” </a:t>
            </a:r>
            <a:r>
              <a:rPr lang="en-US" sz="4000" dirty="0" smtClean="0"/>
              <a:t>essay about making a peanut butter and jelly sandwich, your topic is about how to make a peanut butter and jelly sandwich.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293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b="1" u="sng" dirty="0" smtClean="0">
                <a:latin typeface="+mj-lt"/>
              </a:rPr>
              <a:t>Tone</a:t>
            </a:r>
            <a:r>
              <a:rPr lang="en-US" sz="4000" dirty="0" smtClean="0"/>
              <a:t>: the author’s attitude toward the topic.</a:t>
            </a:r>
          </a:p>
          <a:p>
            <a:pPr>
              <a:lnSpc>
                <a:spcPct val="120000"/>
              </a:lnSpc>
            </a:pPr>
            <a:endParaRPr lang="en-US" sz="4000" dirty="0" smtClean="0"/>
          </a:p>
          <a:p>
            <a:pPr>
              <a:lnSpc>
                <a:spcPct val="120000"/>
              </a:lnSpc>
            </a:pPr>
            <a:r>
              <a:rPr lang="en-US" sz="4000" dirty="0" smtClean="0"/>
              <a:t>Informative and explanatory essays must be written with an </a:t>
            </a:r>
            <a:r>
              <a:rPr lang="en-US" sz="4000" b="1" i="1" dirty="0" smtClean="0"/>
              <a:t>objective</a:t>
            </a:r>
            <a:r>
              <a:rPr lang="en-US" sz="4000" dirty="0" smtClean="0"/>
              <a:t> tone.</a:t>
            </a:r>
          </a:p>
          <a:p>
            <a:pPr>
              <a:lnSpc>
                <a:spcPct val="120000"/>
              </a:lnSpc>
            </a:pPr>
            <a:endParaRPr lang="en-US" sz="4000" dirty="0" smtClean="0"/>
          </a:p>
          <a:p>
            <a:pPr>
              <a:lnSpc>
                <a:spcPct val="120000"/>
              </a:lnSpc>
            </a:pPr>
            <a:r>
              <a:rPr lang="en-US" sz="4000" dirty="0" smtClean="0"/>
              <a:t>You cannot insert any personal opinions, beliefs, or bias into the essay.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627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To write with a formal style, avoid using slang and contractions.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Also, write in third person (this means no I, you, me, us, or we).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88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Use precise words related to your topic in your essay. You may need to explain those words.</a:t>
            </a:r>
          </a:p>
          <a:p>
            <a:endParaRPr lang="en-US" dirty="0" smtClean="0"/>
          </a:p>
          <a:p>
            <a:r>
              <a:rPr lang="en-US" dirty="0" smtClean="0"/>
              <a:t>If you are writing about recycling, you might want to use words like “reduce,” “reuse,” and “renewable.”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Writing with appropriate and varied transitions will help clarify information for your audience.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87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rgbClr val="8DFF12"/>
          </a:solidFill>
        </p:spPr>
        <p:txBody>
          <a:bodyPr/>
          <a:lstStyle/>
          <a:p>
            <a:pPr algn="ctr"/>
            <a:r>
              <a:rPr lang="en-US" sz="3200" dirty="0" smtClean="0"/>
              <a:t>Sequence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First, second, third</a:t>
            </a:r>
          </a:p>
          <a:p>
            <a:r>
              <a:rPr lang="en-US" sz="3200" dirty="0" smtClean="0"/>
              <a:t>First of all, secondly, thirdly</a:t>
            </a:r>
          </a:p>
          <a:p>
            <a:r>
              <a:rPr lang="en-US" sz="3200" dirty="0" smtClean="0"/>
              <a:t>To begin with, next, another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rgbClr val="8DFF12"/>
          </a:solidFill>
        </p:spPr>
        <p:txBody>
          <a:bodyPr/>
          <a:lstStyle/>
          <a:p>
            <a:pPr algn="ctr"/>
            <a:r>
              <a:rPr lang="en-US" sz="3200" dirty="0" smtClean="0"/>
              <a:t>Examples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Particularly</a:t>
            </a:r>
          </a:p>
          <a:p>
            <a:r>
              <a:rPr lang="en-US" sz="3200" dirty="0" smtClean="0"/>
              <a:t>For example</a:t>
            </a:r>
          </a:p>
          <a:p>
            <a:r>
              <a:rPr lang="en-US" sz="3200" dirty="0" smtClean="0"/>
              <a:t>In particular</a:t>
            </a:r>
          </a:p>
          <a:p>
            <a:r>
              <a:rPr lang="en-US" sz="3200" dirty="0" smtClean="0"/>
              <a:t>For instance</a:t>
            </a:r>
          </a:p>
          <a:p>
            <a:r>
              <a:rPr lang="en-US" sz="3200" dirty="0" smtClean="0"/>
              <a:t>Specifically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966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8DFF1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To Compare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Similarly</a:t>
            </a:r>
          </a:p>
          <a:p>
            <a:r>
              <a:rPr lang="en-US" sz="3200" dirty="0" smtClean="0"/>
              <a:t>Likewise</a:t>
            </a:r>
          </a:p>
          <a:p>
            <a:r>
              <a:rPr lang="en-US" sz="3200" dirty="0" smtClean="0"/>
              <a:t>In a similar manner</a:t>
            </a:r>
          </a:p>
          <a:p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rgbClr val="8DFF1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To Contrast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contrast</a:t>
            </a:r>
          </a:p>
          <a:p>
            <a:r>
              <a:rPr lang="en-US" sz="3200" dirty="0" smtClean="0"/>
              <a:t>On the contrary</a:t>
            </a:r>
          </a:p>
          <a:p>
            <a:r>
              <a:rPr lang="en-US" sz="3200" dirty="0" smtClean="0"/>
              <a:t>However</a:t>
            </a:r>
          </a:p>
          <a:p>
            <a:r>
              <a:rPr lang="en-US" sz="3200" dirty="0" smtClean="0"/>
              <a:t>Although</a:t>
            </a:r>
          </a:p>
          <a:p>
            <a:r>
              <a:rPr lang="en-US" sz="3200" dirty="0" smtClean="0"/>
              <a:t>Nevertheless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122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8DFF1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Cause and Effect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Since</a:t>
            </a:r>
          </a:p>
          <a:p>
            <a:r>
              <a:rPr lang="en-US" sz="3200" dirty="0" smtClean="0"/>
              <a:t>Then</a:t>
            </a:r>
          </a:p>
          <a:p>
            <a:r>
              <a:rPr lang="en-US" sz="3200" dirty="0" smtClean="0"/>
              <a:t>Because</a:t>
            </a:r>
          </a:p>
          <a:p>
            <a:r>
              <a:rPr lang="en-US" sz="3200" dirty="0" smtClean="0"/>
              <a:t>Therefore</a:t>
            </a:r>
          </a:p>
          <a:p>
            <a:r>
              <a:rPr lang="en-US" sz="3200" dirty="0" smtClean="0"/>
              <a:t>Consequently</a:t>
            </a:r>
          </a:p>
          <a:p>
            <a:r>
              <a:rPr lang="en-US" sz="3200" dirty="0" smtClean="0"/>
              <a:t>Thus</a:t>
            </a:r>
          </a:p>
          <a:p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rgbClr val="8DFF1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To Conclude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conclusion</a:t>
            </a:r>
          </a:p>
          <a:p>
            <a:r>
              <a:rPr lang="en-US" sz="3200" dirty="0" smtClean="0"/>
              <a:t>In summary</a:t>
            </a:r>
          </a:p>
          <a:p>
            <a:r>
              <a:rPr lang="en-US" sz="3200" dirty="0" smtClean="0"/>
              <a:t>Altogether</a:t>
            </a:r>
          </a:p>
          <a:p>
            <a:r>
              <a:rPr lang="en-US" sz="3200" dirty="0" smtClean="0"/>
              <a:t>All in all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00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rgbClr val="0002FA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Follow these steps for your essay</a:t>
            </a:r>
          </a:p>
          <a:p>
            <a:r>
              <a:rPr lang="en-US" sz="3600" dirty="0" smtClean="0"/>
              <a:t>Prewriting</a:t>
            </a:r>
          </a:p>
          <a:p>
            <a:r>
              <a:rPr lang="en-US" sz="3600" dirty="0" smtClean="0"/>
              <a:t>Drafting</a:t>
            </a:r>
          </a:p>
          <a:p>
            <a:r>
              <a:rPr lang="en-US" sz="3600" dirty="0" smtClean="0"/>
              <a:t>Revising</a:t>
            </a:r>
          </a:p>
          <a:p>
            <a:r>
              <a:rPr lang="en-US" sz="3600" dirty="0" smtClean="0"/>
              <a:t>Editing</a:t>
            </a:r>
          </a:p>
          <a:p>
            <a:r>
              <a:rPr lang="en-US" sz="3600" dirty="0" smtClean="0"/>
              <a:t>Publishing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258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Follow these steps for your essay</a:t>
            </a:r>
          </a:p>
          <a:p>
            <a:r>
              <a:rPr lang="en-US" sz="3600" b="1" dirty="0" smtClean="0">
                <a:effectLst>
                  <a:glow rad="101600">
                    <a:srgbClr val="21FFF5">
                      <a:alpha val="75000"/>
                    </a:srgbClr>
                  </a:glow>
                </a:effectLst>
              </a:rPr>
              <a:t>Prewriting</a:t>
            </a:r>
          </a:p>
          <a:p>
            <a:r>
              <a:rPr lang="en-US" sz="3600" dirty="0" smtClean="0"/>
              <a:t>Drafting</a:t>
            </a:r>
          </a:p>
          <a:p>
            <a:r>
              <a:rPr lang="en-US" sz="3600" dirty="0" smtClean="0"/>
              <a:t>Revising</a:t>
            </a:r>
          </a:p>
          <a:p>
            <a:r>
              <a:rPr lang="en-US" sz="3600" dirty="0" smtClean="0"/>
              <a:t>Editing</a:t>
            </a:r>
          </a:p>
          <a:p>
            <a:r>
              <a:rPr lang="en-US" sz="3600" dirty="0" smtClean="0"/>
              <a:t>Publishing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2234" y="2528554"/>
            <a:ext cx="829068" cy="258474"/>
          </a:xfrm>
          <a:prstGeom prst="straightConnector1">
            <a:avLst/>
          </a:prstGeom>
          <a:ln w="76200" cmpd="sng">
            <a:solidFill>
              <a:srgbClr val="21FFF5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33538" y="2528554"/>
            <a:ext cx="4750406" cy="2677656"/>
          </a:xfrm>
          <a:prstGeom prst="rect">
            <a:avLst/>
          </a:prstGeom>
          <a:solidFill>
            <a:srgbClr val="21FFF5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Brainstorm!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Think about your topic.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Research information about your topic if necessary.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Outline your essay.</a:t>
            </a:r>
          </a:p>
        </p:txBody>
      </p:sp>
    </p:spTree>
    <p:extLst>
      <p:ext uri="{BB962C8B-B14F-4D97-AF65-F5344CB8AC3E}">
        <p14:creationId xmlns:p14="http://schemas.microsoft.com/office/powerpoint/2010/main" val="139172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 smtClean="0"/>
              <a:t>What is Informative Writing?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rgbClr val="0002FA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Informative writing is </a:t>
            </a:r>
            <a:r>
              <a:rPr lang="en-US" sz="2800" b="1" u="sng" dirty="0" smtClean="0"/>
              <a:t>nonfiction writing </a:t>
            </a:r>
            <a:r>
              <a:rPr lang="en-US" sz="2800" dirty="0" smtClean="0"/>
              <a:t>about a topic that provides </a:t>
            </a:r>
            <a:r>
              <a:rPr lang="en-US" sz="2800" b="1" u="sng" dirty="0" smtClean="0"/>
              <a:t>facts</a:t>
            </a:r>
            <a:r>
              <a:rPr lang="en-US" sz="2800" dirty="0" smtClean="0"/>
              <a:t> and </a:t>
            </a:r>
            <a:r>
              <a:rPr lang="en-US" sz="2800" b="1" u="sng" dirty="0" smtClean="0"/>
              <a:t>information </a:t>
            </a:r>
            <a:r>
              <a:rPr lang="en-US" sz="2800" dirty="0"/>
              <a:t>to the audience.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type of writing is straightforward, and it does not contain any opinions. </a:t>
            </a:r>
          </a:p>
          <a:p>
            <a:endParaRPr lang="en-US" sz="2800" dirty="0"/>
          </a:p>
          <a:p>
            <a:r>
              <a:rPr lang="en-US" sz="2800" dirty="0" smtClean="0"/>
              <a:t>Informative writing sticks to facts and information.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91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Follow these steps for your essay</a:t>
            </a:r>
          </a:p>
          <a:p>
            <a:r>
              <a:rPr lang="en-US" sz="3600" dirty="0" smtClean="0">
                <a:effectLst/>
              </a:rPr>
              <a:t>Prewriting</a:t>
            </a:r>
          </a:p>
          <a:p>
            <a:r>
              <a:rPr lang="en-US" sz="3600" b="1" dirty="0" smtClean="0">
                <a:effectLst>
                  <a:glow rad="101600">
                    <a:srgbClr val="21FFF5">
                      <a:alpha val="75000"/>
                    </a:srgbClr>
                  </a:glow>
                </a:effectLst>
              </a:rPr>
              <a:t>Drafting</a:t>
            </a:r>
          </a:p>
          <a:p>
            <a:r>
              <a:rPr lang="en-US" sz="3600" dirty="0" smtClean="0"/>
              <a:t>Revising</a:t>
            </a:r>
          </a:p>
          <a:p>
            <a:r>
              <a:rPr lang="en-US" sz="3600" dirty="0" smtClean="0"/>
              <a:t>Editing</a:t>
            </a:r>
          </a:p>
          <a:p>
            <a:r>
              <a:rPr lang="en-US" sz="3600" dirty="0" smtClean="0"/>
              <a:t>Publishing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90042" y="3316538"/>
            <a:ext cx="1023105" cy="0"/>
          </a:xfrm>
          <a:prstGeom prst="straightConnector1">
            <a:avLst/>
          </a:prstGeom>
          <a:ln w="76200" cmpd="sng">
            <a:solidFill>
              <a:srgbClr val="21FFF5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3642" y="2589482"/>
            <a:ext cx="4694969" cy="2677656"/>
          </a:xfrm>
          <a:prstGeom prst="rect">
            <a:avLst/>
          </a:prstGeom>
          <a:solidFill>
            <a:srgbClr val="21FFF5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Review your prewriting and brainstorming.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Write down your ideas.</a:t>
            </a:r>
            <a:endParaRPr lang="en-US" sz="2800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Create a working draft (a working draft is a draft that is in progress).</a:t>
            </a:r>
          </a:p>
        </p:txBody>
      </p:sp>
    </p:spTree>
    <p:extLst>
      <p:ext uri="{BB962C8B-B14F-4D97-AF65-F5344CB8AC3E}">
        <p14:creationId xmlns:p14="http://schemas.microsoft.com/office/powerpoint/2010/main" val="376457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Follow these steps for your essay</a:t>
            </a:r>
          </a:p>
          <a:p>
            <a:r>
              <a:rPr lang="en-US" sz="3600" dirty="0" smtClean="0">
                <a:effectLst/>
              </a:rPr>
              <a:t>Prewriting</a:t>
            </a:r>
          </a:p>
          <a:p>
            <a:r>
              <a:rPr lang="en-US" sz="3600" dirty="0" smtClean="0">
                <a:effectLst/>
              </a:rPr>
              <a:t>Drafting</a:t>
            </a:r>
          </a:p>
          <a:p>
            <a:r>
              <a:rPr lang="en-US" sz="3600" b="1" dirty="0" smtClean="0">
                <a:effectLst>
                  <a:glow rad="101600">
                    <a:srgbClr val="21FFF5">
                      <a:alpha val="75000"/>
                    </a:srgbClr>
                  </a:glow>
                </a:effectLst>
              </a:rPr>
              <a:t>Revising</a:t>
            </a:r>
          </a:p>
          <a:p>
            <a:r>
              <a:rPr lang="en-US" sz="3600" dirty="0" smtClean="0"/>
              <a:t>Editing</a:t>
            </a:r>
          </a:p>
          <a:p>
            <a:r>
              <a:rPr lang="en-US" sz="3600" dirty="0" smtClean="0"/>
              <a:t>Publishing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26982" y="3731023"/>
            <a:ext cx="687950" cy="255879"/>
          </a:xfrm>
          <a:prstGeom prst="straightConnector1">
            <a:avLst/>
          </a:prstGeom>
          <a:ln w="76200" cmpd="sng">
            <a:solidFill>
              <a:srgbClr val="21FFF5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8246" y="2372522"/>
            <a:ext cx="5387749" cy="3108544"/>
          </a:xfrm>
          <a:prstGeom prst="rect">
            <a:avLst/>
          </a:prstGeom>
          <a:solidFill>
            <a:srgbClr val="21FFF5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Read your draft aloud.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Type your draft into a translate program and have it read back to you.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Participate in peer editing.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Have as many people read your draft as possible.</a:t>
            </a:r>
          </a:p>
        </p:txBody>
      </p:sp>
    </p:spTree>
    <p:extLst>
      <p:ext uri="{BB962C8B-B14F-4D97-AF65-F5344CB8AC3E}">
        <p14:creationId xmlns:p14="http://schemas.microsoft.com/office/powerpoint/2010/main" val="385619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Follow these steps for your essay</a:t>
            </a:r>
          </a:p>
          <a:p>
            <a:r>
              <a:rPr lang="en-US" sz="3600" dirty="0" smtClean="0">
                <a:effectLst/>
              </a:rPr>
              <a:t>Prewriting</a:t>
            </a:r>
          </a:p>
          <a:p>
            <a:r>
              <a:rPr lang="en-US" sz="3600" dirty="0" smtClean="0">
                <a:effectLst/>
              </a:rPr>
              <a:t>Drafting</a:t>
            </a:r>
          </a:p>
          <a:p>
            <a:r>
              <a:rPr lang="en-US" sz="3600" dirty="0" smtClean="0">
                <a:effectLst/>
              </a:rPr>
              <a:t>Revising</a:t>
            </a:r>
          </a:p>
          <a:p>
            <a:r>
              <a:rPr lang="en-US" sz="3600" b="1" dirty="0" smtClean="0">
                <a:effectLst>
                  <a:glow rad="101600">
                    <a:srgbClr val="21FFF5">
                      <a:alpha val="75000"/>
                    </a:srgbClr>
                  </a:glow>
                </a:effectLst>
              </a:rPr>
              <a:t>Editing</a:t>
            </a:r>
          </a:p>
          <a:p>
            <a:r>
              <a:rPr lang="en-US" sz="3600" dirty="0" smtClean="0"/>
              <a:t>Publishing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51924" y="3944545"/>
            <a:ext cx="1155664" cy="624515"/>
          </a:xfrm>
          <a:prstGeom prst="straightConnector1">
            <a:avLst/>
          </a:prstGeom>
          <a:ln w="76200" cmpd="sng">
            <a:solidFill>
              <a:srgbClr val="21FFF5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72570" y="2547357"/>
            <a:ext cx="4965632" cy="2677656"/>
          </a:xfrm>
          <a:prstGeom prst="rect">
            <a:avLst/>
          </a:prstGeom>
          <a:solidFill>
            <a:srgbClr val="21FFF5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Review all of your draft’s feedback.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Revise and change your paper as you see fit.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Read your revised draft aloud.</a:t>
            </a:r>
          </a:p>
        </p:txBody>
      </p:sp>
    </p:spTree>
    <p:extLst>
      <p:ext uri="{BB962C8B-B14F-4D97-AF65-F5344CB8AC3E}">
        <p14:creationId xmlns:p14="http://schemas.microsoft.com/office/powerpoint/2010/main" val="129372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Follow these steps for your essay</a:t>
            </a:r>
          </a:p>
          <a:p>
            <a:r>
              <a:rPr lang="en-US" sz="3600" dirty="0" smtClean="0">
                <a:effectLst/>
              </a:rPr>
              <a:t>Prewriting</a:t>
            </a:r>
          </a:p>
          <a:p>
            <a:r>
              <a:rPr lang="en-US" sz="3600" dirty="0" smtClean="0">
                <a:effectLst/>
              </a:rPr>
              <a:t>Drafting</a:t>
            </a:r>
          </a:p>
          <a:p>
            <a:r>
              <a:rPr lang="en-US" sz="3600" dirty="0" smtClean="0">
                <a:effectLst/>
              </a:rPr>
              <a:t>Revising</a:t>
            </a:r>
          </a:p>
          <a:p>
            <a:r>
              <a:rPr lang="en-US" sz="3600" dirty="0" smtClean="0">
                <a:effectLst/>
              </a:rPr>
              <a:t>Editing</a:t>
            </a:r>
          </a:p>
          <a:p>
            <a:r>
              <a:rPr lang="en-US" sz="3600" b="1" dirty="0" smtClean="0">
                <a:effectLst>
                  <a:glow rad="101600">
                    <a:srgbClr val="21FFF5">
                      <a:alpha val="75000"/>
                    </a:srgbClr>
                  </a:glow>
                </a:effectLst>
              </a:rPr>
              <a:t>Publishing</a:t>
            </a:r>
            <a:endParaRPr lang="en-US" sz="3600" b="1" dirty="0">
              <a:effectLst>
                <a:glow rad="101600">
                  <a:srgbClr val="21FFF5">
                    <a:alpha val="75000"/>
                  </a:srgbClr>
                </a:glo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65841" y="3955782"/>
            <a:ext cx="899088" cy="874119"/>
          </a:xfrm>
          <a:prstGeom prst="straightConnector1">
            <a:avLst/>
          </a:prstGeom>
          <a:ln w="76200" cmpd="sng">
            <a:solidFill>
              <a:srgbClr val="21FFF5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33507" y="3217118"/>
            <a:ext cx="4113525" cy="954107"/>
          </a:xfrm>
          <a:prstGeom prst="rect">
            <a:avLst/>
          </a:prstGeom>
          <a:solidFill>
            <a:srgbClr val="21FFF5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Type your final draft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Century Gothic"/>
                <a:cs typeface="Century Gothic"/>
              </a:rPr>
              <a:t>Submit your essay</a:t>
            </a:r>
          </a:p>
        </p:txBody>
      </p:sp>
    </p:spTree>
    <p:extLst>
      <p:ext uri="{BB962C8B-B14F-4D97-AF65-F5344CB8AC3E}">
        <p14:creationId xmlns:p14="http://schemas.microsoft.com/office/powerpoint/2010/main" val="9701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rgbClr val="0000FC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/>
              <a:t>Think about your topic and what you want to explain about your topic.</a:t>
            </a:r>
          </a:p>
          <a:p>
            <a:endParaRPr lang="en-US" sz="3600" dirty="0" smtClean="0"/>
          </a:p>
          <a:p>
            <a:r>
              <a:rPr lang="en-US" sz="3600" dirty="0" smtClean="0"/>
              <a:t>You may need to do some research to come up with your concrete and supporting details.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737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Drafting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Using everything from the brainstorming process, begin writing your first draft.</a:t>
            </a:r>
          </a:p>
          <a:p>
            <a:endParaRPr lang="en-US" sz="3000" dirty="0" smtClean="0"/>
          </a:p>
          <a:p>
            <a:r>
              <a:rPr lang="en-US" sz="3000" dirty="0" smtClean="0"/>
              <a:t>You can always go back and edit and revise your writing.</a:t>
            </a:r>
          </a:p>
          <a:p>
            <a:endParaRPr lang="en-US" sz="3000" dirty="0" smtClean="0"/>
          </a:p>
          <a:p>
            <a:r>
              <a:rPr lang="en-US" sz="3000" dirty="0" smtClean="0"/>
              <a:t>The key is to get your thoughts and the information onto the paper.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6601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/>
              <a:t>Revising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/>
              <a:t>Once you complete your rough draft, read it aloud.</a:t>
            </a:r>
          </a:p>
          <a:p>
            <a:r>
              <a:rPr lang="en-US" sz="4000" dirty="0" smtClean="0"/>
              <a:t>You can type your rough draft into an Internet translator and have it read to you.</a:t>
            </a:r>
          </a:p>
          <a:p>
            <a:r>
              <a:rPr lang="en-US" sz="4000" dirty="0" smtClean="0"/>
              <a:t>Participate in peer editing.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5505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Editing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Review all of your notes and the peer review notes.</a:t>
            </a:r>
          </a:p>
          <a:p>
            <a:endParaRPr lang="en-US" sz="4000" dirty="0" smtClean="0"/>
          </a:p>
          <a:p>
            <a:r>
              <a:rPr lang="en-US" sz="4000" dirty="0" smtClean="0"/>
              <a:t>Revise your narrative to improve its quality and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6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Prepare the final draft of your informational essay.</a:t>
            </a:r>
          </a:p>
          <a:p>
            <a:endParaRPr lang="en-US" sz="4000" dirty="0" smtClean="0"/>
          </a:p>
          <a:p>
            <a:r>
              <a:rPr lang="en-US" sz="4000" dirty="0" smtClean="0"/>
              <a:t>Type your essay.</a:t>
            </a:r>
          </a:p>
          <a:p>
            <a:endParaRPr lang="en-US" sz="4000" dirty="0"/>
          </a:p>
          <a:p>
            <a:r>
              <a:rPr lang="en-US" sz="4000" dirty="0" smtClean="0"/>
              <a:t>Submit your essay.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441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 smtClean="0"/>
              <a:t>What is Explanatory Writing?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rgbClr val="0002FA"/>
            </a:solidFill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Explanatory writing is </a:t>
            </a:r>
            <a:r>
              <a:rPr lang="en-US" sz="3600" b="1" u="sng" dirty="0" smtClean="0"/>
              <a:t>nonfiction writing </a:t>
            </a:r>
            <a:r>
              <a:rPr lang="en-US" sz="3600" dirty="0" smtClean="0"/>
              <a:t>about a topic that provides </a:t>
            </a:r>
            <a:r>
              <a:rPr lang="en-US" sz="3600" b="1" u="sng" dirty="0" smtClean="0"/>
              <a:t>information</a:t>
            </a:r>
            <a:r>
              <a:rPr lang="en-US" sz="3600" dirty="0" smtClean="0"/>
              <a:t> and </a:t>
            </a:r>
            <a:r>
              <a:rPr lang="en-US" sz="3600" b="1" u="sng" dirty="0" smtClean="0"/>
              <a:t>explanation </a:t>
            </a:r>
            <a:r>
              <a:rPr lang="en-US" sz="3600" dirty="0" smtClean="0"/>
              <a:t>to the audience.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 smtClean="0"/>
              <a:t>This type of writing contains explanations and descriptions.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 smtClean="0"/>
              <a:t>Explanatory writing has a little bit more room for creativity.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06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Purpose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/>
              <a:t>The purpose of informational writing is to </a:t>
            </a:r>
            <a:r>
              <a:rPr lang="en-US" sz="3600" b="1" dirty="0" smtClean="0"/>
              <a:t>inform </a:t>
            </a:r>
            <a:r>
              <a:rPr lang="en-US" sz="3600" dirty="0" smtClean="0"/>
              <a:t>the readers about a topic.</a:t>
            </a:r>
          </a:p>
          <a:p>
            <a:pPr>
              <a:lnSpc>
                <a:spcPct val="110000"/>
              </a:lnSpc>
            </a:pPr>
            <a:endParaRPr lang="en-US" sz="3600" dirty="0" smtClean="0"/>
          </a:p>
          <a:p>
            <a:pPr>
              <a:lnSpc>
                <a:spcPct val="110000"/>
              </a:lnSpc>
            </a:pPr>
            <a:r>
              <a:rPr lang="en-US" sz="3600" dirty="0" smtClean="0"/>
              <a:t>The purpose of explanatory writing is to </a:t>
            </a:r>
            <a:r>
              <a:rPr lang="en-US" sz="3600" b="1" dirty="0" smtClean="0"/>
              <a:t>explain </a:t>
            </a:r>
            <a:r>
              <a:rPr lang="en-US" sz="3600" dirty="0" smtClean="0"/>
              <a:t>a topic to your readers. </a:t>
            </a:r>
          </a:p>
        </p:txBody>
      </p:sp>
    </p:spTree>
    <p:extLst>
      <p:ext uri="{BB962C8B-B14F-4D97-AF65-F5344CB8AC3E}">
        <p14:creationId xmlns:p14="http://schemas.microsoft.com/office/powerpoint/2010/main" val="12458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Purpose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/>
              <a:t>Through informative and explanatory writing, you can: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Provide new knowledge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Explain a process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Provide an explanation of why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AND MORE!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781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Informative vs. Argument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rgbClr val="8DFF1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Informative Writing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Includes facts and information</a:t>
            </a:r>
          </a:p>
          <a:p>
            <a:r>
              <a:rPr lang="en-US" sz="3000" dirty="0" smtClean="0"/>
              <a:t>The purpose is to </a:t>
            </a:r>
            <a:r>
              <a:rPr lang="en-US" sz="3000" b="1" i="1" dirty="0" smtClean="0"/>
              <a:t>inform</a:t>
            </a:r>
            <a:r>
              <a:rPr lang="en-US" sz="3000" dirty="0" smtClean="0"/>
              <a:t> the audience</a:t>
            </a:r>
          </a:p>
          <a:p>
            <a:r>
              <a:rPr lang="en-US" sz="3000" dirty="0" smtClean="0"/>
              <a:t>Maintains an </a:t>
            </a:r>
            <a:r>
              <a:rPr lang="en-US" sz="3000" b="1" i="1" dirty="0" smtClean="0"/>
              <a:t>objective</a:t>
            </a:r>
            <a:r>
              <a:rPr lang="en-US" sz="3000" dirty="0" smtClean="0"/>
              <a:t> tone about the topic</a:t>
            </a:r>
            <a:endParaRPr lang="en-US" sz="3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rgbClr val="8DFF1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Argument Writing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000" dirty="0" smtClean="0"/>
              <a:t>Includes facts and information</a:t>
            </a:r>
          </a:p>
          <a:p>
            <a:r>
              <a:rPr lang="en-US" sz="3000" dirty="0" smtClean="0"/>
              <a:t>The purpose is to </a:t>
            </a:r>
            <a:r>
              <a:rPr lang="en-US" sz="3000" b="1" i="1" dirty="0" smtClean="0"/>
              <a:t>convince</a:t>
            </a:r>
            <a:r>
              <a:rPr lang="en-US" sz="3000" dirty="0" smtClean="0"/>
              <a:t> the audience</a:t>
            </a:r>
          </a:p>
          <a:p>
            <a:r>
              <a:rPr lang="en-US" sz="3000" dirty="0" smtClean="0"/>
              <a:t>Maintains a </a:t>
            </a:r>
            <a:r>
              <a:rPr lang="en-US" sz="3000" b="1" i="1" dirty="0" smtClean="0"/>
              <a:t>subjective</a:t>
            </a:r>
            <a:r>
              <a:rPr lang="en-US" sz="3000" dirty="0" smtClean="0"/>
              <a:t> tone about the topic</a:t>
            </a:r>
          </a:p>
          <a:p>
            <a:endParaRPr lang="en-US" sz="3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151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Informative vs. Narrative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8DFF1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Informative Writing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Nonfiction writing</a:t>
            </a:r>
          </a:p>
          <a:p>
            <a:r>
              <a:rPr lang="en-US" sz="3000" dirty="0" smtClean="0"/>
              <a:t>The purpose is to inform the audience</a:t>
            </a:r>
          </a:p>
          <a:p>
            <a:r>
              <a:rPr lang="en-US" sz="3000" dirty="0" smtClean="0"/>
              <a:t>Includes facts and true information</a:t>
            </a:r>
          </a:p>
          <a:p>
            <a:endParaRPr lang="en-US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rgbClr val="8DFF1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Narrative Writing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000" dirty="0" smtClean="0"/>
              <a:t>Fiction writing</a:t>
            </a:r>
          </a:p>
          <a:p>
            <a:r>
              <a:rPr lang="en-US" sz="3000" dirty="0" smtClean="0"/>
              <a:t>The purpose is to entertain the audience</a:t>
            </a:r>
          </a:p>
          <a:p>
            <a:r>
              <a:rPr lang="en-US" sz="3000" dirty="0" smtClean="0"/>
              <a:t>Includes made up events, settings, and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3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Where is Informative Writing found?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/>
              <a:t>Informative and explanatory writing can be found many places including textbooks, encyclopedias, newspapers, magazines, websites, instructions, guides, summaries, and reference books.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058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Informative Essays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500" b="1" dirty="0" smtClean="0"/>
              <a:t>Your informative essay will need to…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i</a:t>
            </a:r>
            <a:r>
              <a:rPr lang="en-US" sz="3600" dirty="0" smtClean="0"/>
              <a:t>nclude a topic.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m</a:t>
            </a:r>
            <a:r>
              <a:rPr lang="en-US" sz="3600" dirty="0" smtClean="0"/>
              <a:t>aintain an objective tone.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/>
              <a:t>have a formal style.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i</a:t>
            </a:r>
            <a:r>
              <a:rPr lang="en-US" sz="3600" dirty="0" smtClean="0"/>
              <a:t>nclude precise words.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i</a:t>
            </a:r>
            <a:r>
              <a:rPr lang="en-US" sz="3600" dirty="0" smtClean="0"/>
              <a:t>nclude transitions.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/>
              <a:t>include information about the topic.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750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900</Words>
  <Application>Microsoft Macintosh PowerPoint</Application>
  <PresentationFormat>On-screen Show (4:3)</PresentationFormat>
  <Paragraphs>189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What is Informative Writing?</vt:lpstr>
      <vt:lpstr>What is Explanatory Writing?</vt:lpstr>
      <vt:lpstr>Purpose</vt:lpstr>
      <vt:lpstr>Purpose</vt:lpstr>
      <vt:lpstr>Informative vs. Argument</vt:lpstr>
      <vt:lpstr>Informative vs. Narrative</vt:lpstr>
      <vt:lpstr>Where is Informative Writing found?</vt:lpstr>
      <vt:lpstr>Writing Informative Essays</vt:lpstr>
      <vt:lpstr>Topic</vt:lpstr>
      <vt:lpstr>Objective Tone</vt:lpstr>
      <vt:lpstr>Formal Style</vt:lpstr>
      <vt:lpstr>Precise Words</vt:lpstr>
      <vt:lpstr>Transitions</vt:lpstr>
      <vt:lpstr>Transitions</vt:lpstr>
      <vt:lpstr>Transitions</vt:lpstr>
      <vt:lpstr>Transitions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Brainstorming</vt:lpstr>
      <vt:lpstr>Drafting</vt:lpstr>
      <vt:lpstr>Revising</vt:lpstr>
      <vt:lpstr>Editing</vt:lpstr>
      <vt:lpstr>Publishing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Informative/Explanatory Writing</dc:title>
  <dc:creator>Christina Schneider</dc:creator>
  <cp:lastModifiedBy>Christina Schneider</cp:lastModifiedBy>
  <cp:revision>30</cp:revision>
  <dcterms:created xsi:type="dcterms:W3CDTF">2014-11-28T22:53:39Z</dcterms:created>
  <dcterms:modified xsi:type="dcterms:W3CDTF">2019-06-28T20:47:36Z</dcterms:modified>
</cp:coreProperties>
</file>