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60" r:id="rId3"/>
    <p:sldId id="298" r:id="rId4"/>
    <p:sldId id="299" r:id="rId5"/>
    <p:sldId id="288" r:id="rId6"/>
    <p:sldId id="297" r:id="rId7"/>
    <p:sldId id="296" r:id="rId8"/>
    <p:sldId id="300" r:id="rId9"/>
    <p:sldId id="289" r:id="rId10"/>
    <p:sldId id="303" r:id="rId11"/>
    <p:sldId id="301" r:id="rId12"/>
    <p:sldId id="304" r:id="rId13"/>
    <p:sldId id="290" r:id="rId14"/>
    <p:sldId id="306" r:id="rId15"/>
    <p:sldId id="291" r:id="rId16"/>
    <p:sldId id="307" r:id="rId17"/>
    <p:sldId id="295" r:id="rId18"/>
    <p:sldId id="292" r:id="rId19"/>
    <p:sldId id="305" r:id="rId20"/>
    <p:sldId id="293" r:id="rId21"/>
    <p:sldId id="308" r:id="rId22"/>
    <p:sldId id="294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8C5"/>
    <a:srgbClr val="FF007C"/>
    <a:srgbClr val="D2B217"/>
    <a:srgbClr val="9E004B"/>
    <a:srgbClr val="38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1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B82E-692F-834A-9754-308AA77C736C}" type="datetimeFigureOut">
              <a:rPr lang="en-US" smtClean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683A-A3EB-4744-9A1E-B2C8E682E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3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glow rad="101600">
              <a:schemeClr val="bg1"/>
            </a:glow>
            <a:outerShdw blurRad="50800" dist="63500" dir="2700000" algn="tl" rotWithShape="0">
              <a:srgbClr val="D688C5"/>
            </a:outerShdw>
          </a:effectLst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143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1040948">
            <a:off x="142308" y="1401960"/>
            <a:ext cx="4816950" cy="1470025"/>
          </a:xfrm>
          <a:prstGeom prst="rect">
            <a:avLst/>
          </a:prstGeom>
          <a:noFill/>
          <a:ln w="381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kern="120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9E004B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80000"/>
              </a:lnSpc>
            </a:pPr>
            <a:r>
              <a:rPr lang="en-US" sz="12900" b="0" spc="-150" dirty="0" smtClean="0">
                <a:ln w="19050">
                  <a:solidFill>
                    <a:srgbClr val="D688C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>Parts of </a:t>
            </a:r>
            <a:r>
              <a:rPr lang="en-US" sz="13000" b="0" spc="-150" dirty="0" smtClean="0">
                <a:ln w="19050">
                  <a:solidFill>
                    <a:srgbClr val="D688C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/>
            </a:r>
            <a:br>
              <a:rPr lang="en-US" sz="13000" b="0" spc="-150" dirty="0" smtClean="0">
                <a:ln w="19050">
                  <a:solidFill>
                    <a:srgbClr val="D688C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</a:br>
            <a:r>
              <a:rPr lang="en-US" sz="15600" b="0" spc="-150" dirty="0" smtClean="0">
                <a:ln w="19050">
                  <a:solidFill>
                    <a:srgbClr val="D688C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>Speech</a:t>
            </a:r>
            <a:endParaRPr lang="en-US" sz="13000" b="0" spc="-150" dirty="0">
              <a:ln w="19050">
                <a:solidFill>
                  <a:srgbClr val="D688C5"/>
                </a:solidFill>
              </a:ln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99000"/>
                  </a:schemeClr>
                </a:outerShdw>
              </a:effectLst>
              <a:latin typeface="KG Sorry Not Sorry Chub"/>
              <a:cs typeface="KG Sorry Not Sorry Chu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3792" y="4075556"/>
            <a:ext cx="906463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0" b="1" dirty="0" smtClean="0">
                <a:effectLst>
                  <a:glow rad="101600">
                    <a:schemeClr val="bg1"/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KG Eliza Schuyler Script"/>
                <a:cs typeface="KG Eliza Schuyler Script"/>
              </a:rPr>
              <a:t>Pronouns</a:t>
            </a:r>
            <a:endParaRPr lang="en-US" sz="17000" b="1" dirty="0">
              <a:effectLst>
                <a:glow rad="101600">
                  <a:schemeClr val="bg1"/>
                </a:glow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KG Eliza Schuyler Script"/>
              <a:cs typeface="KG Eliza Schuyler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439" y="4488975"/>
            <a:ext cx="498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All About</a:t>
            </a:r>
            <a:endParaRPr lang="en-US" sz="5400" dirty="0"/>
          </a:p>
        </p:txBody>
      </p:sp>
      <p:pic>
        <p:nvPicPr>
          <p:cNvPr id="10" name="Picture 9" descr="Slide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5"/>
            <a:ext cx="9144000" cy="68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Possessive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personal pronoun possessive, change it to this.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95758"/>
              </p:ext>
            </p:extLst>
          </p:nvPr>
        </p:nvGraphicFramePr>
        <p:xfrm>
          <a:off x="1149497" y="2791919"/>
          <a:ext cx="6918898" cy="287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449"/>
                <a:gridCol w="3459449"/>
              </a:tblGrid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88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88C5"/>
                    </a:solidFill>
                  </a:tcPr>
                </a:tc>
              </a:tr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 or</a:t>
                      </a:r>
                      <a:r>
                        <a:rPr lang="en-US" baseline="0" dirty="0" smtClean="0"/>
                        <a:t> yours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hers 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5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Possessive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The dog is </a:t>
            </a:r>
            <a:r>
              <a:rPr lang="en-US" b="1" dirty="0" smtClean="0"/>
              <a:t>mine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Whose dog is it?</a:t>
            </a:r>
          </a:p>
          <a:p>
            <a:pPr lvl="1"/>
            <a:r>
              <a:rPr lang="en-US" dirty="0" smtClean="0"/>
              <a:t>The dog is </a:t>
            </a:r>
            <a:r>
              <a:rPr lang="en-US" b="1" dirty="0" smtClean="0"/>
              <a:t>mine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3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Possessive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The borrowed library books are theirs.</a:t>
            </a:r>
          </a:p>
          <a:p>
            <a:pPr lvl="1"/>
            <a:r>
              <a:rPr lang="en-US" dirty="0" smtClean="0"/>
              <a:t>Who do the books belong to?</a:t>
            </a:r>
          </a:p>
          <a:p>
            <a:pPr lvl="1"/>
            <a:r>
              <a:rPr lang="en-US" dirty="0" smtClean="0"/>
              <a:t>The books are </a:t>
            </a:r>
            <a:r>
              <a:rPr lang="en-US" b="1" dirty="0" smtClean="0"/>
              <a:t>theirs.</a:t>
            </a:r>
            <a:endParaRPr lang="en-US" dirty="0" smtClean="0"/>
          </a:p>
          <a:p>
            <a:pPr lvl="1"/>
            <a:r>
              <a:rPr lang="en-US" dirty="0" smtClean="0"/>
              <a:t>Theirs is </a:t>
            </a:r>
            <a:r>
              <a:rPr lang="en-US" smtClean="0"/>
              <a:t>possessive </a:t>
            </a:r>
            <a:r>
              <a:rPr lang="en-US" smtClean="0"/>
              <a:t>and refers </a:t>
            </a:r>
            <a:r>
              <a:rPr lang="en-US" dirty="0" smtClean="0"/>
              <a:t>to who own the books.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782" y="4829981"/>
            <a:ext cx="7583559" cy="79611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NOTE: possessive pronouns do not have any apostrophes: whose, yours.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8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Indefinite </a:t>
            </a:r>
            <a:r>
              <a:rPr lang="en-US" sz="60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indefinite pronoun is a pronoun that refers to things or people in general. </a:t>
            </a:r>
          </a:p>
          <a:p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few</a:t>
            </a:r>
          </a:p>
          <a:p>
            <a:pPr lvl="1"/>
            <a:r>
              <a:rPr lang="en-US" dirty="0" smtClean="0"/>
              <a:t>everyone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anything</a:t>
            </a:r>
          </a:p>
          <a:p>
            <a:pPr lvl="1"/>
            <a:r>
              <a:rPr lang="en-US" dirty="0" smtClean="0"/>
              <a:t>nobody</a:t>
            </a:r>
          </a:p>
          <a:p>
            <a:pPr lvl="1"/>
            <a:r>
              <a:rPr lang="en-US" dirty="0" smtClean="0"/>
              <a:t>some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81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Indefinite </a:t>
            </a:r>
            <a:r>
              <a:rPr lang="en-US" sz="60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Everyone</a:t>
            </a:r>
            <a:r>
              <a:rPr lang="en-US" dirty="0" smtClean="0"/>
              <a:t> had a great time at the game.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Sarah told </a:t>
            </a:r>
            <a:r>
              <a:rPr lang="en-US" b="1" dirty="0" smtClean="0"/>
              <a:t>someone</a:t>
            </a:r>
            <a:r>
              <a:rPr lang="en-US" dirty="0" smtClean="0"/>
              <a:t> the secret.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232" y="2335873"/>
            <a:ext cx="7091551" cy="763286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Who had a great time?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/>
              <a:t>Everyone</a:t>
            </a:r>
            <a:r>
              <a:rPr lang="en-US" sz="2400" dirty="0" smtClean="0"/>
              <a:t> had a great time.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0232" y="4082357"/>
            <a:ext cx="7091551" cy="763286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Sarah told the secret to who?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Sarah told the secret to </a:t>
            </a:r>
            <a:r>
              <a:rPr lang="en-US" sz="2400" b="1" dirty="0" smtClean="0"/>
              <a:t>someone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1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Relative </a:t>
            </a:r>
            <a:r>
              <a:rPr lang="en-US" sz="60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 relative pronoun is a pronoun that is used to connect a phrase or clause to a noun or pronoun.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who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</a:t>
            </a:r>
          </a:p>
          <a:p>
            <a:pPr lvl="1"/>
            <a:r>
              <a:rPr lang="en-US" dirty="0" smtClean="0"/>
              <a:t>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Relative </a:t>
            </a:r>
            <a:r>
              <a:rPr lang="en-US" sz="60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person </a:t>
            </a:r>
            <a:r>
              <a:rPr lang="en-US" b="1" dirty="0" smtClean="0"/>
              <a:t>whom</a:t>
            </a:r>
            <a:r>
              <a:rPr lang="en-US" dirty="0" smtClean="0"/>
              <a:t> I texted last night was my friend.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car </a:t>
            </a:r>
            <a:r>
              <a:rPr lang="en-US" b="1" dirty="0" smtClean="0"/>
              <a:t>that</a:t>
            </a:r>
            <a:r>
              <a:rPr lang="en-US" dirty="0" smtClean="0"/>
              <a:t> I drive is blue.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Mr. Jones, </a:t>
            </a:r>
            <a:r>
              <a:rPr lang="en-US" b="1" dirty="0" smtClean="0"/>
              <a:t>who</a:t>
            </a:r>
            <a:r>
              <a:rPr lang="en-US" dirty="0" smtClean="0"/>
              <a:t> is very strict, is my math teacher.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Reflexive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reflexive pronoun is used with another noun or pronoun when something does something to itself.</a:t>
            </a:r>
          </a:p>
          <a:p>
            <a:r>
              <a:rPr lang="en-US" dirty="0" smtClean="0"/>
              <a:t>Reflexive pronouns end in “self” or “selves.”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7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Intensive </a:t>
            </a:r>
            <a:r>
              <a:rPr lang="en-US" sz="60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Intensive pronouns are used to emphasize a noun or a pronoun.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myself </a:t>
            </a:r>
          </a:p>
          <a:p>
            <a:pPr lvl="1"/>
            <a:r>
              <a:rPr lang="en-US" dirty="0" smtClean="0"/>
              <a:t>himself/herself</a:t>
            </a:r>
          </a:p>
          <a:p>
            <a:pPr lvl="1"/>
            <a:r>
              <a:rPr lang="en-US" dirty="0" smtClean="0"/>
              <a:t>themselves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tself</a:t>
            </a:r>
          </a:p>
          <a:p>
            <a:pPr lvl="1"/>
            <a:r>
              <a:rPr lang="en-US" dirty="0" smtClean="0"/>
              <a:t>yourself/yourselves</a:t>
            </a:r>
          </a:p>
          <a:p>
            <a:pPr lvl="1"/>
            <a:r>
              <a:rPr lang="en-US" dirty="0" smtClean="0"/>
              <a:t>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200" dirty="0" smtClean="0"/>
              <a:t>Reflexive vs. Intensive Pronouns</a:t>
            </a:r>
            <a:endParaRPr lang="en-US" sz="4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9E004B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Reflexive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These kind of pronouns refer back to the subject of a sentence.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Examples: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They bought </a:t>
            </a:r>
            <a:r>
              <a:rPr lang="en-US" b="1" dirty="0" smtClean="0"/>
              <a:t>themselves</a:t>
            </a:r>
            <a:r>
              <a:rPr lang="en-US" dirty="0" smtClean="0"/>
              <a:t> plenty of pizza.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I read to </a:t>
            </a:r>
            <a:r>
              <a:rPr lang="en-US" b="1" dirty="0" smtClean="0"/>
              <a:t>myself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9E004B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Intensive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These pronouns are the same words used to emphasize the subject of a sentence. </a:t>
            </a:r>
          </a:p>
          <a:p>
            <a:pPr marL="0" indent="0">
              <a:buNone/>
            </a:pPr>
            <a:r>
              <a:rPr lang="en-US" i="1" dirty="0" smtClean="0"/>
              <a:t>Examples: 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They </a:t>
            </a:r>
            <a:r>
              <a:rPr lang="en-US" b="1" dirty="0" smtClean="0"/>
              <a:t>themselves</a:t>
            </a:r>
            <a:r>
              <a:rPr lang="en-US" dirty="0" smtClean="0"/>
              <a:t> bought plenty of pizza.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I </a:t>
            </a:r>
            <a:r>
              <a:rPr lang="en-US" b="1" dirty="0" smtClean="0"/>
              <a:t>myself</a:t>
            </a:r>
            <a:r>
              <a:rPr lang="en-US" dirty="0" smtClean="0"/>
              <a:t> read the book.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187440"/>
            <a:ext cx="8229600" cy="461665"/>
          </a:xfrm>
          <a:prstGeom prst="rect">
            <a:avLst/>
          </a:prstGeom>
          <a:solidFill>
            <a:srgbClr val="9E004B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0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Pronouns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 pronoun is a part of speech that replaces a noun in a sentence.</a:t>
            </a:r>
          </a:p>
          <a:p>
            <a:r>
              <a:rPr lang="en-US" dirty="0" smtClean="0"/>
              <a:t>There are many different kinds of pronouns:</a:t>
            </a:r>
          </a:p>
          <a:p>
            <a:pPr lvl="1"/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Possessive</a:t>
            </a:r>
          </a:p>
          <a:p>
            <a:pPr lvl="1"/>
            <a:r>
              <a:rPr lang="en-US" dirty="0" smtClean="0"/>
              <a:t>Indefinite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Reflexive</a:t>
            </a:r>
          </a:p>
          <a:p>
            <a:pPr lvl="1"/>
            <a:r>
              <a:rPr lang="en-US" dirty="0" smtClean="0"/>
              <a:t>Intensive</a:t>
            </a:r>
          </a:p>
          <a:p>
            <a:pPr lvl="1"/>
            <a:r>
              <a:rPr lang="en-US" dirty="0" smtClean="0"/>
              <a:t>Demonstrative</a:t>
            </a:r>
          </a:p>
          <a:p>
            <a:pPr lvl="1"/>
            <a:r>
              <a:rPr lang="en-US" dirty="0" smtClean="0"/>
              <a:t>Interrogative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Demonstrative </a:t>
            </a:r>
            <a:r>
              <a:rPr lang="en-US" sz="54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Demonstrative pronouns focus the attention on the nouns they are replacing.</a:t>
            </a:r>
          </a:p>
          <a:p>
            <a:r>
              <a:rPr lang="en-US" b="1" dirty="0" smtClean="0"/>
              <a:t>There are only 5 demonstrative pronouns:</a:t>
            </a:r>
          </a:p>
          <a:p>
            <a:pPr lvl="1"/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these</a:t>
            </a:r>
          </a:p>
          <a:p>
            <a:pPr lvl="1"/>
            <a:r>
              <a:rPr lang="en-US" dirty="0" smtClean="0"/>
              <a:t>those</a:t>
            </a:r>
          </a:p>
          <a:p>
            <a:pPr lvl="1"/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5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Demonstrative </a:t>
            </a:r>
            <a:r>
              <a:rPr lang="en-US" sz="54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None/>
            </a:pPr>
            <a:r>
              <a:rPr lang="en-US" dirty="0" smtClean="0"/>
              <a:t>Those shoes are amazing. </a:t>
            </a:r>
          </a:p>
          <a:p>
            <a:pPr marL="457200" lvl="1" indent="-457200">
              <a:buNone/>
            </a:pPr>
            <a:endParaRPr lang="en-US" dirty="0"/>
          </a:p>
          <a:p>
            <a:pPr marL="457200" lvl="1" indent="-457200">
              <a:buNone/>
            </a:pPr>
            <a:endParaRPr lang="en-US" dirty="0" smtClean="0"/>
          </a:p>
          <a:p>
            <a:pPr marL="457200" lvl="1" indent="-457200">
              <a:buNone/>
            </a:pPr>
            <a:endParaRPr lang="en-US" dirty="0" smtClean="0"/>
          </a:p>
          <a:p>
            <a:pPr marL="457200" lvl="1" indent="-457200">
              <a:buNone/>
            </a:pPr>
            <a:r>
              <a:rPr lang="en-US" dirty="0" smtClean="0"/>
              <a:t>I want to eat that.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232" y="2335873"/>
            <a:ext cx="7091551" cy="763286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Which shoes are amazing?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/>
              <a:t>Those </a:t>
            </a:r>
            <a:r>
              <a:rPr lang="en-US" sz="2400" dirty="0" smtClean="0"/>
              <a:t>shoes are amazing.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0232" y="4220861"/>
            <a:ext cx="7091551" cy="763286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Which meal would you like to eat?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I want to eat </a:t>
            </a:r>
            <a:r>
              <a:rPr lang="en-US" sz="2400" b="1" dirty="0" smtClean="0"/>
              <a:t>that 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06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Interrogative </a:t>
            </a:r>
            <a:r>
              <a:rPr lang="en-US" sz="54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Interrogative pronouns are used when you are asking a question.</a:t>
            </a:r>
          </a:p>
          <a:p>
            <a:r>
              <a:rPr lang="en-US" dirty="0" smtClean="0"/>
              <a:t>HINT: Think interrogation</a:t>
            </a:r>
          </a:p>
          <a:p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who/whom</a:t>
            </a:r>
          </a:p>
          <a:p>
            <a:pPr lvl="1"/>
            <a:r>
              <a:rPr lang="en-US" dirty="0" smtClean="0"/>
              <a:t>which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whatever</a:t>
            </a:r>
          </a:p>
        </p:txBody>
      </p:sp>
    </p:spTree>
    <p:extLst>
      <p:ext uri="{BB962C8B-B14F-4D97-AF65-F5344CB8AC3E}">
        <p14:creationId xmlns:p14="http://schemas.microsoft.com/office/powerpoint/2010/main" val="228273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Interrogative </a:t>
            </a:r>
            <a:r>
              <a:rPr lang="en-US" sz="5400" dirty="0"/>
              <a:t>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Who</a:t>
            </a:r>
            <a:r>
              <a:rPr lang="en-US" dirty="0" smtClean="0"/>
              <a:t> is picking you up from school today?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dirty="0" smtClean="0"/>
              <a:t>whom</a:t>
            </a:r>
            <a:r>
              <a:rPr lang="en-US" dirty="0" smtClean="0"/>
              <a:t> did you speak to last night?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</a:t>
            </a:r>
            <a:r>
              <a:rPr lang="en-US" dirty="0" smtClean="0"/>
              <a:t> do you want to eat for lunch?</a:t>
            </a:r>
          </a:p>
        </p:txBody>
      </p:sp>
    </p:spTree>
    <p:extLst>
      <p:ext uri="{BB962C8B-B14F-4D97-AF65-F5344CB8AC3E}">
        <p14:creationId xmlns:p14="http://schemas.microsoft.com/office/powerpoint/2010/main" val="41478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understanding pronouns, we first have to know about antecedents.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ln w="12700">
                  <a:solidFill>
                    <a:srgbClr val="D688C5"/>
                  </a:solidFill>
                </a:ln>
                <a:effectLst/>
              </a:rPr>
              <a:t>antecedent</a:t>
            </a:r>
            <a:r>
              <a:rPr lang="en-US" dirty="0" smtClean="0">
                <a:ln w="12700">
                  <a:solidFill>
                    <a:srgbClr val="D688C5"/>
                  </a:solidFill>
                </a:ln>
                <a:effectLst/>
              </a:rPr>
              <a:t> </a:t>
            </a:r>
            <a:r>
              <a:rPr lang="en-US" dirty="0" smtClean="0"/>
              <a:t>is the word that the pronouns </a:t>
            </a:r>
            <a:r>
              <a:rPr lang="en-US" b="1" dirty="0" smtClean="0">
                <a:solidFill>
                  <a:srgbClr val="9E004B"/>
                </a:solidFill>
              </a:rPr>
              <a:t>refers to </a:t>
            </a:r>
            <a:r>
              <a:rPr lang="en-US" b="1" i="1" u="sng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E004B"/>
                </a:solidFill>
              </a:rPr>
              <a:t>replaces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Antecedents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Sara</a:t>
            </a:r>
            <a:r>
              <a:rPr lang="en-US" sz="2800" dirty="0" smtClean="0"/>
              <a:t> studied for the test, and </a:t>
            </a:r>
            <a:r>
              <a:rPr lang="en-US" sz="2800" b="1" dirty="0" smtClean="0"/>
              <a:t>she </a:t>
            </a:r>
            <a:r>
              <a:rPr lang="en-US" sz="2800" dirty="0" smtClean="0"/>
              <a:t>got an A.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b="1" dirty="0" smtClean="0"/>
              <a:t>team</a:t>
            </a:r>
            <a:r>
              <a:rPr lang="en-US" sz="2800" dirty="0" smtClean="0"/>
              <a:t> won the game, and </a:t>
            </a:r>
            <a:r>
              <a:rPr lang="en-US" sz="2800" b="1" dirty="0" smtClean="0"/>
              <a:t>it</a:t>
            </a:r>
            <a:r>
              <a:rPr lang="en-US" sz="2800" dirty="0" smtClean="0"/>
              <a:t> will advance.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My best</a:t>
            </a:r>
            <a:r>
              <a:rPr lang="en-US" b="1" dirty="0" smtClean="0"/>
              <a:t> friend </a:t>
            </a:r>
            <a:r>
              <a:rPr lang="en-US" dirty="0" smtClean="0"/>
              <a:t>is Carlos, and </a:t>
            </a:r>
            <a:r>
              <a:rPr lang="en-US" b="1" dirty="0" smtClean="0"/>
              <a:t>he</a:t>
            </a:r>
            <a:r>
              <a:rPr lang="en-US" dirty="0" smtClean="0"/>
              <a:t> adopted his dog from the shelter.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234" y="2209256"/>
            <a:ext cx="7091551" cy="37446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dirty="0" smtClean="0"/>
              <a:t>Sara</a:t>
            </a:r>
            <a:r>
              <a:rPr lang="en-US" sz="2000" dirty="0" smtClean="0"/>
              <a:t> is the antecedent and </a:t>
            </a:r>
            <a:r>
              <a:rPr lang="en-US" sz="2000" b="1" i="1" dirty="0" smtClean="0"/>
              <a:t>she </a:t>
            </a:r>
            <a:r>
              <a:rPr lang="en-US" sz="2000" dirty="0" smtClean="0"/>
              <a:t>is the pronoun.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0233" y="3366772"/>
            <a:ext cx="7091551" cy="37446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dirty="0" smtClean="0"/>
              <a:t>Team</a:t>
            </a:r>
            <a:r>
              <a:rPr lang="en-US" sz="2000" dirty="0" smtClean="0"/>
              <a:t> is the antecedent and </a:t>
            </a:r>
            <a:r>
              <a:rPr lang="en-US" sz="2000" b="1" i="1" dirty="0" smtClean="0"/>
              <a:t>it </a:t>
            </a:r>
            <a:r>
              <a:rPr lang="en-US" sz="2000" dirty="0" smtClean="0"/>
              <a:t>is the pronoun.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00233" y="5002590"/>
            <a:ext cx="7091552" cy="37446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dirty="0" smtClean="0"/>
              <a:t>Friend</a:t>
            </a:r>
            <a:r>
              <a:rPr lang="en-US" sz="2000" b="1" dirty="0" smtClean="0"/>
              <a:t> </a:t>
            </a:r>
            <a:r>
              <a:rPr lang="en-US" sz="2000" dirty="0" smtClean="0"/>
              <a:t>is the antecedent and </a:t>
            </a:r>
            <a:r>
              <a:rPr lang="en-US" sz="2000" b="1" i="1" dirty="0" smtClean="0"/>
              <a:t>he </a:t>
            </a:r>
            <a:r>
              <a:rPr lang="en-US" sz="2000" dirty="0" smtClean="0"/>
              <a:t>is the pronoun.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22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Personal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 personal pronoun is a pronoun that is used to refer to a specific person or thing.</a:t>
            </a:r>
          </a:p>
          <a:p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he</a:t>
            </a:r>
          </a:p>
          <a:p>
            <a:pPr lvl="1"/>
            <a:r>
              <a:rPr lang="en-US" dirty="0" smtClean="0"/>
              <a:t>she</a:t>
            </a:r>
          </a:p>
          <a:p>
            <a:pPr lvl="1"/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Personal Pronouns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9E004B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Singular</a:t>
            </a:r>
            <a:endParaRPr lang="en-US" sz="3600" dirty="0">
              <a:ln>
                <a:solidFill>
                  <a:schemeClr val="tx1"/>
                </a:solidFill>
              </a:ln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989218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</a:p>
          <a:p>
            <a:r>
              <a:rPr lang="en-US" dirty="0" smtClean="0"/>
              <a:t>he, she, it</a:t>
            </a:r>
          </a:p>
          <a:p>
            <a:r>
              <a:rPr lang="en-US" dirty="0" smtClean="0"/>
              <a:t>his, her, hers, its</a:t>
            </a:r>
          </a:p>
          <a:p>
            <a:r>
              <a:rPr lang="en-US" dirty="0" smtClean="0"/>
              <a:t>him, her, it</a:t>
            </a:r>
          </a:p>
          <a:p>
            <a:r>
              <a:rPr lang="en-US" dirty="0" smtClean="0"/>
              <a:t>himself, herself, itself</a:t>
            </a:r>
          </a:p>
          <a:p>
            <a:r>
              <a:rPr lang="en-US" dirty="0" smtClean="0"/>
              <a:t>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9E004B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Plural</a:t>
            </a:r>
            <a:endParaRPr lang="en-US" sz="3600" dirty="0">
              <a:ln>
                <a:solidFill>
                  <a:schemeClr val="tx1"/>
                </a:solidFill>
              </a:ln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989218"/>
          </a:xfrm>
        </p:spPr>
        <p:txBody>
          <a:bodyPr>
            <a:normAutofit/>
          </a:bodyPr>
          <a:lstStyle/>
          <a:p>
            <a:r>
              <a:rPr lang="en-US" dirty="0" smtClean="0"/>
              <a:t>we</a:t>
            </a:r>
          </a:p>
          <a:p>
            <a:r>
              <a:rPr lang="en-US" dirty="0" smtClean="0"/>
              <a:t>they</a:t>
            </a:r>
          </a:p>
          <a:p>
            <a:r>
              <a:rPr lang="en-US" dirty="0" smtClean="0"/>
              <a:t>their, theirs</a:t>
            </a:r>
          </a:p>
          <a:p>
            <a:r>
              <a:rPr lang="en-US" dirty="0" smtClean="0"/>
              <a:t>Them</a:t>
            </a:r>
          </a:p>
          <a:p>
            <a:r>
              <a:rPr lang="en-US" dirty="0" smtClean="0"/>
              <a:t>themselves</a:t>
            </a:r>
          </a:p>
          <a:p>
            <a:r>
              <a:rPr lang="en-US" dirty="0" smtClean="0"/>
              <a:t>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288811"/>
            <a:ext cx="8229600" cy="830997"/>
          </a:xfrm>
          <a:prstGeom prst="rect">
            <a:avLst/>
          </a:prstGeom>
          <a:solidFill>
            <a:srgbClr val="9E004B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A personal pronoun must grammatically match and have the same singular/plural form as its antecedent.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7918" y="4484828"/>
            <a:ext cx="3171135" cy="766364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 this sentence, the word </a:t>
            </a:r>
            <a:r>
              <a:rPr lang="en-US" i="1" dirty="0" smtClean="0"/>
              <a:t>pronoun</a:t>
            </a:r>
            <a:r>
              <a:rPr lang="en-US" dirty="0" smtClean="0"/>
              <a:t> is the antecedent. It is singular.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4675" y="6079282"/>
            <a:ext cx="7029119" cy="59503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this sentence, the word </a:t>
            </a:r>
            <a:r>
              <a:rPr lang="en-US" sz="2000" i="1" dirty="0" smtClean="0"/>
              <a:t>its </a:t>
            </a:r>
            <a:r>
              <a:rPr lang="en-US" sz="2000" dirty="0" smtClean="0"/>
              <a:t>is the pronoun. The pronoun must be singular to match the antecedent.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1000" y="2262681"/>
            <a:ext cx="2356556" cy="158197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The singular they/them/their is also grammatically correct!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93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Personal 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I asked </a:t>
            </a:r>
            <a:r>
              <a:rPr lang="en-US" b="1" dirty="0" smtClean="0"/>
              <a:t>Luis</a:t>
            </a:r>
            <a:r>
              <a:rPr lang="en-US" dirty="0" smtClean="0"/>
              <a:t> to bring the document, and </a:t>
            </a:r>
            <a:r>
              <a:rPr lang="en-US" b="1" dirty="0" smtClean="0"/>
              <a:t>he</a:t>
            </a:r>
            <a:r>
              <a:rPr lang="en-US" dirty="0" smtClean="0"/>
              <a:t> said </a:t>
            </a:r>
            <a:r>
              <a:rPr lang="en-US" b="1" dirty="0" smtClean="0"/>
              <a:t>he</a:t>
            </a:r>
            <a:r>
              <a:rPr lang="en-US" dirty="0" smtClean="0"/>
              <a:t> would.</a:t>
            </a:r>
          </a:p>
          <a:p>
            <a:pPr lvl="1"/>
            <a:r>
              <a:rPr lang="en-US" b="1" dirty="0" smtClean="0"/>
              <a:t>Luis </a:t>
            </a:r>
            <a:r>
              <a:rPr lang="en-US" dirty="0" smtClean="0"/>
              <a:t>is the antecedent</a:t>
            </a:r>
          </a:p>
          <a:p>
            <a:pPr lvl="1"/>
            <a:r>
              <a:rPr lang="en-US" b="1" dirty="0" smtClean="0"/>
              <a:t>He </a:t>
            </a:r>
            <a:r>
              <a:rPr lang="en-US" dirty="0" smtClean="0"/>
              <a:t>is the pronoun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782" y="4422611"/>
            <a:ext cx="7583559" cy="796115"/>
          </a:xfrm>
          <a:prstGeom prst="rect">
            <a:avLst/>
          </a:prstGeom>
          <a:solidFill>
            <a:srgbClr val="9E004B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 this sentence, the antecedent and the pronoun both take on the singular form.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Personal 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students</a:t>
            </a:r>
            <a:r>
              <a:rPr lang="en-US" dirty="0" smtClean="0"/>
              <a:t> studied for the test because </a:t>
            </a:r>
            <a:r>
              <a:rPr lang="en-US" b="1" dirty="0" smtClean="0"/>
              <a:t>they</a:t>
            </a:r>
            <a:r>
              <a:rPr lang="en-US" dirty="0" smtClean="0"/>
              <a:t> wanted to do well.</a:t>
            </a:r>
          </a:p>
          <a:p>
            <a:pPr lvl="1"/>
            <a:r>
              <a:rPr lang="en-US" b="1" dirty="0" smtClean="0"/>
              <a:t>students </a:t>
            </a:r>
            <a:r>
              <a:rPr lang="en-US" dirty="0" smtClean="0"/>
              <a:t>is the antecedent</a:t>
            </a:r>
          </a:p>
          <a:p>
            <a:pPr lvl="1"/>
            <a:r>
              <a:rPr lang="en-US" b="1" dirty="0" smtClean="0"/>
              <a:t>they </a:t>
            </a:r>
            <a:r>
              <a:rPr lang="en-US" dirty="0" smtClean="0"/>
              <a:t>is the pronoun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782" y="4829981"/>
            <a:ext cx="7583559" cy="796115"/>
          </a:xfrm>
          <a:prstGeom prst="rect">
            <a:avLst/>
          </a:prstGeom>
          <a:solidFill>
            <a:srgbClr val="9E004B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 this sentence, the antecedent and the pronoun both take on the plural form.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Possessive Pronouns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A possessive pronoun is a pronoun that demonstrates ownership.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mine (1</a:t>
            </a:r>
            <a:r>
              <a:rPr lang="en-US" baseline="30000" dirty="0" smtClean="0"/>
              <a:t>st</a:t>
            </a:r>
            <a:r>
              <a:rPr lang="en-US" dirty="0" smtClean="0"/>
              <a:t> person)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ours (2</a:t>
            </a:r>
            <a:r>
              <a:rPr lang="en-US" baseline="30000" dirty="0" smtClean="0"/>
              <a:t>nd</a:t>
            </a:r>
            <a:r>
              <a:rPr lang="en-US" dirty="0" smtClean="0"/>
              <a:t> person)</a:t>
            </a:r>
          </a:p>
          <a:p>
            <a:pPr lvl="1"/>
            <a:r>
              <a:rPr lang="en-US" dirty="0" smtClean="0"/>
              <a:t>his/hers (3</a:t>
            </a:r>
            <a:r>
              <a:rPr lang="en-US" baseline="30000" dirty="0" smtClean="0"/>
              <a:t>rd</a:t>
            </a:r>
            <a:r>
              <a:rPr lang="en-US" dirty="0" smtClean="0"/>
              <a:t> person singular)</a:t>
            </a:r>
          </a:p>
          <a:p>
            <a:pPr lvl="1"/>
            <a:r>
              <a:rPr lang="en-US" dirty="0" smtClean="0"/>
              <a:t>ours</a:t>
            </a:r>
          </a:p>
          <a:p>
            <a:pPr lvl="1"/>
            <a:r>
              <a:rPr lang="en-US" dirty="0" smtClean="0"/>
              <a:t>theirs (3</a:t>
            </a:r>
            <a:r>
              <a:rPr lang="en-US" baseline="30000" dirty="0" smtClean="0"/>
              <a:t>rd</a:t>
            </a:r>
            <a:r>
              <a:rPr lang="en-US" dirty="0" smtClean="0"/>
              <a:t> person plural)</a:t>
            </a:r>
          </a:p>
          <a:p>
            <a:pPr lvl="1"/>
            <a:r>
              <a:rPr lang="en-US" dirty="0" smtClean="0"/>
              <a:t>whose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14933</TotalTime>
  <Words>841</Words>
  <Application>Microsoft Macintosh PowerPoint</Application>
  <PresentationFormat>On-screen Show (4:3)</PresentationFormat>
  <Paragraphs>186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Pronouns</vt:lpstr>
      <vt:lpstr>Pronouns</vt:lpstr>
      <vt:lpstr>Antecedents</vt:lpstr>
      <vt:lpstr>Personal Pronouns</vt:lpstr>
      <vt:lpstr>Personal Pronouns</vt:lpstr>
      <vt:lpstr>Personal Pronouns</vt:lpstr>
      <vt:lpstr>Personal Pronouns</vt:lpstr>
      <vt:lpstr>Possessive Pronouns</vt:lpstr>
      <vt:lpstr>Possessive Pronouns</vt:lpstr>
      <vt:lpstr>Possessive Pronouns</vt:lpstr>
      <vt:lpstr>Possessive Pronouns</vt:lpstr>
      <vt:lpstr>Indefinite Pronouns</vt:lpstr>
      <vt:lpstr>Indefinite Pronouns</vt:lpstr>
      <vt:lpstr>Relative Pronouns</vt:lpstr>
      <vt:lpstr>Relative Pronouns</vt:lpstr>
      <vt:lpstr>Reflexive Pronouns</vt:lpstr>
      <vt:lpstr>Intensive Pronouns</vt:lpstr>
      <vt:lpstr>Reflexive vs. Intensive Pronouns</vt:lpstr>
      <vt:lpstr>Demonstrative Pronouns</vt:lpstr>
      <vt:lpstr>Demonstrative Pronouns</vt:lpstr>
      <vt:lpstr>Interrogative Pronouns</vt:lpstr>
      <vt:lpstr>Interrogative Pronouns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Christina Schneider</dc:creator>
  <cp:lastModifiedBy>Christina Schneider</cp:lastModifiedBy>
  <cp:revision>45</cp:revision>
  <dcterms:created xsi:type="dcterms:W3CDTF">2015-01-28T04:16:00Z</dcterms:created>
  <dcterms:modified xsi:type="dcterms:W3CDTF">2020-02-15T22:18:08Z</dcterms:modified>
</cp:coreProperties>
</file>