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1" r:id="rId2"/>
    <p:sldId id="257" r:id="rId3"/>
    <p:sldId id="273" r:id="rId4"/>
    <p:sldId id="269" r:id="rId5"/>
    <p:sldId id="332" r:id="rId6"/>
    <p:sldId id="335" r:id="rId7"/>
    <p:sldId id="336" r:id="rId8"/>
    <p:sldId id="337" r:id="rId9"/>
    <p:sldId id="338" r:id="rId10"/>
    <p:sldId id="340" r:id="rId11"/>
    <p:sldId id="342" r:id="rId12"/>
    <p:sldId id="343" r:id="rId13"/>
    <p:sldId id="344" r:id="rId14"/>
    <p:sldId id="345" r:id="rId15"/>
    <p:sldId id="363" r:id="rId16"/>
    <p:sldId id="364" r:id="rId17"/>
    <p:sldId id="365" r:id="rId18"/>
    <p:sldId id="368" r:id="rId19"/>
    <p:sldId id="339" r:id="rId20"/>
    <p:sldId id="341" r:id="rId21"/>
    <p:sldId id="334" r:id="rId22"/>
    <p:sldId id="378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62" r:id="rId32"/>
    <p:sldId id="346" r:id="rId33"/>
    <p:sldId id="355" r:id="rId34"/>
    <p:sldId id="354" r:id="rId35"/>
    <p:sldId id="356" r:id="rId36"/>
    <p:sldId id="357" r:id="rId37"/>
    <p:sldId id="358" r:id="rId38"/>
    <p:sldId id="359" r:id="rId39"/>
    <p:sldId id="360" r:id="rId40"/>
    <p:sldId id="347" r:id="rId41"/>
    <p:sldId id="348" r:id="rId42"/>
    <p:sldId id="349" r:id="rId43"/>
    <p:sldId id="350" r:id="rId44"/>
    <p:sldId id="351" r:id="rId45"/>
    <p:sldId id="35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B7"/>
    <a:srgbClr val="2FC0EF"/>
    <a:srgbClr val="F800DB"/>
    <a:srgbClr val="F0C70E"/>
    <a:srgbClr val="21CD27"/>
    <a:srgbClr val="1900AB"/>
    <a:srgbClr val="FE840E"/>
    <a:srgbClr val="8E19F7"/>
    <a:srgbClr val="8CB70D"/>
    <a:srgbClr val="2EC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1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1744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4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1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0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82CC-D0B3-6C45-9EF3-A4FCDD9D113E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fhdfhdhd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32475" y="6590670"/>
            <a:ext cx="18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The Daring English Teacher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759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42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/>
          <a:lstStyle/>
          <a:p>
            <a:r>
              <a:rPr lang="en-US" dirty="0" smtClean="0"/>
              <a:t>The Apostrophe – Possession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Third personal pronouns do not use an apostrophe to show possession.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its = third person possessive pronoun</a:t>
            </a:r>
          </a:p>
          <a:p>
            <a:pPr lvl="1"/>
            <a:r>
              <a:rPr lang="en-US" dirty="0" smtClean="0"/>
              <a:t>The cat was chasing </a:t>
            </a:r>
            <a:r>
              <a:rPr lang="en-US" b="1" dirty="0" smtClean="0">
                <a:solidFill>
                  <a:srgbClr val="1900AB"/>
                </a:solidFill>
              </a:rPr>
              <a:t>its</a:t>
            </a:r>
            <a:r>
              <a:rPr lang="en-US" dirty="0" smtClean="0"/>
              <a:t> tail.</a:t>
            </a:r>
          </a:p>
          <a:p>
            <a:pPr lvl="1"/>
            <a:r>
              <a:rPr lang="en-US" dirty="0" smtClean="0"/>
              <a:t>it’s = a contraction for it </a:t>
            </a:r>
            <a:r>
              <a:rPr lang="en-US" dirty="0" smtClean="0"/>
              <a:t>is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1900AB"/>
                </a:solidFill>
              </a:rPr>
              <a:t>It’s</a:t>
            </a:r>
            <a:r>
              <a:rPr lang="en-US" dirty="0" smtClean="0"/>
              <a:t> going to be a glorious day.</a:t>
            </a:r>
          </a:p>
          <a:p>
            <a:pPr lvl="1"/>
            <a:r>
              <a:rPr lang="en-US" b="1" dirty="0" smtClean="0">
                <a:solidFill>
                  <a:srgbClr val="1900AB"/>
                </a:solidFill>
              </a:rPr>
              <a:t>It is </a:t>
            </a:r>
            <a:r>
              <a:rPr lang="en-US" dirty="0" smtClean="0"/>
              <a:t>going to be a glorious day.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Possession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latin typeface="+mj-lt"/>
                <a:cs typeface="KG Second Chances Solid"/>
              </a:rPr>
              <a:t>Add ‘s to a singular noun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j-lt"/>
              </a:rPr>
              <a:t>This is Jenna’s pen.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j-lt"/>
              </a:rPr>
              <a:t>That is the cat’s toy.</a:t>
            </a:r>
          </a:p>
          <a:p>
            <a:pPr>
              <a:lnSpc>
                <a:spcPct val="130000"/>
              </a:lnSpc>
            </a:pPr>
            <a:r>
              <a:rPr lang="en-US" b="1" dirty="0">
                <a:latin typeface="+mj-lt"/>
                <a:cs typeface="KG Second Chances Solid"/>
              </a:rPr>
              <a:t>Add </a:t>
            </a:r>
            <a:r>
              <a:rPr lang="en-US" b="1" dirty="0" smtClean="0">
                <a:latin typeface="+mj-lt"/>
                <a:cs typeface="KG Second Chances Solid"/>
              </a:rPr>
              <a:t>‘s </a:t>
            </a:r>
            <a:r>
              <a:rPr lang="en-US" b="1" dirty="0">
                <a:latin typeface="+mj-lt"/>
                <a:cs typeface="KG Second Chances Solid"/>
              </a:rPr>
              <a:t>to a </a:t>
            </a:r>
            <a:r>
              <a:rPr lang="en-US" b="1" dirty="0" smtClean="0">
                <a:latin typeface="+mj-lt"/>
                <a:cs typeface="KG Second Chances Solid"/>
              </a:rPr>
              <a:t>singular noun </a:t>
            </a:r>
            <a:r>
              <a:rPr lang="en-US" b="1" dirty="0">
                <a:latin typeface="+mj-lt"/>
                <a:cs typeface="KG Second Chances Solid"/>
              </a:rPr>
              <a:t>that ends in –s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latin typeface="+mj-lt"/>
              </a:rPr>
              <a:t>This is Chris’s bed.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latin typeface="+mj-lt"/>
              </a:rPr>
              <a:t>Our class’s pet Iguana eats crickets.</a:t>
            </a:r>
            <a:endParaRPr lang="en-US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cs typeface="KG Second Chances Solid"/>
              </a:rPr>
              <a:t>Add </a:t>
            </a:r>
            <a:r>
              <a:rPr lang="en-US" b="1" dirty="0">
                <a:cs typeface="KG Second Chances Solid"/>
              </a:rPr>
              <a:t>‘ to a plural noun that ends in –s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These toys are the cats’ favorite toys.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students’ </a:t>
            </a:r>
            <a:r>
              <a:rPr lang="en-US" dirty="0" smtClean="0"/>
              <a:t>exam </a:t>
            </a:r>
            <a:r>
              <a:rPr lang="en-US" dirty="0"/>
              <a:t>grades are finally posted. 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06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Possession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cs typeface="KG Second Chances Solid"/>
              </a:rPr>
              <a:t>Add ‘s to a plural noun that does not end in –s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children’s snacks are on the table.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mice’s nest is somewhere in the attic.</a:t>
            </a:r>
          </a:p>
          <a:p>
            <a:pPr>
              <a:lnSpc>
                <a:spcPct val="130000"/>
              </a:lnSpc>
            </a:pPr>
            <a:r>
              <a:rPr lang="en-US" b="1" dirty="0">
                <a:cs typeface="KG Second Chances Solid"/>
              </a:rPr>
              <a:t>Add ‘s to the final noun to show joint possession. 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This is Jenny and Lia’s favorite movie.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Those are Greg and Kayla’s tacos.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Possession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cs typeface="KG Second Chances Solid"/>
              </a:rPr>
              <a:t>Do not use an apostrophe when showing possession for a third person personal pronoun. </a:t>
            </a:r>
            <a:endParaRPr lang="en-US" b="1" dirty="0">
              <a:cs typeface="KG Second Chances Solid"/>
            </a:endParaRPr>
          </a:p>
          <a:p>
            <a:pPr lvl="1">
              <a:lnSpc>
                <a:spcPct val="130000"/>
              </a:lnSpc>
            </a:pPr>
            <a:r>
              <a:rPr lang="en-US" dirty="0" smtClean="0"/>
              <a:t>That is their cat.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This is our ball.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This is her homework.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These are his baseball cleats.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Possession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cs typeface="KG Second Chances Solid"/>
              </a:rPr>
              <a:t>Do not use an apostrophe when showing possession for a third person personal pronoun. 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>
                <a:cs typeface="KG Second Chances Solid"/>
              </a:rPr>
              <a:t>These possessive pronouns never need an apostrophe: its, hers, his, ours, yours, theirs.</a:t>
            </a:r>
            <a:endParaRPr lang="en-US" dirty="0">
              <a:cs typeface="KG Second Chances Solid"/>
            </a:endParaRPr>
          </a:p>
        </p:txBody>
      </p:sp>
    </p:spTree>
    <p:extLst>
      <p:ext uri="{BB962C8B-B14F-4D97-AF65-F5344CB8AC3E}">
        <p14:creationId xmlns:p14="http://schemas.microsoft.com/office/powerpoint/2010/main" val="386673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Possession/Contraction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4000" b="1" dirty="0" smtClean="0">
                <a:solidFill>
                  <a:srgbClr val="2000B7"/>
                </a:solidFill>
                <a:cs typeface="KG Second Chances Solid"/>
              </a:rPr>
              <a:t>Its vs. It’s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cs typeface="KG Second Chances Solid"/>
              </a:rPr>
              <a:t>Its shows possession &amp;</a:t>
            </a:r>
            <a:r>
              <a:rPr lang="en-US" b="1" dirty="0">
                <a:cs typeface="KG Second Chances Solid"/>
              </a:rPr>
              <a:t> </a:t>
            </a:r>
            <a:r>
              <a:rPr lang="en-US" b="1" dirty="0" smtClean="0">
                <a:cs typeface="KG Second Chances Solid"/>
              </a:rPr>
              <a:t>it’s = it is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cs typeface="KG Second Chances Solid"/>
              </a:rPr>
              <a:t>The cat is chasing </a:t>
            </a:r>
            <a:r>
              <a:rPr lang="en-US" b="1" dirty="0" smtClean="0">
                <a:solidFill>
                  <a:srgbClr val="2000B7"/>
                </a:solidFill>
                <a:cs typeface="KG Second Chances Solid"/>
              </a:rPr>
              <a:t>its</a:t>
            </a:r>
            <a:r>
              <a:rPr lang="en-US" dirty="0" smtClean="0">
                <a:solidFill>
                  <a:srgbClr val="2000B7"/>
                </a:solidFill>
                <a:cs typeface="KG Second Chances Solid"/>
              </a:rPr>
              <a:t> </a:t>
            </a:r>
            <a:r>
              <a:rPr lang="en-US" dirty="0" smtClean="0">
                <a:cs typeface="KG Second Chances Solid"/>
              </a:rPr>
              <a:t>tail (possession). 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2000B7"/>
                </a:solidFill>
                <a:cs typeface="KG Second Chances Solid"/>
              </a:rPr>
              <a:t>It’s </a:t>
            </a:r>
            <a:r>
              <a:rPr lang="en-US" dirty="0" smtClean="0">
                <a:cs typeface="KG Second Chances Solid"/>
              </a:rPr>
              <a:t>(It is) too hot outside.</a:t>
            </a:r>
            <a:endParaRPr lang="en-US" dirty="0">
              <a:cs typeface="KG Second Chances Solid"/>
            </a:endParaRPr>
          </a:p>
        </p:txBody>
      </p:sp>
    </p:spTree>
    <p:extLst>
      <p:ext uri="{BB962C8B-B14F-4D97-AF65-F5344CB8AC3E}">
        <p14:creationId xmlns:p14="http://schemas.microsoft.com/office/powerpoint/2010/main" val="38100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Possession/Contraction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4000" b="1" dirty="0" smtClean="0">
                <a:solidFill>
                  <a:srgbClr val="2000B7"/>
                </a:solidFill>
                <a:cs typeface="KG Second Chances Solid"/>
              </a:rPr>
              <a:t>Whose vs. Who’s</a:t>
            </a:r>
          </a:p>
          <a:p>
            <a:pPr>
              <a:lnSpc>
                <a:spcPct val="130000"/>
              </a:lnSpc>
            </a:pPr>
            <a:r>
              <a:rPr lang="en-US" sz="3000" b="1" dirty="0" smtClean="0">
                <a:cs typeface="KG Second Chances Solid"/>
              </a:rPr>
              <a:t>Whose shows possession &amp;</a:t>
            </a:r>
            <a:r>
              <a:rPr lang="en-US" sz="3000" b="1" dirty="0">
                <a:cs typeface="KG Second Chances Solid"/>
              </a:rPr>
              <a:t> </a:t>
            </a:r>
            <a:r>
              <a:rPr lang="en-US" sz="3000" b="1" dirty="0" smtClean="0">
                <a:cs typeface="KG Second Chances Solid"/>
              </a:rPr>
              <a:t>who’s = who is</a:t>
            </a:r>
            <a:endParaRPr lang="en-US" sz="3000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cs typeface="KG Second Chances Solid"/>
              </a:rPr>
              <a:t>Arlene, </a:t>
            </a:r>
            <a:r>
              <a:rPr lang="en-US" b="1" dirty="0" smtClean="0">
                <a:solidFill>
                  <a:srgbClr val="2000B7"/>
                </a:solidFill>
                <a:cs typeface="KG Second Chances Solid"/>
              </a:rPr>
              <a:t>whose</a:t>
            </a:r>
            <a:r>
              <a:rPr lang="en-US" dirty="0" smtClean="0">
                <a:solidFill>
                  <a:srgbClr val="2000B7"/>
                </a:solidFill>
                <a:cs typeface="KG Second Chances Solid"/>
              </a:rPr>
              <a:t> </a:t>
            </a:r>
            <a:r>
              <a:rPr lang="en-US" dirty="0" smtClean="0">
                <a:cs typeface="KG Second Chances Solid"/>
              </a:rPr>
              <a:t>mother is Ellen, is coming today.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2000B7"/>
                </a:solidFill>
                <a:cs typeface="KG Second Chances Solid"/>
              </a:rPr>
              <a:t>Who’s </a:t>
            </a:r>
            <a:r>
              <a:rPr lang="en-US" dirty="0" smtClean="0">
                <a:solidFill>
                  <a:srgbClr val="000000"/>
                </a:solidFill>
                <a:cs typeface="KG Second Chances Solid"/>
              </a:rPr>
              <a:t>(Who is) </a:t>
            </a:r>
            <a:r>
              <a:rPr lang="en-US" dirty="0" smtClean="0">
                <a:cs typeface="KG Second Chances Solid"/>
              </a:rPr>
              <a:t>bringing the chips?</a:t>
            </a:r>
            <a:endParaRPr lang="en-US" dirty="0">
              <a:cs typeface="KG Second Chances Solid"/>
            </a:endParaRPr>
          </a:p>
        </p:txBody>
      </p:sp>
    </p:spTree>
    <p:extLst>
      <p:ext uri="{BB962C8B-B14F-4D97-AF65-F5344CB8AC3E}">
        <p14:creationId xmlns:p14="http://schemas.microsoft.com/office/powerpoint/2010/main" val="51076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Possession/Contraction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4000" b="1" dirty="0" smtClean="0">
                <a:solidFill>
                  <a:srgbClr val="2000B7"/>
                </a:solidFill>
                <a:cs typeface="KG Second Chances Solid"/>
              </a:rPr>
              <a:t>Theirs vs. There’s</a:t>
            </a:r>
          </a:p>
          <a:p>
            <a:pPr>
              <a:lnSpc>
                <a:spcPct val="130000"/>
              </a:lnSpc>
            </a:pPr>
            <a:r>
              <a:rPr lang="en-US" sz="2900" b="1" dirty="0" smtClean="0">
                <a:cs typeface="KG Second Chances Solid"/>
              </a:rPr>
              <a:t>Theirs shows possession &amp;</a:t>
            </a:r>
            <a:r>
              <a:rPr lang="en-US" sz="2900" b="1" dirty="0">
                <a:cs typeface="KG Second Chances Solid"/>
              </a:rPr>
              <a:t> </a:t>
            </a:r>
            <a:r>
              <a:rPr lang="en-US" sz="2900" b="1" dirty="0" smtClean="0">
                <a:cs typeface="KG Second Chances Solid"/>
              </a:rPr>
              <a:t>there’s = there is</a:t>
            </a:r>
            <a:endParaRPr lang="en-US" sz="2900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cs typeface="KG Second Chances Solid"/>
              </a:rPr>
              <a:t>This desk was </a:t>
            </a:r>
            <a:r>
              <a:rPr lang="en-US" b="1" dirty="0" smtClean="0">
                <a:solidFill>
                  <a:srgbClr val="2000B7"/>
                </a:solidFill>
                <a:cs typeface="KG Second Chances Solid"/>
              </a:rPr>
              <a:t>theirs</a:t>
            </a:r>
            <a:r>
              <a:rPr lang="en-US" dirty="0" smtClean="0">
                <a:solidFill>
                  <a:srgbClr val="2000B7"/>
                </a:solidFill>
                <a:cs typeface="KG Second Chances Solid"/>
              </a:rPr>
              <a:t> </a:t>
            </a:r>
            <a:r>
              <a:rPr lang="en-US" dirty="0" smtClean="0">
                <a:cs typeface="KG Second Chances Solid"/>
              </a:rPr>
              <a:t>to use.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2000B7"/>
                </a:solidFill>
                <a:cs typeface="KG Second Chances Solid"/>
              </a:rPr>
              <a:t>There’s </a:t>
            </a:r>
            <a:r>
              <a:rPr lang="en-US" dirty="0" smtClean="0">
                <a:solidFill>
                  <a:srgbClr val="000000"/>
                </a:solidFill>
                <a:cs typeface="KG Second Chances Solid"/>
              </a:rPr>
              <a:t>(There </a:t>
            </a:r>
            <a:r>
              <a:rPr lang="en-US" dirty="0" smtClean="0">
                <a:solidFill>
                  <a:srgbClr val="000000"/>
                </a:solidFill>
                <a:cs typeface="KG Second Chances Solid"/>
              </a:rPr>
              <a:t>is) </a:t>
            </a:r>
            <a:r>
              <a:rPr lang="en-US" dirty="0" smtClean="0">
                <a:cs typeface="KG Second Chances Solid"/>
              </a:rPr>
              <a:t>a desk against the wall. </a:t>
            </a:r>
            <a:endParaRPr lang="en-US" dirty="0">
              <a:cs typeface="KG Second Chances Solid"/>
            </a:endParaRPr>
          </a:p>
        </p:txBody>
      </p:sp>
    </p:spTree>
    <p:extLst>
      <p:ext uri="{BB962C8B-B14F-4D97-AF65-F5344CB8AC3E}">
        <p14:creationId xmlns:p14="http://schemas.microsoft.com/office/powerpoint/2010/main" val="194635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Possession/Plural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4000" b="1" dirty="0">
                <a:solidFill>
                  <a:srgbClr val="2000B7"/>
                </a:solidFill>
                <a:cs typeface="KG Second Chances Solid"/>
              </a:rPr>
              <a:t>Bird’s vs. Birds’ vs. Birds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cs typeface="KG Second Chances Solid"/>
              </a:rPr>
              <a:t>Bird’s shows singular possession, birds’ shows plural possession &amp; birds is plural.</a:t>
            </a:r>
            <a:endParaRPr lang="en-US" sz="2900" dirty="0"/>
          </a:p>
          <a:p>
            <a:pPr lvl="3">
              <a:lnSpc>
                <a:spcPct val="130000"/>
              </a:lnSpc>
            </a:pPr>
            <a:r>
              <a:rPr lang="en-US" sz="3200" dirty="0">
                <a:solidFill>
                  <a:srgbClr val="000000"/>
                </a:solidFill>
                <a:cs typeface="KG Second Chances Solid"/>
              </a:rPr>
              <a:t> This is the </a:t>
            </a:r>
            <a:r>
              <a:rPr lang="en-US" sz="3200" b="1" dirty="0">
                <a:solidFill>
                  <a:srgbClr val="2000B7"/>
                </a:solidFill>
                <a:cs typeface="KG Second Chances Solid"/>
              </a:rPr>
              <a:t>bird’s</a:t>
            </a:r>
            <a:r>
              <a:rPr lang="en-US" sz="3200" dirty="0">
                <a:solidFill>
                  <a:srgbClr val="2000B7"/>
                </a:solidFill>
                <a:cs typeface="KG Second Chances Solid"/>
              </a:rPr>
              <a:t> </a:t>
            </a:r>
            <a:r>
              <a:rPr lang="en-US" sz="3200" dirty="0">
                <a:solidFill>
                  <a:srgbClr val="000000"/>
                </a:solidFill>
                <a:cs typeface="KG Second Chances Solid"/>
              </a:rPr>
              <a:t>nest. (1 bird)</a:t>
            </a:r>
          </a:p>
          <a:p>
            <a:pPr lvl="3">
              <a:lnSpc>
                <a:spcPct val="130000"/>
              </a:lnSpc>
            </a:pPr>
            <a:r>
              <a:rPr lang="en-US" sz="3200" dirty="0">
                <a:solidFill>
                  <a:srgbClr val="000000"/>
                </a:solidFill>
                <a:cs typeface="KG Second Chances Solid"/>
              </a:rPr>
              <a:t> This is the </a:t>
            </a:r>
            <a:r>
              <a:rPr lang="en-US" sz="3200" b="1" dirty="0">
                <a:solidFill>
                  <a:srgbClr val="2000B7"/>
                </a:solidFill>
                <a:cs typeface="KG Second Chances Solid"/>
              </a:rPr>
              <a:t>birds’ </a:t>
            </a:r>
            <a:r>
              <a:rPr lang="en-US" sz="3200" dirty="0">
                <a:solidFill>
                  <a:srgbClr val="000000"/>
                </a:solidFill>
                <a:cs typeface="KG Second Chances Solid"/>
              </a:rPr>
              <a:t>nest. (2+ birds).</a:t>
            </a:r>
          </a:p>
          <a:p>
            <a:pPr lvl="3">
              <a:lnSpc>
                <a:spcPct val="130000"/>
              </a:lnSpc>
            </a:pPr>
            <a:r>
              <a:rPr lang="en-US" sz="3200" dirty="0">
                <a:solidFill>
                  <a:srgbClr val="000000"/>
                </a:solidFill>
                <a:cs typeface="KG Second Chances Solid"/>
              </a:rPr>
              <a:t> The </a:t>
            </a:r>
            <a:r>
              <a:rPr lang="en-US" sz="3200" b="1" dirty="0">
                <a:solidFill>
                  <a:srgbClr val="2000B7"/>
                </a:solidFill>
                <a:cs typeface="KG Second Chances Solid"/>
              </a:rPr>
              <a:t>birds</a:t>
            </a:r>
            <a:r>
              <a:rPr lang="en-US" sz="3200" dirty="0">
                <a:solidFill>
                  <a:srgbClr val="2000B7"/>
                </a:solidFill>
                <a:cs typeface="KG Second Chances Solid"/>
              </a:rPr>
              <a:t> </a:t>
            </a:r>
            <a:r>
              <a:rPr lang="en-US" sz="3200" dirty="0">
                <a:solidFill>
                  <a:srgbClr val="000000"/>
                </a:solidFill>
                <a:cs typeface="KG Second Chances Solid"/>
              </a:rPr>
              <a:t>live in this nest.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3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/>
          <a:lstStyle/>
          <a:p>
            <a:r>
              <a:rPr lang="en-US" dirty="0" smtClean="0"/>
              <a:t>The Apostrophe – Plural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Do not add an apostrophe to a normal noun to make it plural.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52530"/>
              </p:ext>
            </p:extLst>
          </p:nvPr>
        </p:nvGraphicFramePr>
        <p:xfrm>
          <a:off x="606416" y="2692118"/>
          <a:ext cx="7948592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7037"/>
                <a:gridCol w="40015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Correct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19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Incorrect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1900A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</a:t>
                      </a:r>
                      <a:r>
                        <a:rPr lang="en-US" sz="2400" b="1" dirty="0" smtClean="0">
                          <a:solidFill>
                            <a:srgbClr val="2000B7"/>
                          </a:solidFill>
                        </a:rPr>
                        <a:t>cats</a:t>
                      </a:r>
                      <a:r>
                        <a:rPr lang="en-US" sz="2400" dirty="0" smtClean="0">
                          <a:solidFill>
                            <a:srgbClr val="2000B7"/>
                          </a:solidFill>
                        </a:rPr>
                        <a:t> </a:t>
                      </a:r>
                      <a:r>
                        <a:rPr lang="en-US" sz="2400" dirty="0" smtClean="0"/>
                        <a:t>are playing.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</a:t>
                      </a:r>
                      <a:r>
                        <a:rPr lang="en-US" sz="2400" b="1" dirty="0" smtClean="0">
                          <a:solidFill>
                            <a:srgbClr val="2000B7"/>
                          </a:solidFill>
                        </a:rPr>
                        <a:t>cat’s</a:t>
                      </a:r>
                      <a:r>
                        <a:rPr lang="en-US" sz="2400" dirty="0" smtClean="0"/>
                        <a:t> are playing.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000B7"/>
                          </a:solidFill>
                        </a:rPr>
                        <a:t>Apostrophes</a:t>
                      </a:r>
                      <a:r>
                        <a:rPr lang="en-US" sz="2400" dirty="0" smtClean="0"/>
                        <a:t> are challenging.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000B7"/>
                          </a:solidFill>
                        </a:rPr>
                        <a:t>Apostrophe’s</a:t>
                      </a:r>
                      <a:r>
                        <a:rPr lang="en-US" sz="2400" dirty="0" smtClean="0"/>
                        <a:t> are challenging.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 birthday </a:t>
                      </a:r>
                      <a:r>
                        <a:rPr lang="en-US" sz="2400" b="1" dirty="0" smtClean="0">
                          <a:solidFill>
                            <a:srgbClr val="2000B7"/>
                          </a:solidFill>
                        </a:rPr>
                        <a:t>parties</a:t>
                      </a:r>
                      <a:r>
                        <a:rPr lang="en-US" sz="2400" dirty="0" smtClean="0">
                          <a:solidFill>
                            <a:srgbClr val="2000B7"/>
                          </a:solidFill>
                        </a:rPr>
                        <a:t> </a:t>
                      </a:r>
                      <a:r>
                        <a:rPr lang="en-US" sz="2400" dirty="0" smtClean="0"/>
                        <a:t>are always fun.</a:t>
                      </a:r>
                      <a:endParaRPr lang="en-US" sz="2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 birthday </a:t>
                      </a:r>
                      <a:r>
                        <a:rPr lang="en-US" sz="2400" b="1" dirty="0" smtClean="0">
                          <a:solidFill>
                            <a:srgbClr val="2000B7"/>
                          </a:solidFill>
                        </a:rPr>
                        <a:t>party’s</a:t>
                      </a:r>
                      <a:r>
                        <a:rPr lang="en-US" sz="2400" dirty="0" smtClean="0"/>
                        <a:t> are always fun.</a:t>
                      </a:r>
                      <a:endParaRPr lang="en-US" sz="2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talk, we naturally pause and speak with intonation to communicate effectively.</a:t>
            </a:r>
          </a:p>
          <a:p>
            <a:endParaRPr lang="en-US" dirty="0" smtClean="0"/>
          </a:p>
          <a:p>
            <a:r>
              <a:rPr lang="en-US" dirty="0" smtClean="0"/>
              <a:t>When we write, we need to use punctuation to show these pauses and intonations.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5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Apostrophes are also used to indicate when two words are joined together to form a contraction.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Do not = Don’t</a:t>
            </a:r>
          </a:p>
          <a:p>
            <a:pPr lvl="1"/>
            <a:r>
              <a:rPr lang="en-US" dirty="0" smtClean="0"/>
              <a:t>Will not = Won’t</a:t>
            </a:r>
          </a:p>
          <a:p>
            <a:pPr lvl="1"/>
            <a:r>
              <a:rPr lang="en-US" dirty="0" smtClean="0"/>
              <a:t>Should have = Should’ve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8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Use an apostrophe to replace omitted letters when forming a contraction.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will not = </a:t>
            </a:r>
            <a:r>
              <a:rPr lang="en-US" b="1" dirty="0" smtClean="0">
                <a:solidFill>
                  <a:srgbClr val="1900AB"/>
                </a:solidFill>
              </a:rPr>
              <a:t>won’t</a:t>
            </a:r>
          </a:p>
          <a:p>
            <a:pPr lvl="1"/>
            <a:r>
              <a:rPr lang="en-US" dirty="0" smtClean="0"/>
              <a:t>should not = </a:t>
            </a:r>
            <a:r>
              <a:rPr lang="en-US" b="1" dirty="0" smtClean="0">
                <a:solidFill>
                  <a:srgbClr val="1900AB"/>
                </a:solidFill>
              </a:rPr>
              <a:t>shouldn’t</a:t>
            </a:r>
          </a:p>
          <a:p>
            <a:pPr lvl="1"/>
            <a:r>
              <a:rPr lang="en-US" dirty="0" smtClean="0"/>
              <a:t>I will = </a:t>
            </a:r>
            <a:r>
              <a:rPr lang="en-US" b="1" dirty="0" smtClean="0">
                <a:solidFill>
                  <a:srgbClr val="1900AB"/>
                </a:solidFill>
              </a:rPr>
              <a:t>I’ll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ould </a:t>
            </a:r>
            <a:r>
              <a:rPr lang="en-US" dirty="0" smtClean="0"/>
              <a:t>have = </a:t>
            </a:r>
            <a:r>
              <a:rPr lang="en-US" b="1" dirty="0" smtClean="0">
                <a:solidFill>
                  <a:srgbClr val="1900AB"/>
                </a:solidFill>
              </a:rPr>
              <a:t>could’ve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8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36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pic>
        <p:nvPicPr>
          <p:cNvPr id="6" name="Content Placeholder 5" descr="apostrophe-fail-1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Kimmy’s</a:t>
            </a:r>
            <a:r>
              <a:rPr lang="en-US" sz="4400" dirty="0" smtClean="0"/>
              <a:t> Nails &amp; Beauty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697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We put </a:t>
            </a:r>
            <a:r>
              <a:rPr lang="en-US" sz="4400" b="1" dirty="0" smtClean="0"/>
              <a:t>photos</a:t>
            </a:r>
            <a:r>
              <a:rPr lang="en-US" sz="4400" dirty="0" smtClean="0"/>
              <a:t> on 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t</a:t>
            </a:r>
            <a:r>
              <a:rPr lang="en-US" sz="4400" dirty="0" smtClean="0"/>
              <a:t>-shirts</a:t>
            </a:r>
            <a:endParaRPr lang="en-US" sz="4400" dirty="0"/>
          </a:p>
        </p:txBody>
      </p:sp>
      <p:pic>
        <p:nvPicPr>
          <p:cNvPr id="4" name="Content Placeholder 3" descr="imgres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1860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Being Responsible with your </a:t>
            </a:r>
            <a:r>
              <a:rPr lang="en-US" sz="4400" b="1" dirty="0" smtClean="0"/>
              <a:t>Child’s</a:t>
            </a:r>
            <a:r>
              <a:rPr lang="en-US" sz="4400" dirty="0" smtClean="0"/>
              <a:t> Education</a:t>
            </a:r>
            <a:endParaRPr lang="en-US" sz="4400" dirty="0"/>
          </a:p>
        </p:txBody>
      </p:sp>
      <p:pic>
        <p:nvPicPr>
          <p:cNvPr id="6" name="Content Placeholder 5" descr="imgres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875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1160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Friendly Ben says, “</a:t>
            </a:r>
            <a:r>
              <a:rPr lang="en-US" sz="4400" b="1" dirty="0" smtClean="0"/>
              <a:t>Let’s</a:t>
            </a:r>
            <a:r>
              <a:rPr lang="en-US" sz="4400" dirty="0" smtClean="0"/>
              <a:t> read again.”</a:t>
            </a:r>
            <a:endParaRPr lang="en-US" sz="4400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Professional </a:t>
            </a:r>
            <a:r>
              <a:rPr lang="en-US" sz="4400" b="1" dirty="0" smtClean="0"/>
              <a:t>Signs</a:t>
            </a:r>
            <a:r>
              <a:rPr lang="en-US" sz="4400" dirty="0" smtClean="0"/>
              <a:t> &amp; Lettering</a:t>
            </a:r>
            <a:endParaRPr lang="en-US" sz="4400" dirty="0"/>
          </a:p>
        </p:txBody>
      </p:sp>
      <p:pic>
        <p:nvPicPr>
          <p:cNvPr id="6" name="Content Placeholder 5" descr="imgres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160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The early bird gets the worm</a:t>
            </a:r>
            <a:endParaRPr lang="en-US" sz="4400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Ladies’ </a:t>
            </a:r>
            <a:r>
              <a:rPr lang="en-US" sz="4400" dirty="0" smtClean="0"/>
              <a:t>Fitness Studio</a:t>
            </a:r>
            <a:endParaRPr lang="en-US" sz="4400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Why Punctuate?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punctuation is important because it…</a:t>
            </a:r>
          </a:p>
          <a:p>
            <a:pPr lvl="1"/>
            <a:r>
              <a:rPr lang="en-US" dirty="0" smtClean="0"/>
              <a:t>helps your writing flow.</a:t>
            </a:r>
          </a:p>
          <a:p>
            <a:pPr lvl="1"/>
            <a:r>
              <a:rPr lang="en-US" dirty="0" smtClean="0"/>
              <a:t>increases the readers’ comprehension.</a:t>
            </a:r>
          </a:p>
          <a:p>
            <a:pPr lvl="1"/>
            <a:r>
              <a:rPr lang="en-US" dirty="0" smtClean="0"/>
              <a:t>improves readability .</a:t>
            </a:r>
          </a:p>
          <a:p>
            <a:pPr lvl="1"/>
            <a:r>
              <a:rPr lang="en-US" dirty="0" smtClean="0"/>
              <a:t>provides pauses.</a:t>
            </a:r>
          </a:p>
          <a:p>
            <a:pPr lvl="1"/>
            <a:r>
              <a:rPr lang="en-US" dirty="0" smtClean="0"/>
              <a:t>conveys messages correctly.</a:t>
            </a:r>
          </a:p>
          <a:p>
            <a:pPr lvl="2"/>
            <a:r>
              <a:rPr lang="en-US" dirty="0" smtClean="0"/>
              <a:t>If you punctuate incorrectly, you might write something with an entirely different meaning. </a:t>
            </a:r>
          </a:p>
        </p:txBody>
      </p:sp>
    </p:spTree>
    <p:extLst>
      <p:ext uri="{BB962C8B-B14F-4D97-AF65-F5344CB8AC3E}">
        <p14:creationId xmlns:p14="http://schemas.microsoft.com/office/powerpoint/2010/main" val="415102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000B7"/>
            </a:solidFill>
          </a:ln>
        </p:spPr>
        <p:txBody>
          <a:bodyPr/>
          <a:lstStyle/>
          <a:p>
            <a:r>
              <a:rPr lang="en-US" dirty="0" smtClean="0"/>
              <a:t>How Do You Correct This Fail?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Congratulations</a:t>
            </a:r>
            <a:r>
              <a:rPr lang="en-US" sz="3600" dirty="0" smtClean="0"/>
              <a:t> Store #212 Cashiers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dirty="0" smtClean="0"/>
              <a:t>You’re</a:t>
            </a:r>
            <a:r>
              <a:rPr lang="en-US" sz="4400" dirty="0" smtClean="0"/>
              <a:t> the greatest</a:t>
            </a:r>
            <a:endParaRPr lang="en-US" sz="4400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160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The Apostrophe – Possession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this possessive.</a:t>
            </a:r>
          </a:p>
          <a:p>
            <a:r>
              <a:rPr lang="en-US" dirty="0" smtClean="0"/>
              <a:t>Plural baby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  <a:r>
              <a:rPr lang="en-US" sz="4400" b="1" dirty="0" smtClean="0">
                <a:solidFill>
                  <a:schemeClr val="bg1"/>
                </a:solidFill>
              </a:rPr>
              <a:t>abies’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The Apostrophe – Possession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this possessive.</a:t>
            </a:r>
          </a:p>
          <a:p>
            <a:r>
              <a:rPr lang="en-US" dirty="0" smtClean="0"/>
              <a:t>Singular dog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dog’s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5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/>
              <a:t>c</a:t>
            </a:r>
            <a:r>
              <a:rPr lang="en-US" dirty="0" smtClean="0"/>
              <a:t>ould not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  <a:r>
              <a:rPr lang="en-US" sz="4400" b="1" dirty="0" smtClean="0">
                <a:solidFill>
                  <a:schemeClr val="bg1"/>
                </a:solidFill>
              </a:rPr>
              <a:t>ouldn’t 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0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children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  <a:r>
              <a:rPr lang="en-US" sz="4400" b="1" dirty="0" smtClean="0">
                <a:solidFill>
                  <a:schemeClr val="bg1"/>
                </a:solidFill>
              </a:rPr>
              <a:t>hildren’s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4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mouse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mouse’s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plural house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houses'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6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Singular class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class’s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5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Plural class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classes’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4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/>
          <a:lstStyle/>
          <a:p>
            <a:r>
              <a:rPr lang="en-US" dirty="0" smtClean="0"/>
              <a:t>The Apostrophe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apostrophe is a punctuation mark used to indicate possession or show contractions.</a:t>
            </a:r>
          </a:p>
          <a:p>
            <a:r>
              <a:rPr lang="en-US" dirty="0" smtClean="0"/>
              <a:t>Aside from the comma, the apostrophe is one of the most misused punctuation marks.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65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I will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I’ll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4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she is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</a:rPr>
              <a:t>he’s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7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/>
              <a:t>d</a:t>
            </a:r>
            <a:r>
              <a:rPr lang="en-US" dirty="0" smtClean="0"/>
              <a:t>id not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  <a:r>
              <a:rPr lang="en-US" sz="4400" b="1" dirty="0" smtClean="0">
                <a:solidFill>
                  <a:schemeClr val="bg1"/>
                </a:solidFill>
              </a:rPr>
              <a:t>idn’t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will not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won’t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2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I am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I’m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1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Apostrophe –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contraction?</a:t>
            </a:r>
          </a:p>
          <a:p>
            <a:r>
              <a:rPr lang="en-US" dirty="0" smtClean="0"/>
              <a:t>could have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96" y="3292174"/>
            <a:ext cx="3876488" cy="769441"/>
          </a:xfrm>
          <a:prstGeom prst="rect">
            <a:avLst/>
          </a:prstGeom>
          <a:solidFill>
            <a:srgbClr val="2000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  <a:r>
              <a:rPr lang="en-US" sz="4400" b="1" dirty="0" smtClean="0">
                <a:solidFill>
                  <a:schemeClr val="bg1"/>
                </a:solidFill>
              </a:rPr>
              <a:t>ould’ve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2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/>
          <a:lstStyle/>
          <a:p>
            <a:r>
              <a:rPr lang="en-US" dirty="0" smtClean="0"/>
              <a:t>The Apostrophe – Possession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an apostrophe to show possession.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sunglasses belong to Ray.</a:t>
            </a:r>
          </a:p>
          <a:p>
            <a:pPr lvl="2"/>
            <a:r>
              <a:rPr lang="en-US" sz="2800" dirty="0" smtClean="0">
                <a:solidFill>
                  <a:srgbClr val="1900AB"/>
                </a:solidFill>
              </a:rPr>
              <a:t>Those are Ray’s sunglasses.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are going to a house that belongs to the Campbell family.</a:t>
            </a:r>
          </a:p>
          <a:p>
            <a:pPr lvl="2"/>
            <a:r>
              <a:rPr lang="en-US" sz="2800" dirty="0" smtClean="0">
                <a:solidFill>
                  <a:srgbClr val="1900AB"/>
                </a:solidFill>
              </a:rPr>
              <a:t>We are going to the Campbell’s.</a:t>
            </a:r>
          </a:p>
          <a:p>
            <a:pPr lvl="2"/>
            <a:r>
              <a:rPr lang="en-US" dirty="0" smtClean="0"/>
              <a:t>Here, house is implied after Campbell’s.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4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/>
          <a:lstStyle/>
          <a:p>
            <a:r>
              <a:rPr lang="en-US" dirty="0" smtClean="0"/>
              <a:t>The Apostrophe – Possession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a word or name ends in an “s” just add an apostrophe after the “s” to show possession.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sunglasses belong to Chris.</a:t>
            </a:r>
          </a:p>
          <a:p>
            <a:pPr lvl="2"/>
            <a:r>
              <a:rPr lang="en-US" sz="2800" dirty="0" smtClean="0">
                <a:solidFill>
                  <a:srgbClr val="1900AB"/>
                </a:solidFill>
              </a:rPr>
              <a:t>Those are Chris’ sunglasses.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are going to a house that belongs to Silas.</a:t>
            </a:r>
          </a:p>
          <a:p>
            <a:pPr lvl="2"/>
            <a:r>
              <a:rPr lang="en-US" sz="2800" dirty="0" smtClean="0">
                <a:solidFill>
                  <a:srgbClr val="1900AB"/>
                </a:solidFill>
              </a:rPr>
              <a:t>We are going to Silas’.</a:t>
            </a:r>
          </a:p>
          <a:p>
            <a:pPr lvl="2"/>
            <a:r>
              <a:rPr lang="en-US" dirty="0" smtClean="0"/>
              <a:t>Here, house is implied after Silas’.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6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/>
          <a:lstStyle/>
          <a:p>
            <a:r>
              <a:rPr lang="en-US" dirty="0" smtClean="0"/>
              <a:t>The Apostrophe – Possession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man’s</a:t>
            </a:r>
            <a:r>
              <a:rPr lang="en-US" dirty="0" smtClean="0"/>
              <a:t> hat…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boss’ </a:t>
            </a:r>
            <a:r>
              <a:rPr lang="en-US" dirty="0" smtClean="0"/>
              <a:t>daughter… </a:t>
            </a:r>
            <a:r>
              <a:rPr lang="en-US" sz="1700" dirty="0" smtClean="0"/>
              <a:t>(add the apostrophe after the s)</a:t>
            </a:r>
          </a:p>
          <a:p>
            <a:pPr lvl="1"/>
            <a:r>
              <a:rPr lang="en-US" dirty="0" smtClean="0"/>
              <a:t>Mr. </a:t>
            </a:r>
            <a:r>
              <a:rPr lang="en-US" b="1" dirty="0" smtClean="0">
                <a:solidFill>
                  <a:srgbClr val="2000B7"/>
                </a:solidFill>
              </a:rPr>
              <a:t>Wilson’s</a:t>
            </a:r>
            <a:r>
              <a:rPr lang="en-US" dirty="0" smtClean="0"/>
              <a:t> house…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school’s</a:t>
            </a:r>
            <a:r>
              <a:rPr lang="en-US" dirty="0" smtClean="0"/>
              <a:t> playground…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cat’s</a:t>
            </a:r>
            <a:r>
              <a:rPr lang="en-US" dirty="0" smtClean="0"/>
              <a:t> tail…</a:t>
            </a:r>
          </a:p>
          <a:p>
            <a:pPr lvl="1"/>
            <a:r>
              <a:rPr lang="en-US" dirty="0" smtClean="0"/>
              <a:t>That is </a:t>
            </a:r>
            <a:r>
              <a:rPr lang="en-US" b="1" dirty="0" smtClean="0">
                <a:solidFill>
                  <a:srgbClr val="2000B7"/>
                </a:solidFill>
              </a:rPr>
              <a:t>Cara</a:t>
            </a:r>
            <a:r>
              <a:rPr lang="en-US" dirty="0" smtClean="0">
                <a:solidFill>
                  <a:srgbClr val="2000B7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2000B7"/>
                </a:solidFill>
              </a:rPr>
              <a:t>Jeff’s</a:t>
            </a:r>
            <a:r>
              <a:rPr lang="en-US" dirty="0" smtClean="0"/>
              <a:t> game. </a:t>
            </a:r>
          </a:p>
        </p:txBody>
      </p:sp>
    </p:spTree>
    <p:extLst>
      <p:ext uri="{BB962C8B-B14F-4D97-AF65-F5344CB8AC3E}">
        <p14:creationId xmlns:p14="http://schemas.microsoft.com/office/powerpoint/2010/main" val="239919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Apostrophe – </a:t>
            </a:r>
            <a:br>
              <a:rPr lang="en-US" dirty="0" smtClean="0"/>
            </a:br>
            <a:r>
              <a:rPr lang="en-US" dirty="0" smtClean="0"/>
              <a:t>Plural Possession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Sometimes, you will need to show possession for a plural word</a:t>
            </a:r>
            <a:r>
              <a:rPr lang="en-US" dirty="0"/>
              <a:t> </a:t>
            </a:r>
            <a:r>
              <a:rPr lang="en-US" dirty="0" smtClean="0"/>
              <a:t>–when multiple people or things own something.</a:t>
            </a:r>
          </a:p>
          <a:p>
            <a:r>
              <a:rPr lang="en-US" dirty="0" smtClean="0"/>
              <a:t>In this case, add the apostrophe at the end of the plural word.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kittens’ </a:t>
            </a:r>
            <a:r>
              <a:rPr lang="en-US" dirty="0" smtClean="0"/>
              <a:t>toys…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babies’ </a:t>
            </a:r>
            <a:r>
              <a:rPr lang="en-US" dirty="0" smtClean="0"/>
              <a:t>blankets…</a:t>
            </a:r>
          </a:p>
        </p:txBody>
      </p:sp>
    </p:spTree>
    <p:extLst>
      <p:ext uri="{BB962C8B-B14F-4D97-AF65-F5344CB8AC3E}">
        <p14:creationId xmlns:p14="http://schemas.microsoft.com/office/powerpoint/2010/main" val="25388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1900AB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Apostrophe – </a:t>
            </a:r>
            <a:br>
              <a:rPr lang="en-US" dirty="0" smtClean="0"/>
            </a:br>
            <a:r>
              <a:rPr lang="en-US" dirty="0" smtClean="0"/>
              <a:t>Plural Possession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1900AB"/>
          </a:solidFill>
          <a:ln w="38100" cmpd="sng">
            <a:solidFill>
              <a:srgbClr val="1900AB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Singular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baby’s blanket </a:t>
            </a:r>
            <a:r>
              <a:rPr lang="en-US" dirty="0" smtClean="0"/>
              <a:t>is in the wash.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puppy’s tail </a:t>
            </a:r>
            <a:r>
              <a:rPr lang="en-US" dirty="0" smtClean="0"/>
              <a:t>is so cute.</a:t>
            </a:r>
          </a:p>
          <a:p>
            <a:r>
              <a:rPr lang="en-US" dirty="0" smtClean="0"/>
              <a:t>My </a:t>
            </a:r>
            <a:r>
              <a:rPr lang="en-US" b="1" dirty="0" smtClean="0">
                <a:solidFill>
                  <a:srgbClr val="2000B7"/>
                </a:solidFill>
              </a:rPr>
              <a:t>sister’s friend </a:t>
            </a:r>
            <a:r>
              <a:rPr lang="en-US" dirty="0" smtClean="0"/>
              <a:t>is waiting in the car.</a:t>
            </a:r>
          </a:p>
          <a:p>
            <a:pPr lvl="1"/>
            <a:r>
              <a:rPr lang="en-US" dirty="0" smtClean="0"/>
              <a:t>Here, there is only one sister.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1900AB"/>
          </a:solidFill>
          <a:ln w="38100" cmpd="sng">
            <a:solidFill>
              <a:srgbClr val="1900AB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Plural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babies’ blankets </a:t>
            </a:r>
            <a:r>
              <a:rPr lang="en-US" dirty="0" smtClean="0"/>
              <a:t>are in the wash.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2000B7"/>
                </a:solidFill>
              </a:rPr>
              <a:t>puppies’ tails </a:t>
            </a:r>
            <a:r>
              <a:rPr lang="en-US" dirty="0" smtClean="0"/>
              <a:t>are so cute.</a:t>
            </a:r>
          </a:p>
          <a:p>
            <a:r>
              <a:rPr lang="en-US" dirty="0" smtClean="0"/>
              <a:t>My </a:t>
            </a:r>
            <a:r>
              <a:rPr lang="en-US" b="1" dirty="0" smtClean="0">
                <a:solidFill>
                  <a:srgbClr val="2000B7"/>
                </a:solidFill>
              </a:rPr>
              <a:t>sisters’ friend </a:t>
            </a:r>
            <a:r>
              <a:rPr lang="en-US" dirty="0" smtClean="0"/>
              <a:t>is waiting in the car.</a:t>
            </a:r>
          </a:p>
          <a:p>
            <a:pPr lvl="1"/>
            <a:r>
              <a:rPr lang="en-US" dirty="0" smtClean="0"/>
              <a:t>Here, there are at least two sisters, but only one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7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27790</TotalTime>
  <Words>1219</Words>
  <Application>Microsoft Macintosh PowerPoint</Application>
  <PresentationFormat>On-screen Show (4:3)</PresentationFormat>
  <Paragraphs>209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Punctuation</vt:lpstr>
      <vt:lpstr>Why Punctuate?</vt:lpstr>
      <vt:lpstr>The Apostrophe</vt:lpstr>
      <vt:lpstr>The Apostrophe – Possession</vt:lpstr>
      <vt:lpstr>The Apostrophe – Possession</vt:lpstr>
      <vt:lpstr>The Apostrophe – Possession</vt:lpstr>
      <vt:lpstr>The Apostrophe –  Plural Possession</vt:lpstr>
      <vt:lpstr>The Apostrophe –  Plural Possession</vt:lpstr>
      <vt:lpstr>The Apostrophe – Possession</vt:lpstr>
      <vt:lpstr>Possession Rules</vt:lpstr>
      <vt:lpstr>Possession Rules</vt:lpstr>
      <vt:lpstr>Possession Rules</vt:lpstr>
      <vt:lpstr>Possession Rules</vt:lpstr>
      <vt:lpstr>Possession/Contraction</vt:lpstr>
      <vt:lpstr>Possession/Contraction</vt:lpstr>
      <vt:lpstr>Possession/Contraction</vt:lpstr>
      <vt:lpstr>Possession/Plural</vt:lpstr>
      <vt:lpstr>The Apostrophe – Plural words</vt:lpstr>
      <vt:lpstr>Other Uses</vt:lpstr>
      <vt:lpstr>The Apostrophe – Contractions</vt:lpstr>
      <vt:lpstr>PowerPoint Presentation</vt:lpstr>
      <vt:lpstr>How Do You Correct This Fail?</vt:lpstr>
      <vt:lpstr>How Do You Correct This Fail?</vt:lpstr>
      <vt:lpstr>How Do You Correct This Fail?</vt:lpstr>
      <vt:lpstr>How Do You Correct This Fail?</vt:lpstr>
      <vt:lpstr>How Do You Correct This Fail?</vt:lpstr>
      <vt:lpstr>How Do You Correct This Fail?</vt:lpstr>
      <vt:lpstr>How Do You Correct This Fail?</vt:lpstr>
      <vt:lpstr>How Do You Correct This Fail?</vt:lpstr>
      <vt:lpstr>PowerPoint Presentation</vt:lpstr>
      <vt:lpstr>The Apostrophe – Possession</vt:lpstr>
      <vt:lpstr>The Apostrophe – Possession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  <vt:lpstr>The Apostrophe – Contractions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Schneider</dc:creator>
  <cp:lastModifiedBy>Christina Schneider</cp:lastModifiedBy>
  <cp:revision>114</cp:revision>
  <dcterms:created xsi:type="dcterms:W3CDTF">2015-04-23T20:53:55Z</dcterms:created>
  <dcterms:modified xsi:type="dcterms:W3CDTF">2019-02-17T03:25:02Z</dcterms:modified>
</cp:coreProperties>
</file>