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306" r:id="rId5"/>
    <p:sldId id="326" r:id="rId6"/>
    <p:sldId id="317" r:id="rId7"/>
    <p:sldId id="316" r:id="rId8"/>
    <p:sldId id="320" r:id="rId9"/>
    <p:sldId id="319" r:id="rId10"/>
    <p:sldId id="304" r:id="rId11"/>
    <p:sldId id="327" r:id="rId12"/>
    <p:sldId id="307" r:id="rId13"/>
    <p:sldId id="308" r:id="rId14"/>
    <p:sldId id="309" r:id="rId15"/>
    <p:sldId id="310" r:id="rId16"/>
    <p:sldId id="328" r:id="rId17"/>
    <p:sldId id="313" r:id="rId18"/>
    <p:sldId id="312" r:id="rId19"/>
    <p:sldId id="329" r:id="rId20"/>
    <p:sldId id="314" r:id="rId21"/>
    <p:sldId id="318" r:id="rId22"/>
    <p:sldId id="330" r:id="rId23"/>
    <p:sldId id="322" r:id="rId24"/>
    <p:sldId id="323" r:id="rId25"/>
    <p:sldId id="324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179"/>
    <a:srgbClr val="9CDA74"/>
    <a:srgbClr val="E8DE4B"/>
    <a:srgbClr val="A2FF34"/>
    <a:srgbClr val="7AC025"/>
    <a:srgbClr val="55871B"/>
    <a:srgbClr val="A131C7"/>
    <a:srgbClr val="6F2287"/>
    <a:srgbClr val="1CB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088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705600" y="65087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705600" y="65087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05600" y="65087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4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Dialogue Should…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Reveal characters’ relationships with one another</a:t>
            </a:r>
          </a:p>
          <a:p>
            <a:r>
              <a:rPr lang="en-US" dirty="0" smtClean="0"/>
              <a:t>Reveal the characters’ thoughts and wishes</a:t>
            </a:r>
          </a:p>
          <a:p>
            <a:r>
              <a:rPr lang="en-US" dirty="0" smtClean="0"/>
              <a:t>Help develop the characters (indirect characterization)</a:t>
            </a:r>
          </a:p>
          <a:p>
            <a:r>
              <a:rPr lang="en-US" dirty="0" smtClean="0"/>
              <a:t>Move the plot forward</a:t>
            </a:r>
          </a:p>
          <a:p>
            <a:r>
              <a:rPr lang="en-US" dirty="0" smtClean="0"/>
              <a:t>Increase the suspense</a:t>
            </a:r>
          </a:p>
          <a:p>
            <a:r>
              <a:rPr lang="en-US" dirty="0" smtClean="0"/>
              <a:t>Be realistic and believable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623" y="5229693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7" y="-580960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47796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75106"/>
            <a:ext cx="9144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KG Second Chances Solid"/>
                <a:cs typeface="KG Second Chances Solid"/>
              </a:rPr>
              <a:t>PUNCTUATE IT!</a:t>
            </a:r>
            <a:endParaRPr lang="en-US" sz="8800" dirty="0">
              <a:solidFill>
                <a:schemeClr val="bg1"/>
              </a:solidFill>
              <a:latin typeface="KG Second Chances Solid"/>
              <a:cs typeface="KG Second Chances Soli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5969" y="4000286"/>
            <a:ext cx="205232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87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887271"/>
            <a:ext cx="242316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87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0558" y="3593896"/>
            <a:ext cx="9302758" cy="12972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5400" b="1" dirty="0" smtClean="0">
                <a:latin typeface="Century Gothic"/>
                <a:cs typeface="Century Gothic"/>
              </a:rPr>
              <a:t>Punctuating your </a:t>
            </a:r>
          </a:p>
          <a:p>
            <a:pPr algn="ctr">
              <a:lnSpc>
                <a:spcPct val="70000"/>
              </a:lnSpc>
            </a:pPr>
            <a:r>
              <a:rPr lang="en-US" sz="5400" b="1" dirty="0" smtClean="0">
                <a:latin typeface="Century Gothic"/>
                <a:cs typeface="Century Gothic"/>
              </a:rPr>
              <a:t>dialogue correctly</a:t>
            </a:r>
            <a:endParaRPr lang="en-US" sz="54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30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There are several ways to include and punctuate dialogue:</a:t>
            </a:r>
          </a:p>
          <a:p>
            <a:pPr lvl="2"/>
            <a:r>
              <a:rPr lang="en-US" sz="3200" dirty="0" smtClean="0"/>
              <a:t>Dialogue followed by the tag line</a:t>
            </a:r>
          </a:p>
          <a:p>
            <a:pPr lvl="2"/>
            <a:r>
              <a:rPr lang="en-US" sz="3200" dirty="0" smtClean="0"/>
              <a:t>Tag line followed by the dialogue</a:t>
            </a:r>
          </a:p>
          <a:p>
            <a:pPr lvl="2"/>
            <a:r>
              <a:rPr lang="en-US" sz="3200" dirty="0" smtClean="0"/>
              <a:t>Tag line interrupting the dialogue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405396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2800" dirty="0" smtClean="0"/>
              <a:t>“I want to get some ice cream,” Mary said.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8599" y="2573750"/>
            <a:ext cx="4620701" cy="651460"/>
          </a:xfrm>
          <a:prstGeom prst="rect">
            <a:avLst/>
          </a:prstGeom>
          <a:solidFill>
            <a:srgbClr val="9CDA74">
              <a:alpha val="50000"/>
            </a:srgbClr>
          </a:solidFill>
          <a:ln w="19050">
            <a:solidFill>
              <a:srgbClr val="55871B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Quotation marks go around all of the words that the character says.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187" y="4412468"/>
            <a:ext cx="4480494" cy="928459"/>
          </a:xfrm>
          <a:prstGeom prst="rect">
            <a:avLst/>
          </a:prstGeom>
          <a:solidFill>
            <a:srgbClr val="9CDA74">
              <a:alpha val="50000"/>
            </a:srgbClr>
          </a:solidFill>
          <a:ln w="19050">
            <a:solidFill>
              <a:srgbClr val="55871B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A comma is placed before the quotation mark to separate the dialogue from the tag line.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6380" y="4688485"/>
            <a:ext cx="2865472" cy="928459"/>
          </a:xfrm>
          <a:prstGeom prst="rect">
            <a:avLst/>
          </a:prstGeom>
          <a:solidFill>
            <a:srgbClr val="9CDA74">
              <a:alpha val="50000"/>
            </a:srgbClr>
          </a:solidFill>
          <a:ln w="19050">
            <a:solidFill>
              <a:srgbClr val="55871B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tag line provides ownership for who said the quote.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044" y="2110210"/>
            <a:ext cx="2391626" cy="928459"/>
          </a:xfrm>
          <a:prstGeom prst="rect">
            <a:avLst/>
          </a:prstGeom>
          <a:solidFill>
            <a:srgbClr val="9CDA74">
              <a:alpha val="50000"/>
            </a:srgbClr>
          </a:solidFill>
          <a:ln w="19050">
            <a:solidFill>
              <a:srgbClr val="55871B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sentence ends with proper punctuation.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Right Arrow 6"/>
          <p:cNvSpPr/>
          <p:nvPr/>
        </p:nvSpPr>
        <p:spPr>
          <a:xfrm rot="6854329">
            <a:off x="577284" y="3143020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142655">
            <a:off x="5759848" y="3149762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531504">
            <a:off x="5544627" y="4227030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5987658">
            <a:off x="7208910" y="4208380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156002" y="3172367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4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2800" dirty="0" smtClean="0"/>
              <a:t>Mary said, “I want to get some ice cream.”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3553" y="2332095"/>
            <a:ext cx="3240424" cy="928459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Quotation marks go around all of the words that the character says.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407" y="4713316"/>
            <a:ext cx="4480494" cy="928459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A comma is placed before the quotation mark to separate the dialogue from the tag line.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407" y="2030340"/>
            <a:ext cx="3106939" cy="928459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tag line provides ownership for who said the quote.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3765" y="4413387"/>
            <a:ext cx="2391626" cy="928459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sentence ends with proper punctuation.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1158285" y="3132541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7555766">
            <a:off x="3441726" y="3179969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367855">
            <a:off x="2352770" y="4269324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479859">
            <a:off x="7834504" y="4240155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7793106" y="3062772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“Well,” said Mary. “I want ice cream.”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6831" y="1682361"/>
            <a:ext cx="8069409" cy="651460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Quotation marks go around all of the words the character says, even if the dialogue is interrupted by the tag line.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9149" y="2443077"/>
            <a:ext cx="5871970" cy="374461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Commas separate dialogue from the tag line.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956" y="4381354"/>
            <a:ext cx="3734957" cy="1205458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tag line provides ownership for who said the quote. It can interrupt the dialogue. 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4590" y="4227346"/>
            <a:ext cx="2580395" cy="928459"/>
          </a:xfrm>
          <a:prstGeom prst="rect">
            <a:avLst/>
          </a:prstGeom>
          <a:solidFill>
            <a:srgbClr val="9CDA74">
              <a:alpha val="43000"/>
            </a:srgbClr>
          </a:solidFill>
          <a:ln w="19050">
            <a:solidFill>
              <a:srgbClr val="55871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The sentence ends with proper punctuation.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9" name="Right Arrow 18"/>
          <p:cNvSpPr/>
          <p:nvPr/>
        </p:nvSpPr>
        <p:spPr>
          <a:xfrm rot="4142311">
            <a:off x="449131" y="2982495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225664">
            <a:off x="2072346" y="3026752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389629">
            <a:off x="3395717" y="4013584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3609009">
            <a:off x="7656414" y="2973402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5631947">
            <a:off x="7829645" y="4054048"/>
            <a:ext cx="525238" cy="346462"/>
          </a:xfrm>
          <a:prstGeom prst="rightArrow">
            <a:avLst/>
          </a:prstGeom>
          <a:solidFill>
            <a:srgbClr val="2D9179"/>
          </a:solidFill>
          <a:ln w="12700">
            <a:solidFill>
              <a:schemeClr val="tx1"/>
            </a:solidFill>
          </a:ln>
          <a:effectLst>
            <a:glow rad="50800">
              <a:schemeClr val="bg1">
                <a:alpha val="92000"/>
              </a:schemeClr>
            </a:glow>
            <a:outerShdw blurRad="50800" dist="76200" dir="2700000" algn="tl" rotWithShape="0">
              <a:srgbClr val="000000">
                <a:alpha val="7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Place the exclamation </a:t>
            </a:r>
            <a:r>
              <a:rPr lang="en-US" sz="2800" dirty="0"/>
              <a:t>point or question mark </a:t>
            </a:r>
            <a:r>
              <a:rPr lang="en-US" sz="2800" dirty="0" smtClean="0"/>
              <a:t>inside </a:t>
            </a:r>
            <a:r>
              <a:rPr lang="en-US" sz="2800" dirty="0"/>
              <a:t>the quotation marks when </a:t>
            </a:r>
            <a:r>
              <a:rPr lang="en-US" sz="2800" dirty="0" smtClean="0"/>
              <a:t>they  punctuate </a:t>
            </a:r>
            <a:r>
              <a:rPr lang="en-US" sz="2800" dirty="0"/>
              <a:t>the quotation.  </a:t>
            </a:r>
            <a:endParaRPr lang="en-US" sz="2800" dirty="0" smtClean="0"/>
          </a:p>
          <a:p>
            <a:r>
              <a:rPr lang="en-US" sz="2800" dirty="0" smtClean="0"/>
              <a:t>Place them outside </a:t>
            </a:r>
            <a:r>
              <a:rPr lang="en-US" sz="2800" dirty="0"/>
              <a:t>when </a:t>
            </a:r>
            <a:r>
              <a:rPr lang="en-US" sz="2800" dirty="0" smtClean="0"/>
              <a:t>they punctuate </a:t>
            </a:r>
            <a:r>
              <a:rPr lang="en-US" sz="2800" dirty="0"/>
              <a:t>the main sentence.</a:t>
            </a:r>
          </a:p>
          <a:p>
            <a:r>
              <a:rPr lang="en-US" sz="28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EXAMPLE:</a:t>
            </a:r>
            <a:endParaRPr lang="en-US" sz="2800" b="1" dirty="0">
              <a:effectLst>
                <a:outerShdw blurRad="50800" dist="38100" dir="2700000" algn="tl" rotWithShape="0">
                  <a:srgbClr val="A2FF34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dirty="0"/>
              <a:t>I </a:t>
            </a:r>
            <a:r>
              <a:rPr lang="en-US" sz="2800" dirty="0" smtClean="0"/>
              <a:t>was a little mad when </a:t>
            </a:r>
            <a:r>
              <a:rPr lang="en-US" sz="2800" dirty="0"/>
              <a:t>s</a:t>
            </a:r>
            <a:r>
              <a:rPr lang="en-US" sz="2800" dirty="0" smtClean="0"/>
              <a:t>he </a:t>
            </a:r>
            <a:r>
              <a:rPr lang="en-US" sz="2800" dirty="0"/>
              <a:t>asked, </a:t>
            </a:r>
            <a:r>
              <a:rPr lang="ja-JP" altLang="en-US" sz="2800" dirty="0" smtClean="0"/>
              <a:t>“</a:t>
            </a:r>
            <a:r>
              <a:rPr lang="en-US" sz="2800" dirty="0" smtClean="0"/>
              <a:t>Hey! Can I borrow your new skirt?</a:t>
            </a:r>
            <a:r>
              <a:rPr lang="ja-JP" altLang="en-US" sz="2800" dirty="0" smtClean="0"/>
              <a:t>”</a:t>
            </a:r>
            <a:endParaRPr lang="en-US" sz="2800" dirty="0"/>
          </a:p>
          <a:p>
            <a:pPr lvl="2"/>
            <a:r>
              <a:rPr lang="en-US" sz="2800" dirty="0"/>
              <a:t>Did </a:t>
            </a:r>
            <a:r>
              <a:rPr lang="en-US" sz="2800" dirty="0" smtClean="0"/>
              <a:t>she really just say, </a:t>
            </a:r>
            <a:r>
              <a:rPr lang="ja-JP" altLang="en-US" sz="2800" dirty="0"/>
              <a:t>“</a:t>
            </a:r>
            <a:r>
              <a:rPr lang="en-US" sz="2800" dirty="0"/>
              <a:t>Finish by tomorrow</a:t>
            </a:r>
            <a:r>
              <a:rPr lang="ja-JP" altLang="en-US" sz="2800" dirty="0"/>
              <a:t>”</a:t>
            </a:r>
            <a:r>
              <a:rPr lang="en-US" sz="2800" dirty="0"/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37" y="4392076"/>
            <a:ext cx="20523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!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427932"/>
            <a:ext cx="24231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?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587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using exclamation points and question marks in your dialogue, properly punctuate the tag line.  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sentence continues and the following words are not proper </a:t>
            </a:r>
            <a:r>
              <a:rPr lang="en-US" sz="2800" dirty="0" smtClean="0"/>
              <a:t>nouns, </a:t>
            </a:r>
            <a:r>
              <a:rPr lang="en-US" sz="28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DO </a:t>
            </a:r>
            <a:r>
              <a:rPr lang="en-US" sz="2800" b="1" dirty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NOT </a:t>
            </a:r>
            <a:r>
              <a:rPr lang="en-US" sz="2800" dirty="0"/>
              <a:t>capitalize the next word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03737" y="4392076"/>
            <a:ext cx="20523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!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427932"/>
            <a:ext cx="24231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?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394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Punctuate it!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EXAMPLE:</a:t>
            </a:r>
            <a:endParaRPr lang="en-US" b="1" dirty="0">
              <a:effectLst>
                <a:outerShdw blurRad="50800" dist="38100" dir="2700000" algn="tl" rotWithShape="0">
                  <a:srgbClr val="A2FF34">
                    <a:alpha val="43000"/>
                  </a:srgbClr>
                </a:outerShdw>
              </a:effectLst>
            </a:endParaRPr>
          </a:p>
          <a:p>
            <a:pPr lvl="2"/>
            <a:r>
              <a:rPr lang="ja-JP" altLang="en-US" sz="3200" dirty="0"/>
              <a:t>“</a:t>
            </a:r>
            <a:r>
              <a:rPr lang="en-US" sz="3200" dirty="0"/>
              <a:t>Did you </a:t>
            </a:r>
            <a:r>
              <a:rPr lang="en-US" sz="3200" dirty="0" smtClean="0"/>
              <a:t>want to get ice cream?</a:t>
            </a:r>
            <a:r>
              <a:rPr lang="ja-JP" altLang="en-US" sz="3200" dirty="0"/>
              <a:t>”</a:t>
            </a:r>
            <a:r>
              <a:rPr lang="en-US" sz="3200" dirty="0"/>
              <a:t> </a:t>
            </a:r>
            <a:r>
              <a:rPr lang="en-US" sz="3200" b="1" i="1" dirty="0"/>
              <a:t>a</a:t>
            </a:r>
            <a:r>
              <a:rPr lang="en-US" sz="3200" dirty="0"/>
              <a:t>sked </a:t>
            </a:r>
            <a:r>
              <a:rPr lang="en-US" sz="3200" dirty="0" smtClean="0"/>
              <a:t>Isabel.</a:t>
            </a:r>
            <a:endParaRPr lang="en-US" sz="3200" dirty="0"/>
          </a:p>
          <a:p>
            <a:pPr lvl="2"/>
            <a:r>
              <a:rPr lang="ja-JP" altLang="en-US" sz="3200" dirty="0" smtClean="0"/>
              <a:t>“</a:t>
            </a:r>
            <a:r>
              <a:rPr lang="en-US" sz="3200" dirty="0" smtClean="0"/>
              <a:t>Look out</a:t>
            </a:r>
            <a:r>
              <a:rPr lang="en-US" sz="3200" dirty="0"/>
              <a:t>!</a:t>
            </a:r>
            <a:r>
              <a:rPr lang="ja-JP" altLang="en-US" sz="3200" dirty="0"/>
              <a:t>”</a:t>
            </a:r>
            <a:r>
              <a:rPr lang="en-US" sz="3200" dirty="0"/>
              <a:t> </a:t>
            </a:r>
            <a:r>
              <a:rPr lang="en-US" sz="3200" b="1" i="1" dirty="0"/>
              <a:t>w</a:t>
            </a:r>
            <a:r>
              <a:rPr lang="en-US" sz="3200" dirty="0"/>
              <a:t>arned John.</a:t>
            </a:r>
          </a:p>
          <a:p>
            <a:pPr lvl="2"/>
            <a:r>
              <a:rPr lang="ja-JP" altLang="en-US" sz="3200" dirty="0" smtClean="0"/>
              <a:t>“</a:t>
            </a:r>
            <a:r>
              <a:rPr lang="en-US" sz="3200" dirty="0" smtClean="0"/>
              <a:t>Get down from there!</a:t>
            </a:r>
            <a:r>
              <a:rPr lang="ja-JP" altLang="en-US" sz="3200" dirty="0"/>
              <a:t>”</a:t>
            </a:r>
            <a:r>
              <a:rPr lang="en-US" sz="3200" dirty="0"/>
              <a:t> </a:t>
            </a:r>
            <a:r>
              <a:rPr lang="en-US" sz="3200" b="1" i="1" dirty="0" smtClean="0"/>
              <a:t>M</a:t>
            </a:r>
            <a:r>
              <a:rPr lang="en-US" sz="3200" dirty="0" smtClean="0"/>
              <a:t>r. Jones exclaimed.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03737" y="4392076"/>
            <a:ext cx="20523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!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427932"/>
            <a:ext cx="24231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?</a:t>
            </a:r>
            <a:endParaRPr lang="en-US" sz="150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06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8DE4B"/>
                    </a:gs>
                    <a:gs pos="100000">
                      <a:srgbClr val="2D9179"/>
                    </a:gs>
                    <a:gs pos="39000">
                      <a:srgbClr val="9CDA74"/>
                    </a:gs>
                    <a:gs pos="65000">
                      <a:srgbClr val="9CDA74"/>
                    </a:gs>
                  </a:gsLst>
                  <a:lin ang="0" scaled="1"/>
                  <a:tileRect/>
                </a:gradFill>
              </a:rPr>
              <a:t>QUOTE IT!</a:t>
            </a:r>
            <a:endParaRPr lang="en-US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8DE4B"/>
                  </a:gs>
                  <a:gs pos="100000">
                    <a:srgbClr val="2D9179"/>
                  </a:gs>
                  <a:gs pos="39000">
                    <a:srgbClr val="9CDA74"/>
                  </a:gs>
                  <a:gs pos="65000">
                    <a:srgbClr val="9CDA74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dialogue?</a:t>
            </a:r>
          </a:p>
          <a:p>
            <a:r>
              <a:rPr lang="en-US" dirty="0" smtClean="0"/>
              <a:t>Why use dialogue?</a:t>
            </a:r>
          </a:p>
          <a:p>
            <a:r>
              <a:rPr lang="en-US" dirty="0" smtClean="0"/>
              <a:t>Dialogue rules to remember</a:t>
            </a:r>
          </a:p>
          <a:p>
            <a:r>
              <a:rPr lang="en-US" dirty="0" smtClean="0"/>
              <a:t>Punctuating dialogue</a:t>
            </a:r>
          </a:p>
          <a:p>
            <a:r>
              <a:rPr lang="en-US" dirty="0" smtClean="0"/>
              <a:t>Question marks and exclamation points</a:t>
            </a:r>
          </a:p>
          <a:p>
            <a:r>
              <a:rPr lang="en-US" dirty="0" smtClean="0"/>
              <a:t>Dropping the tag line</a:t>
            </a:r>
          </a:p>
          <a:p>
            <a:r>
              <a:rPr lang="en-US" dirty="0" smtClean="0"/>
              <a:t>Exciting dialogue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622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Dropping tag lines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If only two characters are engaged in a dialogue, you can drop your tag lines to help clean up the conversation. </a:t>
            </a:r>
          </a:p>
          <a:p>
            <a:r>
              <a:rPr lang="en-US" sz="3600" dirty="0" smtClean="0"/>
              <a:t>This will allow your audience to focus on the exchange between characters.</a:t>
            </a:r>
          </a:p>
          <a:p>
            <a:r>
              <a:rPr lang="en-US" sz="36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REMEMBER</a:t>
            </a:r>
            <a:r>
              <a:rPr lang="en-US" sz="3600" dirty="0" smtClean="0"/>
              <a:t>: You must write a new paragraph every time the speakers switch!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009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Dropping taglines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With taglines</a:t>
            </a:r>
            <a:endParaRPr lang="en-US" sz="3600" dirty="0">
              <a:effectLst>
                <a:outerShdw blurRad="50800" dist="38100" dir="2700000" algn="tl" rotWithShape="0">
                  <a:srgbClr val="A2FF34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40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“Want to sit outside today?” Anna asked.</a:t>
            </a:r>
          </a:p>
          <a:p>
            <a:pPr marL="0" indent="0">
              <a:buNone/>
            </a:pPr>
            <a:r>
              <a:rPr lang="en-US" dirty="0" smtClean="0"/>
              <a:t>“Sure,” Jen replied. “It’s a nice day today. Hey, how did you do on that biology test?”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“I think I did okay,” replied Anna.</a:t>
            </a:r>
          </a:p>
          <a:p>
            <a:pPr marL="0" indent="0">
              <a:buNone/>
            </a:pPr>
            <a:r>
              <a:rPr lang="en-US" dirty="0" smtClean="0"/>
              <a:t>“I don’t think I did so well,” said Jen.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Anna commented, “I think we find out our scores on Thursday.”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Without taglines</a:t>
            </a:r>
            <a:endParaRPr lang="en-US" sz="3600" dirty="0">
              <a:effectLst>
                <a:outerShdw blurRad="50800" dist="38100" dir="2700000" algn="tl" rotWithShape="0">
                  <a:srgbClr val="A2FF34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40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“Want to sit outside </a:t>
            </a:r>
            <a:r>
              <a:rPr lang="en-US" dirty="0" smtClean="0">
                <a:solidFill>
                  <a:srgbClr val="0000FF"/>
                </a:solidFill>
              </a:rPr>
              <a:t>today?” </a:t>
            </a:r>
            <a:r>
              <a:rPr lang="en-US" dirty="0">
                <a:solidFill>
                  <a:srgbClr val="0000FF"/>
                </a:solidFill>
              </a:rPr>
              <a:t>Anna asked.</a:t>
            </a:r>
          </a:p>
          <a:p>
            <a:pPr marL="0" indent="0">
              <a:buNone/>
            </a:pPr>
            <a:r>
              <a:rPr lang="en-US" dirty="0"/>
              <a:t>“Sure,” Jen replied. “It’s a nice day today. Hey, how did you do on that biology test?”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“I think I did </a:t>
            </a:r>
            <a:r>
              <a:rPr lang="en-US" dirty="0" smtClean="0">
                <a:solidFill>
                  <a:srgbClr val="0000FF"/>
                </a:solidFill>
              </a:rPr>
              <a:t>okay.”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“I don’t think I did so </a:t>
            </a:r>
            <a:r>
              <a:rPr lang="en-US" dirty="0" smtClean="0"/>
              <a:t>well.”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“I think we find out our scores on Thursday.”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2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Dialogue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your dialogue to be meaningful and exciting. </a:t>
            </a:r>
          </a:p>
          <a:p>
            <a:r>
              <a:rPr lang="en-US" dirty="0" smtClean="0"/>
              <a:t>If you can easily paraphrase the conversation or write it as narration, it is best to do so.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64609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Dialogue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This conversation is </a:t>
            </a:r>
            <a:r>
              <a:rPr lang="en-US" sz="44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DULL</a:t>
            </a:r>
            <a:r>
              <a:rPr lang="en-US" sz="4400" b="1" dirty="0" smtClean="0"/>
              <a:t>!</a:t>
            </a:r>
          </a:p>
          <a:p>
            <a:pPr marL="0" indent="0">
              <a:buNone/>
            </a:pPr>
            <a:r>
              <a:rPr lang="en-US" sz="3600" dirty="0" smtClean="0"/>
              <a:t>	“Hi,” she said.</a:t>
            </a:r>
          </a:p>
          <a:p>
            <a:pPr marL="0" indent="0">
              <a:buNone/>
            </a:pPr>
            <a:r>
              <a:rPr lang="en-US" sz="3600" dirty="0" smtClean="0"/>
              <a:t>	“Hi,” he replied.</a:t>
            </a:r>
          </a:p>
          <a:p>
            <a:pPr marL="0" indent="0">
              <a:buNone/>
            </a:pPr>
            <a:r>
              <a:rPr lang="en-US" sz="3600" dirty="0" smtClean="0"/>
              <a:t>	“How are you?” she asked.</a:t>
            </a:r>
          </a:p>
          <a:p>
            <a:pPr marL="0" indent="0">
              <a:buNone/>
            </a:pPr>
            <a:r>
              <a:rPr lang="en-US" sz="3600" dirty="0" smtClean="0"/>
              <a:t>	“I’m okay,” he replied. “How are </a:t>
            </a:r>
            <a:r>
              <a:rPr lang="en-US" sz="3600" smtClean="0"/>
              <a:t>you?”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540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Dialogue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400" b="1" dirty="0" smtClean="0"/>
              <a:t>It can be rewritten very simply.</a:t>
            </a:r>
          </a:p>
          <a:p>
            <a:pPr marL="0" indent="0">
              <a:buNone/>
            </a:pPr>
            <a:r>
              <a:rPr lang="en-US" sz="3600" dirty="0" smtClean="0"/>
              <a:t>The boy and girl said hello to each other and asked how the other one was doing.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Avoid simple and boring dialogue in your writing. 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419050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Dialogue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b="1" dirty="0" smtClean="0"/>
              <a:t>This conversation is </a:t>
            </a:r>
            <a:r>
              <a:rPr lang="en-US" sz="44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EXCITING</a:t>
            </a:r>
            <a:r>
              <a:rPr lang="en-US" sz="4400" b="1" dirty="0" smtClean="0"/>
              <a:t>!</a:t>
            </a:r>
          </a:p>
          <a:p>
            <a:pPr marL="0" indent="0">
              <a:buNone/>
            </a:pPr>
            <a:r>
              <a:rPr lang="en-US" sz="3600" dirty="0" smtClean="0"/>
              <a:t>	“Hey!” the captain shouted, “look over there.”</a:t>
            </a:r>
          </a:p>
          <a:p>
            <a:pPr marL="0" indent="0">
              <a:buNone/>
            </a:pPr>
            <a:r>
              <a:rPr lang="en-US" sz="3600" dirty="0" smtClean="0"/>
              <a:t>	“I don’t see anything. It’s too dark, and I’ve got a bad feeling about this,” the first mate replied. </a:t>
            </a:r>
          </a:p>
          <a:p>
            <a:pPr marL="0" indent="0">
              <a:buNone/>
            </a:pPr>
            <a:r>
              <a:rPr lang="en-US" sz="3600" dirty="0" smtClean="0"/>
              <a:t>	“How can you not see it?” the captain asked. “It looks like there is a spaceship flying over the ocean!”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682919" y="4864923"/>
            <a:ext cx="20523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" y="-580960"/>
            <a:ext cx="24231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9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719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</a:t>
            </a:r>
            <a:r>
              <a:rPr lang="en-US" sz="5400" dirty="0"/>
              <a:t>D</a:t>
            </a:r>
            <a:r>
              <a:rPr lang="en-US" sz="5400" dirty="0" smtClean="0"/>
              <a:t>ialogue?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Dialogue is a conversation between two or more characters in a story.</a:t>
            </a:r>
          </a:p>
          <a:p>
            <a:r>
              <a:rPr lang="en-US" sz="3600" dirty="0" smtClean="0"/>
              <a:t>Dialogue is separated from the narration by </a:t>
            </a:r>
            <a:r>
              <a:rPr lang="en-US" sz="3600" b="1" dirty="0" smtClean="0"/>
              <a:t>“quotation marks.”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4529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use Dialogue?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Dialogue helps your writing in a number of ways:</a:t>
            </a:r>
          </a:p>
          <a:p>
            <a:pPr lvl="2"/>
            <a:r>
              <a:rPr lang="en-US" sz="3200" dirty="0"/>
              <a:t>i</a:t>
            </a:r>
            <a:r>
              <a:rPr lang="en-US" sz="3200" dirty="0" smtClean="0"/>
              <a:t>t adds variety</a:t>
            </a:r>
          </a:p>
          <a:p>
            <a:pPr lvl="2"/>
            <a:r>
              <a:rPr lang="en-US" sz="3200" dirty="0"/>
              <a:t>i</a:t>
            </a:r>
            <a:r>
              <a:rPr lang="en-US" sz="3200" dirty="0" smtClean="0"/>
              <a:t>t adds a realistic element to the story</a:t>
            </a:r>
          </a:p>
          <a:p>
            <a:pPr lvl="2"/>
            <a:r>
              <a:rPr lang="en-US" sz="3200" dirty="0"/>
              <a:t>i</a:t>
            </a:r>
            <a:r>
              <a:rPr lang="en-US" sz="3200" dirty="0" smtClean="0"/>
              <a:t>t helps enhance the mood</a:t>
            </a:r>
          </a:p>
          <a:p>
            <a:pPr lvl="2"/>
            <a:r>
              <a:rPr lang="en-US" sz="3200" dirty="0"/>
              <a:t>i</a:t>
            </a:r>
            <a:r>
              <a:rPr lang="en-US" sz="3200" dirty="0" smtClean="0"/>
              <a:t>t helps enhance the characters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8414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Terms to Know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Quotation mark </a:t>
            </a:r>
            <a:r>
              <a:rPr lang="en-US" dirty="0" smtClean="0"/>
              <a:t>– punctuation used to distinguish narration from dialogue</a:t>
            </a:r>
          </a:p>
          <a:p>
            <a:r>
              <a:rPr lang="en-US" b="1" dirty="0" smtClean="0"/>
              <a:t>Question mark </a:t>
            </a:r>
            <a:r>
              <a:rPr lang="en-US" dirty="0" smtClean="0"/>
              <a:t>– punctuation used when asking a question</a:t>
            </a:r>
          </a:p>
          <a:p>
            <a:r>
              <a:rPr lang="en-US" b="1" dirty="0" smtClean="0"/>
              <a:t>Exclamation point </a:t>
            </a:r>
            <a:r>
              <a:rPr lang="en-US" dirty="0" smtClean="0"/>
              <a:t>– Punctuation used when making an exclamation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9964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Terms to Know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Period</a:t>
            </a:r>
            <a:r>
              <a:rPr lang="en-US" dirty="0" smtClean="0"/>
              <a:t> – Punctuation used to end a statement</a:t>
            </a:r>
          </a:p>
          <a:p>
            <a:r>
              <a:rPr lang="en-US" b="1" dirty="0" smtClean="0"/>
              <a:t>Comma</a:t>
            </a:r>
            <a:r>
              <a:rPr lang="en-US" dirty="0" smtClean="0"/>
              <a:t> – Punctuation used to separate clauses, dialogue, or tag lines</a:t>
            </a:r>
          </a:p>
          <a:p>
            <a:r>
              <a:rPr lang="en-US" b="1" dirty="0" smtClean="0"/>
              <a:t>Tag line </a:t>
            </a:r>
            <a:r>
              <a:rPr lang="en-US" dirty="0" smtClean="0"/>
              <a:t>– a phrase that shows dialogue ownership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58969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Rules to Remember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Remember these rules when writing dialogue</a:t>
            </a:r>
          </a:p>
          <a:p>
            <a:r>
              <a:rPr lang="en-US" dirty="0" smtClean="0"/>
              <a:t>New speaker, new paragraph – whenever the conversation switches from one person to another, you need to start a new paragraph. </a:t>
            </a:r>
          </a:p>
          <a:p>
            <a:r>
              <a:rPr lang="en-US" dirty="0" smtClean="0"/>
              <a:t>Direct quotations always begin with a capital letter.</a:t>
            </a:r>
          </a:p>
          <a:p>
            <a:pPr lvl="1"/>
            <a:r>
              <a:rPr lang="en-US" dirty="0" smtClean="0"/>
              <a:t>EX: He said, “</a:t>
            </a:r>
            <a:r>
              <a:rPr lang="en-US" sz="3600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S</a:t>
            </a:r>
            <a:r>
              <a:rPr lang="en-US" dirty="0" smtClean="0"/>
              <a:t>ee you at the tournament.”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623" y="5229693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7" y="-580960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9090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Rules to Remember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 smtClean="0"/>
              <a:t>Remember these rules when writing dialogue</a:t>
            </a:r>
          </a:p>
          <a:p>
            <a:r>
              <a:rPr lang="en-US" dirty="0" smtClean="0"/>
              <a:t>Never close dialogue with a period </a:t>
            </a:r>
            <a:r>
              <a:rPr lang="en-US" b="1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UNLESS</a:t>
            </a:r>
            <a:r>
              <a:rPr lang="en-US" dirty="0" smtClean="0">
                <a:effectLst>
                  <a:outerShdw blurRad="50800" dist="38100" dir="2700000" algn="tl" rotWithShape="0">
                    <a:srgbClr val="A2FF34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/>
              <a:t>it is the end of the entire sentence. </a:t>
            </a:r>
          </a:p>
          <a:p>
            <a:pPr lvl="1"/>
            <a:r>
              <a:rPr lang="en-US" dirty="0" smtClean="0"/>
              <a:t>EX: “Let’s go to the hockey game</a:t>
            </a:r>
            <a:r>
              <a:rPr lang="en-US" b="1" dirty="0" smtClean="0"/>
              <a:t>,</a:t>
            </a:r>
            <a:r>
              <a:rPr lang="en-US" dirty="0" smtClean="0"/>
              <a:t>” said Sally.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     Sally said, “Let’s go to the hockey game.”</a:t>
            </a:r>
          </a:p>
          <a:p>
            <a:pPr lvl="1"/>
            <a:r>
              <a:rPr lang="en-US" dirty="0" smtClean="0"/>
              <a:t>EX: “Do you want some popcorn</a:t>
            </a:r>
            <a:r>
              <a:rPr lang="en-US" b="1" dirty="0" smtClean="0"/>
              <a:t>?</a:t>
            </a:r>
            <a:r>
              <a:rPr lang="en-US" dirty="0" smtClean="0"/>
              <a:t>” asked Lennie.</a:t>
            </a:r>
          </a:p>
          <a:p>
            <a:pPr marL="457200" lvl="1" indent="0">
              <a:buNone/>
            </a:pPr>
            <a:r>
              <a:rPr lang="en-US" dirty="0" smtClean="0"/>
              <a:t>           Lennie asked, “Do you want some popcorn?”</a:t>
            </a:r>
          </a:p>
          <a:p>
            <a:pPr lvl="1"/>
            <a:r>
              <a:rPr lang="en-US" dirty="0" smtClean="0"/>
              <a:t>EX: “Let me go</a:t>
            </a:r>
            <a:r>
              <a:rPr lang="en-US" b="1" dirty="0" smtClean="0"/>
              <a:t>!</a:t>
            </a:r>
            <a:r>
              <a:rPr lang="en-US" dirty="0" smtClean="0"/>
              <a:t>” she shouted.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She shouted, “Let me go!”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623" y="5229693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7" y="-580960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70698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Rules to Remember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 smtClean="0"/>
              <a:t>Remember these rules when writing dialogue</a:t>
            </a:r>
          </a:p>
          <a:p>
            <a:r>
              <a:rPr lang="en-US" dirty="0" smtClean="0"/>
              <a:t>Keep it simple – you want your audience to be able to easily follow the conversation and know which character is speaking.</a:t>
            </a:r>
          </a:p>
          <a:p>
            <a:r>
              <a:rPr lang="en-US" dirty="0" smtClean="0"/>
              <a:t>Write a realistic conversation – the conversation needs to be believable.</a:t>
            </a:r>
          </a:p>
          <a:p>
            <a:r>
              <a:rPr lang="en-US" dirty="0" smtClean="0"/>
              <a:t>Avoid saying “said” too many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623" y="5229693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7" y="-580960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12000">
                        <a:srgbClr val="E8DE4B"/>
                      </a:gs>
                      <a:gs pos="28000">
                        <a:srgbClr val="9CDA74"/>
                      </a:gs>
                      <a:gs pos="55000">
                        <a:srgbClr val="9CDA74"/>
                      </a:gs>
                      <a:gs pos="74000">
                        <a:srgbClr val="2D9179"/>
                      </a:gs>
                    </a:gsLst>
                    <a:lin ang="21480000" scaled="0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12000">
                      <a:srgbClr val="E8DE4B"/>
                    </a:gs>
                    <a:gs pos="28000">
                      <a:srgbClr val="9CDA74"/>
                    </a:gs>
                    <a:gs pos="55000">
                      <a:srgbClr val="9CDA74"/>
                    </a:gs>
                    <a:gs pos="74000">
                      <a:srgbClr val="2D9179"/>
                    </a:gs>
                  </a:gsLst>
                  <a:lin ang="21480000" scaled="0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80127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10264</TotalTime>
  <Words>1045</Words>
  <Application>Microsoft Macintosh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QUOTE IT!</vt:lpstr>
      <vt:lpstr>What is Dialogue?</vt:lpstr>
      <vt:lpstr>Why use Dialogue?</vt:lpstr>
      <vt:lpstr>Terms to Know</vt:lpstr>
      <vt:lpstr>Terms to Know</vt:lpstr>
      <vt:lpstr>Rules to Remember</vt:lpstr>
      <vt:lpstr>Rules to Remember</vt:lpstr>
      <vt:lpstr>Rules to Remember</vt:lpstr>
      <vt:lpstr>Dialogue Should…</vt:lpstr>
      <vt:lpstr>PowerPoint Presentation</vt:lpstr>
      <vt:lpstr>Punctuate it!</vt:lpstr>
      <vt:lpstr>Punctuate it!</vt:lpstr>
      <vt:lpstr>Punctuate it!</vt:lpstr>
      <vt:lpstr>Punctuate it!</vt:lpstr>
      <vt:lpstr>PowerPoint Presentation</vt:lpstr>
      <vt:lpstr>Punctuate it!</vt:lpstr>
      <vt:lpstr>Punctuate it!</vt:lpstr>
      <vt:lpstr>Punctuate it!</vt:lpstr>
      <vt:lpstr>Dropping tag lines</vt:lpstr>
      <vt:lpstr>Dropping taglines</vt:lpstr>
      <vt:lpstr>PowerPoint Presentation</vt:lpstr>
      <vt:lpstr>Meaningful Dialogue</vt:lpstr>
      <vt:lpstr>Meaningful Dialogue</vt:lpstr>
      <vt:lpstr>Meaningful Dialogue</vt:lpstr>
      <vt:lpstr>Meaningful Dialogue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Schneider</dc:creator>
  <cp:lastModifiedBy>Christina Schneider</cp:lastModifiedBy>
  <cp:revision>64</cp:revision>
  <dcterms:created xsi:type="dcterms:W3CDTF">2014-12-18T21:48:04Z</dcterms:created>
  <dcterms:modified xsi:type="dcterms:W3CDTF">2020-11-01T21:12:12Z</dcterms:modified>
</cp:coreProperties>
</file>