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6" r:id="rId6"/>
    <p:sldId id="262" r:id="rId7"/>
    <p:sldId id="258" r:id="rId8"/>
    <p:sldId id="267" r:id="rId9"/>
    <p:sldId id="268" r:id="rId10"/>
    <p:sldId id="259" r:id="rId11"/>
    <p:sldId id="269" r:id="rId12"/>
    <p:sldId id="270" r:id="rId13"/>
    <p:sldId id="271" r:id="rId14"/>
    <p:sldId id="260" r:id="rId15"/>
    <p:sldId id="272" r:id="rId16"/>
    <p:sldId id="26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B8F06-5D0F-4A9E-827C-852C83CE9838}" type="datetimeFigureOut">
              <a:rPr lang="en-US"/>
              <a:pPr>
                <a:defRPr/>
              </a:pPr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4324A-042F-4571-9604-AC7BDC31C7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42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611C2-6304-4352-8C5E-43B922B7304B}" type="datetimeFigureOut">
              <a:rPr lang="en-US"/>
              <a:pPr>
                <a:defRPr/>
              </a:pPr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3A568-1EAB-402B-AF08-81C17DBD2A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5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3AEFA-0350-4ED8-9FB9-1C5B1450E2D4}" type="datetimeFigureOut">
              <a:rPr lang="en-US"/>
              <a:pPr>
                <a:defRPr/>
              </a:pPr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E5A07-09FC-4FD4-A837-8A004A7E8D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27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A2EA5-7752-4A61-AAD3-824116C7B377}" type="datetimeFigureOut">
              <a:rPr lang="en-US"/>
              <a:pPr>
                <a:defRPr/>
              </a:pPr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4A4C8-9366-42B5-B3D8-D6241C407D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0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D1E2A-1D2A-4AC6-A27B-2BBE7C0EB085}" type="datetimeFigureOut">
              <a:rPr lang="en-US"/>
              <a:pPr>
                <a:defRPr/>
              </a:pPr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64591-C6EA-465A-8556-7D37318FC7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3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A9440-6E8F-4853-985B-F0B8D806AD7A}" type="datetimeFigureOut">
              <a:rPr lang="en-US"/>
              <a:pPr>
                <a:defRPr/>
              </a:pPr>
              <a:t>8/21/2015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19CC0-27A6-4FC3-80AF-9EF45A2141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32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29A61-DC87-4FFF-9532-B528176B7D71}" type="datetimeFigureOut">
              <a:rPr lang="en-US"/>
              <a:pPr>
                <a:defRPr/>
              </a:pPr>
              <a:t>8/21/2015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7B58B-D4CB-4FDC-ADA6-4C740947B6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71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0852F-F336-433B-9288-9AD41F583123}" type="datetimeFigureOut">
              <a:rPr lang="en-US"/>
              <a:pPr>
                <a:defRPr/>
              </a:pPr>
              <a:t>8/21/2015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E558-D302-4A9C-8BFE-DE68766C22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60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D79E1-D1F0-4DE5-A61D-042952722798}" type="datetimeFigureOut">
              <a:rPr lang="en-US"/>
              <a:pPr>
                <a:defRPr/>
              </a:pPr>
              <a:t>8/21/2015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166CC-2721-418E-91FA-6D37A35B16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2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62D87-FF35-411E-AB57-D56FF36B0D4E}" type="datetimeFigureOut">
              <a:rPr lang="en-US"/>
              <a:pPr>
                <a:defRPr/>
              </a:pPr>
              <a:t>8/21/2015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7BCE2-63AA-4711-828D-60FCC80303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7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407D9-51D1-42A7-BF93-7FA30B96CF1B}" type="datetimeFigureOut">
              <a:rPr lang="en-US"/>
              <a:pPr>
                <a:defRPr/>
              </a:pPr>
              <a:t>8/21/2015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B1ADF-9D71-4C9D-A32B-215E8CD78C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61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42C2AAE-7A5B-4222-B111-8214A7CA30C9}" type="datetimeFigureOut">
              <a:rPr lang="en-US"/>
              <a:pPr>
                <a:defRPr/>
              </a:pPr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668B21C-0F28-430B-866B-56071041FE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Fragments &amp; Run-Ons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Grammar Outlaws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Grammar Outlaw: The Fragment</a:t>
            </a:r>
            <a:endParaRPr lang="en-US" altLang="en-US" sz="3100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Ways to fix the problem:</a:t>
            </a:r>
          </a:p>
          <a:p>
            <a:pPr lvl="1"/>
            <a:r>
              <a:rPr lang="en-US" altLang="en-US" smtClean="0"/>
              <a:t> Add a subject or verb to complete the thought:</a:t>
            </a:r>
          </a:p>
          <a:p>
            <a:pPr lvl="2"/>
            <a:r>
              <a:rPr lang="en-US" altLang="en-US" smtClean="0"/>
              <a:t>Wondered about those massive statues surrounding the island.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Grammar Outlaw: The Fragment</a:t>
            </a:r>
            <a:endParaRPr lang="en-US" altLang="en-US" sz="310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Ways to fix the problem:</a:t>
            </a:r>
          </a:p>
          <a:p>
            <a:pPr lvl="1"/>
            <a:r>
              <a:rPr lang="en-US" altLang="en-US" smtClean="0"/>
              <a:t> Add a subject or verb to complete the thought:</a:t>
            </a:r>
          </a:p>
          <a:p>
            <a:pPr lvl="2"/>
            <a:r>
              <a:rPr lang="en-US" altLang="en-US" smtClean="0"/>
              <a:t>Wondered about those massive statues surrounding the island.</a:t>
            </a:r>
          </a:p>
          <a:p>
            <a:pPr lvl="2"/>
            <a:r>
              <a:rPr lang="en-US" altLang="en-US" smtClean="0">
                <a:solidFill>
                  <a:srgbClr val="FFFF00"/>
                </a:solidFill>
              </a:rPr>
              <a:t>Early explorers </a:t>
            </a:r>
            <a:r>
              <a:rPr lang="en-US" altLang="en-US" smtClean="0"/>
              <a:t>wondered about those massive statues surrounding the island.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Grammar Outlaw: The Fragment</a:t>
            </a:r>
            <a:endParaRPr lang="en-US" altLang="en-US" sz="310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Ways to fix the problem:</a:t>
            </a:r>
          </a:p>
          <a:p>
            <a:pPr lvl="1"/>
            <a:r>
              <a:rPr lang="en-US" altLang="en-US" smtClean="0"/>
              <a:t> Add a subject or verb to complete the thought:</a:t>
            </a:r>
          </a:p>
          <a:p>
            <a:pPr lvl="2"/>
            <a:r>
              <a:rPr lang="en-US" altLang="en-US" smtClean="0"/>
              <a:t>Wondered about those massive statues surrounding the island.</a:t>
            </a:r>
          </a:p>
          <a:p>
            <a:pPr lvl="2"/>
            <a:r>
              <a:rPr lang="en-US" altLang="en-US" smtClean="0">
                <a:solidFill>
                  <a:srgbClr val="FFFF00"/>
                </a:solidFill>
              </a:rPr>
              <a:t>Early explorers </a:t>
            </a:r>
            <a:r>
              <a:rPr lang="en-US" altLang="en-US" smtClean="0"/>
              <a:t>wondered about those massive statues surrounding the island.</a:t>
            </a:r>
          </a:p>
          <a:p>
            <a:pPr lvl="2"/>
            <a:r>
              <a:rPr lang="en-US" altLang="en-US" smtClean="0"/>
              <a:t>And perhaps the statue builders of Peruvian descent.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Grammar Outlaw: The Fragment</a:t>
            </a:r>
            <a:endParaRPr lang="en-US" altLang="en-US" sz="310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Ways to fix the problem:</a:t>
            </a:r>
          </a:p>
          <a:p>
            <a:pPr lvl="1"/>
            <a:r>
              <a:rPr lang="en-US" altLang="en-US" smtClean="0"/>
              <a:t> Add a subject or verb to complete the thought:</a:t>
            </a:r>
          </a:p>
          <a:p>
            <a:pPr lvl="2"/>
            <a:r>
              <a:rPr lang="en-US" altLang="en-US" smtClean="0"/>
              <a:t>Wondered about those massive statues surrounding the island.</a:t>
            </a:r>
          </a:p>
          <a:p>
            <a:pPr lvl="2"/>
            <a:r>
              <a:rPr lang="en-US" altLang="en-US" smtClean="0">
                <a:solidFill>
                  <a:srgbClr val="FFFF00"/>
                </a:solidFill>
              </a:rPr>
              <a:t>Early explorers </a:t>
            </a:r>
            <a:r>
              <a:rPr lang="en-US" altLang="en-US" smtClean="0"/>
              <a:t>wondered about those massive statues surrounding the island.</a:t>
            </a:r>
          </a:p>
          <a:p>
            <a:pPr lvl="2"/>
            <a:r>
              <a:rPr lang="en-US" altLang="en-US" smtClean="0"/>
              <a:t>And perhaps the statue builders of Peruvian descent.</a:t>
            </a:r>
          </a:p>
          <a:p>
            <a:pPr lvl="2"/>
            <a:r>
              <a:rPr lang="en-US" altLang="en-US" smtClean="0"/>
              <a:t>And perhaps the statue builders </a:t>
            </a:r>
            <a:r>
              <a:rPr lang="en-US" altLang="en-US" smtClean="0">
                <a:solidFill>
                  <a:srgbClr val="FFFF00"/>
                </a:solidFill>
              </a:rPr>
              <a:t>were</a:t>
            </a:r>
            <a:r>
              <a:rPr lang="en-US" altLang="en-US" smtClean="0"/>
              <a:t> of Peruvian descent.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Grammar Outlaw: The Fragment</a:t>
            </a:r>
            <a:endParaRPr lang="en-US" altLang="en-US" sz="310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Ways to fix the problem:</a:t>
            </a:r>
          </a:p>
          <a:p>
            <a:pPr lvl="1"/>
            <a:r>
              <a:rPr lang="en-US" altLang="en-US" smtClean="0"/>
              <a:t> Attach the fragment to the sentence before or after it (if it makes sense to):</a:t>
            </a:r>
          </a:p>
          <a:p>
            <a:pPr lvl="2"/>
            <a:r>
              <a:rPr lang="en-US" altLang="en-US" smtClean="0"/>
              <a:t>And transport them great distances?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Grammar Outlaw: The Fragment</a:t>
            </a:r>
            <a:endParaRPr lang="en-US" altLang="en-US" sz="310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Ways to fix the problem:</a:t>
            </a:r>
          </a:p>
          <a:p>
            <a:pPr lvl="1"/>
            <a:r>
              <a:rPr lang="en-US" altLang="en-US" smtClean="0"/>
              <a:t> Attach the fragment to the sentence before or after it (if it makes sense to):</a:t>
            </a:r>
          </a:p>
          <a:p>
            <a:pPr lvl="2"/>
            <a:r>
              <a:rPr lang="en-US" altLang="en-US" smtClean="0"/>
              <a:t>And transport them great distances?</a:t>
            </a:r>
          </a:p>
          <a:p>
            <a:pPr lvl="2"/>
            <a:r>
              <a:rPr lang="en-US" altLang="en-US" smtClean="0">
                <a:solidFill>
                  <a:srgbClr val="FFFF00"/>
                </a:solidFill>
              </a:rPr>
              <a:t>How did the inhabitants carve the statues</a:t>
            </a:r>
            <a:r>
              <a:rPr lang="en-US" altLang="en-US" smtClean="0"/>
              <a:t> and transport them great distances?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Grammar Outlaw: The Fragment</a:t>
            </a:r>
            <a:endParaRPr lang="en-US" altLang="en-US" sz="3100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Ways to fix the problem:</a:t>
            </a:r>
          </a:p>
          <a:p>
            <a:pPr lvl="1"/>
            <a:r>
              <a:rPr lang="en-US" altLang="en-US" smtClean="0"/>
              <a:t> Drop or replace words:</a:t>
            </a:r>
          </a:p>
          <a:p>
            <a:pPr lvl="2"/>
            <a:r>
              <a:rPr lang="en-US" altLang="en-US" smtClean="0"/>
              <a:t>Thor Heyerdahl, who suggested that the statue builders came to Easter Island from Peru.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Grammar Outlaw: The Fragment</a:t>
            </a:r>
            <a:endParaRPr lang="en-US" altLang="en-US" sz="310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Ways to fix the problem:</a:t>
            </a:r>
          </a:p>
          <a:p>
            <a:pPr lvl="1"/>
            <a:r>
              <a:rPr lang="en-US" altLang="en-US" smtClean="0"/>
              <a:t> Drop or replace words:</a:t>
            </a:r>
          </a:p>
          <a:p>
            <a:pPr lvl="2"/>
            <a:r>
              <a:rPr lang="en-US" altLang="en-US" smtClean="0"/>
              <a:t>Thor Heyerdahl</a:t>
            </a:r>
            <a:r>
              <a:rPr lang="en-US" altLang="en-US" smtClean="0">
                <a:solidFill>
                  <a:srgbClr val="FFFF00"/>
                </a:solidFill>
              </a:rPr>
              <a:t>, who</a:t>
            </a:r>
            <a:r>
              <a:rPr lang="en-US" altLang="en-US" smtClean="0"/>
              <a:t> suggested that the statue builders came to Easter Island from Peru.</a:t>
            </a:r>
          </a:p>
          <a:p>
            <a:pPr lvl="2"/>
            <a:r>
              <a:rPr lang="en-US" altLang="en-US" smtClean="0"/>
              <a:t>Thor Heyerdahl suggested that the statue builders came to Easter Island from Peru.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Grammar Outlaw: The Run-On</a:t>
            </a:r>
            <a:br>
              <a:rPr lang="en-US" dirty="0" smtClean="0"/>
            </a:br>
            <a:r>
              <a:rPr lang="en-US" sz="3100" dirty="0" smtClean="0"/>
              <a:t>a.k.a. The Sentence Masher, The Runaway</a:t>
            </a:r>
            <a:endParaRPr lang="en-US" sz="3100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Examples:</a:t>
            </a:r>
          </a:p>
          <a:p>
            <a:pPr lvl="1"/>
            <a:r>
              <a:rPr lang="en-US" altLang="en-US" smtClean="0"/>
              <a:t> Scott loves to draw floating bananas he is a talented artist.</a:t>
            </a:r>
          </a:p>
          <a:p>
            <a:pPr lvl="1"/>
            <a:r>
              <a:rPr lang="en-US" altLang="en-US" smtClean="0"/>
              <a:t>Her father is a pastor she secretly smokes cigarettes.</a:t>
            </a:r>
          </a:p>
          <a:p>
            <a:pPr lvl="1"/>
            <a:r>
              <a:rPr lang="en-US" altLang="en-US" smtClean="0"/>
              <a:t>I didn’t get any candy for Halloween I stole yours.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Grammar Outlaw: CAPTURED</a:t>
            </a:r>
            <a:endParaRPr lang="en-US" altLang="en-US" sz="3100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Examples:</a:t>
            </a:r>
          </a:p>
          <a:p>
            <a:pPr lvl="1"/>
            <a:r>
              <a:rPr lang="en-US" altLang="en-US" smtClean="0"/>
              <a:t> Scott loves to draw floating bananas</a:t>
            </a:r>
            <a:r>
              <a:rPr lang="en-US" altLang="en-US" smtClean="0">
                <a:solidFill>
                  <a:srgbClr val="FFFF00"/>
                </a:solidFill>
              </a:rPr>
              <a:t>. He </a:t>
            </a:r>
            <a:r>
              <a:rPr lang="en-US" altLang="en-US" smtClean="0"/>
              <a:t>is a talented artist.</a:t>
            </a:r>
          </a:p>
          <a:p>
            <a:pPr lvl="1"/>
            <a:r>
              <a:rPr lang="en-US" altLang="en-US" smtClean="0"/>
              <a:t>Her father is a pastor she secretly smokes cigarettes.</a:t>
            </a:r>
          </a:p>
          <a:p>
            <a:pPr lvl="1"/>
            <a:r>
              <a:rPr lang="en-US" altLang="en-US" smtClean="0"/>
              <a:t>I didn’t get any candy for Halloween I stole yours.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Grammar Outlaws</a:t>
            </a:r>
            <a:endParaRPr lang="en-US" altLang="en-US" sz="310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Rapa Nul, or Easter Island, is an isolated island 2,000 miles from the coast of South America, it has captured the attention of historians and anthropologists worldwide.</a:t>
            </a:r>
          </a:p>
          <a:p>
            <a:pPr>
              <a:buFont typeface="Arial" charset="0"/>
              <a:buNone/>
            </a:pPr>
            <a:endParaRPr lang="en-US" altLang="en-US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Grammar Outlaw: CAPTURED</a:t>
            </a:r>
            <a:endParaRPr lang="en-US" altLang="en-US" sz="310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Examples:</a:t>
            </a:r>
          </a:p>
          <a:p>
            <a:pPr lvl="1"/>
            <a:r>
              <a:rPr lang="en-US" altLang="en-US" smtClean="0"/>
              <a:t> Scott loves to draw floating bananas</a:t>
            </a:r>
            <a:r>
              <a:rPr lang="en-US" altLang="en-US" smtClean="0">
                <a:solidFill>
                  <a:srgbClr val="FFFF00"/>
                </a:solidFill>
              </a:rPr>
              <a:t>. He </a:t>
            </a:r>
            <a:r>
              <a:rPr lang="en-US" altLang="en-US" smtClean="0"/>
              <a:t>is a talented artist.</a:t>
            </a:r>
          </a:p>
          <a:p>
            <a:pPr lvl="1"/>
            <a:r>
              <a:rPr lang="en-US" altLang="en-US" smtClean="0"/>
              <a:t>Her father is a pastor</a:t>
            </a:r>
            <a:r>
              <a:rPr lang="en-US" altLang="en-US" smtClean="0">
                <a:solidFill>
                  <a:srgbClr val="FFFF00"/>
                </a:solidFill>
              </a:rPr>
              <a:t>, yet </a:t>
            </a:r>
            <a:r>
              <a:rPr lang="en-US" altLang="en-US" smtClean="0"/>
              <a:t>she secretly smokes cigarettes.</a:t>
            </a:r>
          </a:p>
          <a:p>
            <a:pPr lvl="1"/>
            <a:r>
              <a:rPr lang="en-US" altLang="en-US" smtClean="0"/>
              <a:t>I didn’t get any candy for Halloween</a:t>
            </a:r>
            <a:r>
              <a:rPr lang="en-US" altLang="en-US" smtClean="0">
                <a:solidFill>
                  <a:srgbClr val="FFFF00"/>
                </a:solidFill>
              </a:rPr>
              <a:t> </a:t>
            </a:r>
            <a:r>
              <a:rPr lang="en-US" altLang="en-US" smtClean="0"/>
              <a:t>I stole yours.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Grammar Outlaw: CAPTURED</a:t>
            </a:r>
            <a:endParaRPr lang="en-US" altLang="en-US" sz="3100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Examples:</a:t>
            </a:r>
          </a:p>
          <a:p>
            <a:pPr lvl="1"/>
            <a:r>
              <a:rPr lang="en-US" altLang="en-US" smtClean="0"/>
              <a:t> Scott loves to draw floating bananas</a:t>
            </a:r>
            <a:r>
              <a:rPr lang="en-US" altLang="en-US" smtClean="0">
                <a:solidFill>
                  <a:srgbClr val="FFFF00"/>
                </a:solidFill>
              </a:rPr>
              <a:t>. He </a:t>
            </a:r>
            <a:r>
              <a:rPr lang="en-US" altLang="en-US" smtClean="0"/>
              <a:t>is a talented artist.</a:t>
            </a:r>
          </a:p>
          <a:p>
            <a:pPr lvl="1"/>
            <a:r>
              <a:rPr lang="en-US" altLang="en-US" smtClean="0"/>
              <a:t>Her father is a pastor</a:t>
            </a:r>
            <a:r>
              <a:rPr lang="en-US" altLang="en-US" smtClean="0">
                <a:solidFill>
                  <a:srgbClr val="FFFF00"/>
                </a:solidFill>
              </a:rPr>
              <a:t>, yet </a:t>
            </a:r>
            <a:r>
              <a:rPr lang="en-US" altLang="en-US" smtClean="0"/>
              <a:t>she secretly smokes cigarettes.</a:t>
            </a:r>
          </a:p>
          <a:p>
            <a:pPr lvl="1"/>
            <a:r>
              <a:rPr lang="en-US" altLang="en-US" smtClean="0">
                <a:solidFill>
                  <a:srgbClr val="FFFF00"/>
                </a:solidFill>
              </a:rPr>
              <a:t>Because </a:t>
            </a:r>
            <a:r>
              <a:rPr lang="en-US" altLang="en-US" smtClean="0"/>
              <a:t>I didn’t get any candy for Halloween</a:t>
            </a:r>
            <a:r>
              <a:rPr lang="en-US" altLang="en-US" smtClean="0">
                <a:solidFill>
                  <a:srgbClr val="FFFF00"/>
                </a:solidFill>
              </a:rPr>
              <a:t>,</a:t>
            </a:r>
            <a:r>
              <a:rPr lang="en-US" altLang="en-US" smtClean="0"/>
              <a:t> I stole yours.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Grammar Outlaw: The Run-On</a:t>
            </a:r>
            <a:endParaRPr lang="en-US" altLang="en-US" sz="310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Ways to fix the problem:</a:t>
            </a:r>
          </a:p>
          <a:p>
            <a:pPr lvl="1"/>
            <a:r>
              <a:rPr lang="en-US" altLang="en-US" smtClean="0"/>
              <a:t> Separate the two sentences using capitalization and end punctuation:</a:t>
            </a:r>
          </a:p>
          <a:p>
            <a:pPr lvl="2"/>
            <a:r>
              <a:rPr lang="en-US" altLang="en-US" smtClean="0"/>
              <a:t>Miranda was the lead vocalist in her band it was a punk rock band.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Grammar Outlaw: The Run-On</a:t>
            </a:r>
            <a:endParaRPr lang="en-US" altLang="en-US" sz="3100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Ways to fix the problem:</a:t>
            </a:r>
          </a:p>
          <a:p>
            <a:pPr lvl="1"/>
            <a:r>
              <a:rPr lang="en-US" altLang="en-US" smtClean="0"/>
              <a:t> Separate the two sentences using capitalization and end punctuation:</a:t>
            </a:r>
          </a:p>
          <a:p>
            <a:pPr lvl="2"/>
            <a:r>
              <a:rPr lang="en-US" altLang="en-US" smtClean="0"/>
              <a:t>Miranda was the lead vocalist in her band it was a punk rock band.</a:t>
            </a:r>
          </a:p>
          <a:p>
            <a:pPr lvl="2"/>
            <a:r>
              <a:rPr lang="en-US" altLang="en-US" smtClean="0"/>
              <a:t>Miranda was the lead vocalist in her band</a:t>
            </a:r>
            <a:r>
              <a:rPr lang="en-US" altLang="en-US" smtClean="0">
                <a:solidFill>
                  <a:srgbClr val="FFFF00"/>
                </a:solidFill>
              </a:rPr>
              <a:t>. It </a:t>
            </a:r>
            <a:r>
              <a:rPr lang="en-US" altLang="en-US" smtClean="0"/>
              <a:t>was a punk rock band.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Grammar Outlaw: The Run-On</a:t>
            </a:r>
            <a:endParaRPr lang="en-US" altLang="en-US" sz="3100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Ways to fix the problem:</a:t>
            </a:r>
          </a:p>
          <a:p>
            <a:pPr lvl="1"/>
            <a:r>
              <a:rPr lang="en-US" altLang="en-US" smtClean="0"/>
              <a:t> Separate the two sentences using a semicolon:</a:t>
            </a:r>
          </a:p>
          <a:p>
            <a:pPr lvl="2"/>
            <a:r>
              <a:rPr lang="en-US" altLang="en-US" smtClean="0"/>
              <a:t>Gordon laughed at Sandy’s joke, it was lewd.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Grammar Outlaw: The Run-On</a:t>
            </a:r>
            <a:endParaRPr lang="en-US" altLang="en-US" sz="3100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Ways to fix the problem:</a:t>
            </a:r>
          </a:p>
          <a:p>
            <a:pPr lvl="1"/>
            <a:r>
              <a:rPr lang="en-US" altLang="en-US" smtClean="0"/>
              <a:t> Separate the two sentences using a semicolon:</a:t>
            </a:r>
          </a:p>
          <a:p>
            <a:pPr lvl="2"/>
            <a:r>
              <a:rPr lang="en-US" altLang="en-US" smtClean="0"/>
              <a:t>Gordon laughed at Sandy’s joke, it was lewd.</a:t>
            </a:r>
          </a:p>
          <a:p>
            <a:pPr lvl="2"/>
            <a:r>
              <a:rPr lang="en-US" altLang="en-US" smtClean="0"/>
              <a:t>Gordon laughed at Sandy’s joke</a:t>
            </a:r>
            <a:r>
              <a:rPr lang="en-US" altLang="en-US" smtClean="0">
                <a:solidFill>
                  <a:srgbClr val="FFFF00"/>
                </a:solidFill>
              </a:rPr>
              <a:t>; </a:t>
            </a:r>
            <a:r>
              <a:rPr lang="en-US" altLang="en-US" smtClean="0"/>
              <a:t>it was lewd.</a:t>
            </a:r>
          </a:p>
          <a:p>
            <a:pPr lvl="2"/>
            <a:endParaRPr lang="en-US" altLang="en-US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Grammar Outlaw: The Run-On</a:t>
            </a:r>
            <a:endParaRPr lang="en-US" altLang="en-US" sz="3100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Ways to fix the problem:</a:t>
            </a:r>
          </a:p>
          <a:p>
            <a:pPr lvl="1"/>
            <a:r>
              <a:rPr lang="en-US" altLang="en-US" smtClean="0"/>
              <a:t> Separate the two sentences using a comma and a coordinating or correlative conjunction:</a:t>
            </a:r>
          </a:p>
          <a:p>
            <a:pPr lvl="2"/>
            <a:r>
              <a:rPr lang="en-US" altLang="en-US" smtClean="0"/>
              <a:t>The night was cold, we forgot to bring our mittens.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Grammar Outlaw: The Run-On</a:t>
            </a:r>
            <a:endParaRPr lang="en-US" altLang="en-US" sz="3100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Ways to fix the problem:</a:t>
            </a:r>
          </a:p>
          <a:p>
            <a:pPr lvl="1"/>
            <a:r>
              <a:rPr lang="en-US" altLang="en-US" smtClean="0"/>
              <a:t> Separate the two sentences using a comma and a coordinating or correlative conjunction:</a:t>
            </a:r>
          </a:p>
          <a:p>
            <a:pPr lvl="2"/>
            <a:r>
              <a:rPr lang="en-US" altLang="en-US" smtClean="0"/>
              <a:t>The night was cold, we forgot to bring our mittens.</a:t>
            </a:r>
          </a:p>
          <a:p>
            <a:pPr lvl="2"/>
            <a:r>
              <a:rPr lang="en-US" altLang="en-US" smtClean="0"/>
              <a:t>The night was cold</a:t>
            </a:r>
            <a:r>
              <a:rPr lang="en-US" altLang="en-US" smtClean="0">
                <a:solidFill>
                  <a:srgbClr val="FFFF00"/>
                </a:solidFill>
              </a:rPr>
              <a:t>, and</a:t>
            </a:r>
            <a:r>
              <a:rPr lang="en-US" altLang="en-US" smtClean="0"/>
              <a:t> we forgot to bring our mittens.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Grammar Outlaw: The Run-On</a:t>
            </a:r>
            <a:endParaRPr lang="en-US" altLang="en-US" sz="3100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Ways to fix the problem:</a:t>
            </a:r>
          </a:p>
          <a:p>
            <a:pPr lvl="1"/>
            <a:r>
              <a:rPr lang="en-US" altLang="en-US" smtClean="0"/>
              <a:t> Separate the two sentences using a comma and a coordinating or correlative conjunction:</a:t>
            </a:r>
          </a:p>
          <a:p>
            <a:pPr lvl="2"/>
            <a:r>
              <a:rPr lang="en-US" altLang="en-US" smtClean="0"/>
              <a:t>The night was cold, we forgot to bring our mittens.</a:t>
            </a:r>
          </a:p>
          <a:p>
            <a:pPr lvl="2"/>
            <a:r>
              <a:rPr lang="en-US" altLang="en-US" smtClean="0"/>
              <a:t>The night was cold</a:t>
            </a:r>
            <a:r>
              <a:rPr lang="en-US" altLang="en-US" smtClean="0">
                <a:solidFill>
                  <a:srgbClr val="FFFF00"/>
                </a:solidFill>
              </a:rPr>
              <a:t>, and</a:t>
            </a:r>
            <a:r>
              <a:rPr lang="en-US" altLang="en-US" smtClean="0"/>
              <a:t> we forgot to bring our mittens.</a:t>
            </a:r>
          </a:p>
          <a:p>
            <a:pPr lvl="2"/>
            <a:r>
              <a:rPr lang="en-US" altLang="en-US" smtClean="0"/>
              <a:t>Try AND, BUT, OR, NOR, FOR, SO, YET</a:t>
            </a:r>
          </a:p>
          <a:p>
            <a:pPr lvl="2"/>
            <a:r>
              <a:rPr lang="en-US" altLang="en-US" smtClean="0"/>
              <a:t>Try BOTH/AND, NEITHER/NOR, EITHER/OR,                NOT ONLY/BUT ALSO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Grammar Outlaw: The Run-On</a:t>
            </a:r>
            <a:endParaRPr lang="en-US" altLang="en-US" sz="3100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Ways to fix the problem:</a:t>
            </a:r>
          </a:p>
          <a:p>
            <a:pPr lvl="1"/>
            <a:r>
              <a:rPr lang="en-US" altLang="en-US" smtClean="0"/>
              <a:t> Use a subordinating conjunction to make an Adverb Clause:</a:t>
            </a:r>
          </a:p>
          <a:p>
            <a:pPr lvl="2"/>
            <a:r>
              <a:rPr lang="en-US" altLang="en-US" smtClean="0"/>
              <a:t>Maria and John enjoy Wii tennis Grandma prefers Call of Duty 4 and Blood Bath XII.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Grammar Outlaws</a:t>
            </a:r>
            <a:endParaRPr lang="en-US" altLang="en-US" sz="310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Rapa Nul, or Easter Island, is an isolated island 2,000 miles from the coast of South America, it has captured the attention of historians and anthropologists worldwide.</a:t>
            </a:r>
          </a:p>
          <a:p>
            <a:r>
              <a:rPr lang="en-US" altLang="en-US" smtClean="0"/>
              <a:t>Wondered about those massive statues surrounding the island.</a:t>
            </a:r>
          </a:p>
          <a:p>
            <a:pPr>
              <a:buFont typeface="Arial" charset="0"/>
              <a:buNone/>
            </a:pPr>
            <a:endParaRPr lang="en-US" altLang="en-US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Grammar Outlaw: The Run-On</a:t>
            </a:r>
            <a:endParaRPr lang="en-US" altLang="en-US" sz="3100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Ways to fix the problem:</a:t>
            </a:r>
          </a:p>
          <a:p>
            <a:pPr lvl="1"/>
            <a:r>
              <a:rPr lang="en-US" altLang="en-US" smtClean="0"/>
              <a:t> Use a subordinating conjunction to make an Adverb Clause:</a:t>
            </a:r>
          </a:p>
          <a:p>
            <a:pPr lvl="2"/>
            <a:r>
              <a:rPr lang="en-US" altLang="en-US" smtClean="0"/>
              <a:t>Maria and John enjoy Wii tennis Grandma prefers Call of Duty 4 and Blood Bath XII.</a:t>
            </a:r>
          </a:p>
          <a:p>
            <a:pPr lvl="2"/>
            <a:r>
              <a:rPr lang="en-US" altLang="en-US" smtClean="0">
                <a:solidFill>
                  <a:srgbClr val="FFFF00"/>
                </a:solidFill>
              </a:rPr>
              <a:t>Although</a:t>
            </a:r>
            <a:r>
              <a:rPr lang="en-US" altLang="en-US" smtClean="0"/>
              <a:t> Maria and John enjoy Wii tennis</a:t>
            </a:r>
            <a:r>
              <a:rPr lang="en-US" altLang="en-US" smtClean="0">
                <a:solidFill>
                  <a:srgbClr val="FFFF00"/>
                </a:solidFill>
              </a:rPr>
              <a:t>,</a:t>
            </a:r>
            <a:r>
              <a:rPr lang="en-US" altLang="en-US" smtClean="0"/>
              <a:t> Grandma prefers Call of Duty 4 and Blood Bath XII.</a:t>
            </a:r>
          </a:p>
          <a:p>
            <a:pPr lvl="2"/>
            <a:endParaRPr lang="en-US" altLang="en-US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Grammar Outlaw: The Run-On</a:t>
            </a:r>
            <a:endParaRPr lang="en-US" altLang="en-US" sz="3100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Ways to fix the problem:</a:t>
            </a:r>
          </a:p>
          <a:p>
            <a:pPr lvl="1"/>
            <a:r>
              <a:rPr lang="en-US" altLang="en-US" smtClean="0"/>
              <a:t> Use a subordinating conjunction to make an Adverb Clause:</a:t>
            </a:r>
          </a:p>
          <a:p>
            <a:pPr lvl="2"/>
            <a:r>
              <a:rPr lang="en-US" altLang="en-US" smtClean="0"/>
              <a:t>Maria and John enjoy Wii tennis Grandma prefers Call of Duty 4 and Blood Bath XII.</a:t>
            </a:r>
          </a:p>
          <a:p>
            <a:pPr lvl="2"/>
            <a:r>
              <a:rPr lang="en-US" altLang="en-US" smtClean="0">
                <a:solidFill>
                  <a:srgbClr val="FFFF00"/>
                </a:solidFill>
              </a:rPr>
              <a:t>Although</a:t>
            </a:r>
            <a:r>
              <a:rPr lang="en-US" altLang="en-US" smtClean="0"/>
              <a:t> Maria and John enjoy Wii tennis</a:t>
            </a:r>
            <a:r>
              <a:rPr lang="en-US" altLang="en-US" smtClean="0">
                <a:solidFill>
                  <a:srgbClr val="FFFF00"/>
                </a:solidFill>
              </a:rPr>
              <a:t>,</a:t>
            </a:r>
            <a:r>
              <a:rPr lang="en-US" altLang="en-US" smtClean="0"/>
              <a:t> Grandma prefers Call of Duty 4 and Blood Bath XII.</a:t>
            </a:r>
          </a:p>
          <a:p>
            <a:pPr lvl="2"/>
            <a:r>
              <a:rPr lang="en-US" altLang="en-US" smtClean="0"/>
              <a:t>Maria and John enjoy Wii tennis</a:t>
            </a:r>
            <a:r>
              <a:rPr lang="en-US" altLang="en-US" smtClean="0">
                <a:solidFill>
                  <a:srgbClr val="FFFF00"/>
                </a:solidFill>
              </a:rPr>
              <a:t> whereas </a:t>
            </a:r>
            <a:r>
              <a:rPr lang="en-US" altLang="en-US" smtClean="0"/>
              <a:t>Grandma prefers Call of Duty 4 and Blood Bath XII.</a:t>
            </a:r>
          </a:p>
          <a:p>
            <a:pPr lvl="2"/>
            <a:endParaRPr lang="en-US" altLang="en-US" smtClean="0"/>
          </a:p>
          <a:p>
            <a:pPr lvl="2"/>
            <a:endParaRPr lang="en-US" altLang="en-US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Grammar Outlaw: The Run-On</a:t>
            </a:r>
            <a:endParaRPr lang="en-US" altLang="en-US" sz="3100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Ways to fix the problem:</a:t>
            </a:r>
          </a:p>
          <a:p>
            <a:pPr lvl="1"/>
            <a:r>
              <a:rPr lang="en-US" altLang="en-US" smtClean="0"/>
              <a:t> Use a semicolon and a transitional word:</a:t>
            </a:r>
          </a:p>
          <a:p>
            <a:pPr lvl="2"/>
            <a:r>
              <a:rPr lang="en-US" altLang="en-US" smtClean="0"/>
              <a:t>I expected at least a 7 on my last writing I was surprisingly wrong.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Grammar Outlaw: The Run-On</a:t>
            </a:r>
            <a:endParaRPr lang="en-US" altLang="en-US" sz="3100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Ways to fix the problem:</a:t>
            </a:r>
          </a:p>
          <a:p>
            <a:pPr lvl="1"/>
            <a:r>
              <a:rPr lang="en-US" altLang="en-US" smtClean="0"/>
              <a:t> Use a semicolon and a transitional word:</a:t>
            </a:r>
          </a:p>
          <a:p>
            <a:pPr lvl="2"/>
            <a:r>
              <a:rPr lang="en-US" altLang="en-US" smtClean="0"/>
              <a:t>I expected at least a 7 on my last writing I was surprisingly wrong.</a:t>
            </a:r>
          </a:p>
          <a:p>
            <a:pPr lvl="2"/>
            <a:r>
              <a:rPr lang="en-US" altLang="en-US" smtClean="0"/>
              <a:t>I expected at least a 7 on my last writing</a:t>
            </a:r>
            <a:r>
              <a:rPr lang="en-US" altLang="en-US" smtClean="0">
                <a:solidFill>
                  <a:srgbClr val="FFFF00"/>
                </a:solidFill>
              </a:rPr>
              <a:t>; however, </a:t>
            </a:r>
            <a:r>
              <a:rPr lang="en-US" altLang="en-US" smtClean="0"/>
              <a:t>I was surprisingly wrong.</a:t>
            </a:r>
          </a:p>
          <a:p>
            <a:pPr lvl="2"/>
            <a:endParaRPr lang="en-US" altLang="en-US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Grammar Outlaw: The Run-On</a:t>
            </a:r>
            <a:endParaRPr lang="en-US" altLang="en-US" sz="3100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Ways to fix the problem:</a:t>
            </a:r>
          </a:p>
          <a:p>
            <a:pPr lvl="1"/>
            <a:r>
              <a:rPr lang="en-US" altLang="en-US" smtClean="0"/>
              <a:t> Use a semicolon and a transitional word:</a:t>
            </a:r>
          </a:p>
          <a:p>
            <a:pPr lvl="2"/>
            <a:r>
              <a:rPr lang="en-US" altLang="en-US" smtClean="0"/>
              <a:t>I expected at least a 7 on my last writing I was surprisingly wrong.</a:t>
            </a:r>
          </a:p>
          <a:p>
            <a:pPr lvl="2"/>
            <a:r>
              <a:rPr lang="en-US" altLang="en-US" smtClean="0"/>
              <a:t>I expected at least a 7 on my last writing</a:t>
            </a:r>
            <a:r>
              <a:rPr lang="en-US" altLang="en-US" smtClean="0">
                <a:solidFill>
                  <a:srgbClr val="FFFF00"/>
                </a:solidFill>
              </a:rPr>
              <a:t>; however, </a:t>
            </a:r>
            <a:r>
              <a:rPr lang="en-US" altLang="en-US" smtClean="0"/>
              <a:t>I was surprisingly wrong.</a:t>
            </a:r>
          </a:p>
          <a:p>
            <a:pPr lvl="2"/>
            <a:r>
              <a:rPr lang="en-US" altLang="en-US" smtClean="0"/>
              <a:t>Try HOWEVER, MOREOVER, ON THE OTHER HAND, NEVERTHELESS, INSTEAD, ALSO, THEREFORE, CONSEQUENTLY, OTHERWISE, AS A RESULT</a:t>
            </a:r>
          </a:p>
          <a:p>
            <a:pPr lvl="2"/>
            <a:endParaRPr lang="en-US" alt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Grammar Outlaws</a:t>
            </a:r>
            <a:endParaRPr lang="en-US" altLang="en-US" sz="310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Rapa Nul, or Easter Island, is an isolated island 2,000 miles from the coast of South America, it has captured the attention of historians and anthropologists worldwide.</a:t>
            </a:r>
          </a:p>
          <a:p>
            <a:r>
              <a:rPr lang="en-US" altLang="en-US" smtClean="0"/>
              <a:t>Wondered about those massive statues surrounding the island.</a:t>
            </a:r>
          </a:p>
          <a:p>
            <a:pPr>
              <a:buFont typeface="Arial" charset="0"/>
              <a:buNone/>
            </a:pPr>
            <a:endParaRPr lang="en-US" altLang="en-US" smtClean="0"/>
          </a:p>
        </p:txBody>
      </p:sp>
      <p:sp>
        <p:nvSpPr>
          <p:cNvPr id="4" name="Rectangle 3"/>
          <p:cNvSpPr/>
          <p:nvPr/>
        </p:nvSpPr>
        <p:spPr>
          <a:xfrm rot="20168261">
            <a:off x="3122800" y="2166809"/>
            <a:ext cx="261962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RUN-ON</a:t>
            </a:r>
            <a:endParaRPr lang="en-US" sz="5400" b="1" dirty="0">
              <a:ln w="1270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Grammar Outlaws</a:t>
            </a:r>
            <a:endParaRPr lang="en-US" altLang="en-US" sz="310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Rapa Nul, or Easter Island, is an isolated island 2,000 miles from the coast of South America, it has captured the attention of historians and anthropologists worldwide.</a:t>
            </a:r>
          </a:p>
          <a:p>
            <a:r>
              <a:rPr lang="en-US" altLang="en-US" smtClean="0"/>
              <a:t>Wondered about those massive statues surrounding the island.</a:t>
            </a:r>
          </a:p>
          <a:p>
            <a:pPr>
              <a:buFont typeface="Arial" charset="0"/>
              <a:buNone/>
            </a:pPr>
            <a:endParaRPr lang="en-US" altLang="en-US" smtClean="0"/>
          </a:p>
        </p:txBody>
      </p:sp>
      <p:sp>
        <p:nvSpPr>
          <p:cNvPr id="4" name="Rectangle 3"/>
          <p:cNvSpPr/>
          <p:nvPr/>
        </p:nvSpPr>
        <p:spPr>
          <a:xfrm rot="20168261">
            <a:off x="3122800" y="2166809"/>
            <a:ext cx="261962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RUN-ON</a:t>
            </a:r>
            <a:endParaRPr lang="en-US" sz="5400" b="1" dirty="0">
              <a:ln w="1270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 rot="20009119">
            <a:off x="1906517" y="4009387"/>
            <a:ext cx="3488006" cy="94067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FRAGMENT</a:t>
            </a:r>
            <a:endParaRPr lang="en-US" sz="5400" b="1" dirty="0">
              <a:ln w="1270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Grammar Outlaw: The Fragment</a:t>
            </a:r>
            <a:br>
              <a:rPr lang="en-US" dirty="0" smtClean="0"/>
            </a:br>
            <a:r>
              <a:rPr lang="en-US" sz="3100" dirty="0" smtClean="0"/>
              <a:t>a.k.a. The Sentence Chopper, The Axe</a:t>
            </a:r>
            <a:endParaRPr lang="en-US" sz="3100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Examples:</a:t>
            </a:r>
          </a:p>
          <a:p>
            <a:pPr lvl="1"/>
            <a:r>
              <a:rPr lang="en-US" altLang="en-US" smtClean="0"/>
              <a:t> When I placed the marshmallow in the microwave.</a:t>
            </a:r>
          </a:p>
          <a:p>
            <a:pPr lvl="1"/>
            <a:r>
              <a:rPr lang="en-US" altLang="en-US" smtClean="0"/>
              <a:t>Considering all of the evidence that coffee stunts one’s growth</a:t>
            </a:r>
          </a:p>
          <a:p>
            <a:pPr lvl="1"/>
            <a:r>
              <a:rPr lang="en-US" altLang="en-US" smtClean="0"/>
              <a:t>Mr. Cooper, who gets giddy at the thought of how awesome Lancaster County soil is.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Grammar Outlaw: CAPTURED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Examples:</a:t>
            </a:r>
          </a:p>
          <a:p>
            <a:pPr lvl="1"/>
            <a:r>
              <a:rPr lang="en-US" altLang="en-US" smtClean="0"/>
              <a:t> When I placed the marshmallow in the microwave, </a:t>
            </a:r>
            <a:r>
              <a:rPr lang="en-US" altLang="en-US" smtClean="0">
                <a:solidFill>
                  <a:srgbClr val="FFFF00"/>
                </a:solidFill>
              </a:rPr>
              <a:t>it exploded.</a:t>
            </a:r>
          </a:p>
          <a:p>
            <a:pPr lvl="1"/>
            <a:r>
              <a:rPr lang="en-US" altLang="en-US" smtClean="0"/>
              <a:t>Considering all of the evidence that coffee stunts one’s growth.</a:t>
            </a:r>
            <a:endParaRPr lang="en-US" altLang="en-US" smtClean="0">
              <a:solidFill>
                <a:srgbClr val="FFFF00"/>
              </a:solidFill>
            </a:endParaRPr>
          </a:p>
          <a:p>
            <a:pPr lvl="1"/>
            <a:r>
              <a:rPr lang="en-US" altLang="en-US" smtClean="0"/>
              <a:t>Mr. Cooper, who gets giddy at the thought of how awesome Lancaster County soil is. </a:t>
            </a:r>
          </a:p>
          <a:p>
            <a:endParaRPr lang="en-US" alt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Grammar Outlaw: CAPTURED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Examples:</a:t>
            </a:r>
          </a:p>
          <a:p>
            <a:pPr lvl="1"/>
            <a:r>
              <a:rPr lang="en-US" altLang="en-US" smtClean="0"/>
              <a:t> When I placed the marshmallow in the microwave, </a:t>
            </a:r>
            <a:r>
              <a:rPr lang="en-US" altLang="en-US" smtClean="0">
                <a:solidFill>
                  <a:srgbClr val="FFFF00"/>
                </a:solidFill>
              </a:rPr>
              <a:t>it exploded.</a:t>
            </a:r>
          </a:p>
          <a:p>
            <a:pPr lvl="1"/>
            <a:r>
              <a:rPr lang="en-US" altLang="en-US" smtClean="0"/>
              <a:t>Considering all of the evidence that coffee stunts one’s growth, </a:t>
            </a:r>
            <a:r>
              <a:rPr lang="en-US" altLang="en-US" smtClean="0">
                <a:solidFill>
                  <a:srgbClr val="FFFF00"/>
                </a:solidFill>
              </a:rPr>
              <a:t>Mr. Marsh sadly moved on to drinking tea.</a:t>
            </a:r>
          </a:p>
          <a:p>
            <a:pPr lvl="1"/>
            <a:r>
              <a:rPr lang="en-US" altLang="en-US" smtClean="0"/>
              <a:t>Mr. Cooper, who gets giddy at the thought of how awesome Lancaster County soil is.</a:t>
            </a:r>
          </a:p>
          <a:p>
            <a:endParaRPr lang="en-US" alt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Grammar Outlaw: CAPTURED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Examples:</a:t>
            </a:r>
          </a:p>
          <a:p>
            <a:pPr lvl="1"/>
            <a:r>
              <a:rPr lang="en-US" altLang="en-US" smtClean="0"/>
              <a:t> When I placed the marshmallow in the microwave, </a:t>
            </a:r>
            <a:r>
              <a:rPr lang="en-US" altLang="en-US" smtClean="0">
                <a:solidFill>
                  <a:srgbClr val="FFFF00"/>
                </a:solidFill>
              </a:rPr>
              <a:t>it exploded.</a:t>
            </a:r>
          </a:p>
          <a:p>
            <a:pPr lvl="1"/>
            <a:r>
              <a:rPr lang="en-US" altLang="en-US" smtClean="0"/>
              <a:t>Considering all of the evidence that coffee stunts one’s growth, </a:t>
            </a:r>
            <a:r>
              <a:rPr lang="en-US" altLang="en-US" smtClean="0">
                <a:solidFill>
                  <a:srgbClr val="FFFF00"/>
                </a:solidFill>
              </a:rPr>
              <a:t>Mr. Marsh sadly moved on to drinking tea.</a:t>
            </a:r>
          </a:p>
          <a:p>
            <a:pPr lvl="1"/>
            <a:r>
              <a:rPr lang="en-US" altLang="en-US" smtClean="0"/>
              <a:t>Mr. Cooper, who gets giddy at the thought of how awesome Lancaster County soil is, </a:t>
            </a:r>
            <a:r>
              <a:rPr lang="en-US" altLang="en-US" smtClean="0">
                <a:solidFill>
                  <a:srgbClr val="FFFF00"/>
                </a:solidFill>
              </a:rPr>
              <a:t>has been admitted to a mental institution.</a:t>
            </a:r>
            <a:r>
              <a:rPr lang="en-US" altLang="en-US" smtClean="0"/>
              <a:t> </a:t>
            </a:r>
          </a:p>
          <a:p>
            <a:endParaRPr lang="en-US" alt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1565</Words>
  <Application>Microsoft Office PowerPoint</Application>
  <PresentationFormat>On-screen Show (4:3)</PresentationFormat>
  <Paragraphs>160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Calibri</vt:lpstr>
      <vt:lpstr>Arial</vt:lpstr>
      <vt:lpstr>Office Theme</vt:lpstr>
      <vt:lpstr>Fragments &amp; Run-Ons</vt:lpstr>
      <vt:lpstr>Grammar Outlaws</vt:lpstr>
      <vt:lpstr>Grammar Outlaws</vt:lpstr>
      <vt:lpstr>Grammar Outlaws</vt:lpstr>
      <vt:lpstr>Grammar Outlaws</vt:lpstr>
      <vt:lpstr>Grammar Outlaw: The Fragment a.k.a. The Sentence Chopper, The Axe</vt:lpstr>
      <vt:lpstr>Grammar Outlaw: CAPTURED</vt:lpstr>
      <vt:lpstr>Grammar Outlaw: CAPTURED</vt:lpstr>
      <vt:lpstr>Grammar Outlaw: CAPTURED</vt:lpstr>
      <vt:lpstr>Grammar Outlaw: The Fragment</vt:lpstr>
      <vt:lpstr>Grammar Outlaw: The Fragment</vt:lpstr>
      <vt:lpstr>Grammar Outlaw: The Fragment</vt:lpstr>
      <vt:lpstr>Grammar Outlaw: The Fragment</vt:lpstr>
      <vt:lpstr>Grammar Outlaw: The Fragment</vt:lpstr>
      <vt:lpstr>Grammar Outlaw: The Fragment</vt:lpstr>
      <vt:lpstr>Grammar Outlaw: The Fragment</vt:lpstr>
      <vt:lpstr>Grammar Outlaw: The Fragment</vt:lpstr>
      <vt:lpstr>Grammar Outlaw: The Run-On a.k.a. The Sentence Masher, The Runaway</vt:lpstr>
      <vt:lpstr>Grammar Outlaw: CAPTURED</vt:lpstr>
      <vt:lpstr>Grammar Outlaw: CAPTURED</vt:lpstr>
      <vt:lpstr>Grammar Outlaw: CAPTURED</vt:lpstr>
      <vt:lpstr>Grammar Outlaw: The Run-On</vt:lpstr>
      <vt:lpstr>Grammar Outlaw: The Run-On</vt:lpstr>
      <vt:lpstr>Grammar Outlaw: The Run-On</vt:lpstr>
      <vt:lpstr>Grammar Outlaw: The Run-On</vt:lpstr>
      <vt:lpstr>Grammar Outlaw: The Run-On</vt:lpstr>
      <vt:lpstr>Grammar Outlaw: The Run-On</vt:lpstr>
      <vt:lpstr>Grammar Outlaw: The Run-On</vt:lpstr>
      <vt:lpstr>Grammar Outlaw: The Run-On</vt:lpstr>
      <vt:lpstr>Grammar Outlaw: The Run-On</vt:lpstr>
      <vt:lpstr>Grammar Outlaw: The Run-On</vt:lpstr>
      <vt:lpstr>Grammar Outlaw: The Run-On</vt:lpstr>
      <vt:lpstr>Grammar Outlaw: The Run-On</vt:lpstr>
      <vt:lpstr>Grammar Outlaw: The Run-On</vt:lpstr>
    </vt:vector>
  </TitlesOfParts>
  <Company>L-S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Fragments &amp; Run-Ons</dc:title>
  <dc:creator>Administrator</dc:creator>
  <cp:lastModifiedBy>Jeffrey Marsh</cp:lastModifiedBy>
  <cp:revision>8</cp:revision>
  <dcterms:created xsi:type="dcterms:W3CDTF">2009-10-19T08:58:36Z</dcterms:created>
  <dcterms:modified xsi:type="dcterms:W3CDTF">2015-08-21T10:44:00Z</dcterms:modified>
</cp:coreProperties>
</file>