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8CD-D775-4BF6-864F-260C7E047461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A52-D2C1-4F94-9B8A-94D90489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95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Inverted </a:t>
            </a:r>
            <a:r>
              <a:rPr lang="en-US" sz="3400" dirty="0" smtClean="0"/>
              <a:t>Sentences </a:t>
            </a: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When </a:t>
            </a:r>
            <a:r>
              <a:rPr lang="en-US" sz="3400" dirty="0"/>
              <a:t>the subject comes after the main verb or one of its helpers, find the subject and make the verb agree with it.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</a:t>
            </a:r>
            <a:r>
              <a:rPr lang="en-US" sz="3400" dirty="0"/>
              <a:t>. There is / </a:t>
            </a:r>
            <a:r>
              <a:rPr lang="en-US" sz="3400" u="sng" dirty="0"/>
              <a:t>are</a:t>
            </a:r>
            <a:r>
              <a:rPr lang="en-US" sz="3400" dirty="0"/>
              <a:t> three badgers bathing in our kitchen sink. </a:t>
            </a:r>
            <a:endParaRPr lang="en-US" sz="34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8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Inverted </a:t>
            </a:r>
            <a:r>
              <a:rPr lang="en-US" sz="3400" dirty="0" smtClean="0"/>
              <a:t>Sentences </a:t>
            </a: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When </a:t>
            </a:r>
            <a:r>
              <a:rPr lang="en-US" sz="3400" dirty="0"/>
              <a:t>the subject comes after the main verb or one of its helpers, find the subject and make the verb agree with it.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</a:t>
            </a:r>
            <a:r>
              <a:rPr lang="en-US" sz="3400" dirty="0"/>
              <a:t>. </a:t>
            </a:r>
            <a:r>
              <a:rPr lang="en-US" sz="3400" dirty="0" smtClean="0"/>
              <a:t>Three </a:t>
            </a:r>
            <a:r>
              <a:rPr lang="en-US" sz="3400" dirty="0"/>
              <a:t>badgers </a:t>
            </a:r>
            <a:r>
              <a:rPr lang="en-US" sz="3400" dirty="0" smtClean="0"/>
              <a:t>ARE bathing </a:t>
            </a:r>
            <a:r>
              <a:rPr lang="en-US" sz="3400" dirty="0"/>
              <a:t>in our kitchen sink. </a:t>
            </a:r>
            <a:endParaRPr lang="en-US" sz="34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325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Compound Subjects: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Joined by AND = Plural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Apple </a:t>
            </a:r>
            <a:r>
              <a:rPr lang="en-US" sz="3400" u="sng" dirty="0" smtClean="0"/>
              <a:t>cores</a:t>
            </a:r>
            <a:r>
              <a:rPr lang="en-US" sz="3400" dirty="0" smtClean="0"/>
              <a:t> and </a:t>
            </a:r>
            <a:r>
              <a:rPr lang="en-US" sz="3400" u="sng" dirty="0" smtClean="0"/>
              <a:t>mugs</a:t>
            </a:r>
            <a:r>
              <a:rPr lang="en-US" sz="3400" dirty="0" smtClean="0"/>
              <a:t> of ale often </a:t>
            </a:r>
            <a:r>
              <a:rPr lang="en-US" sz="3400" dirty="0" smtClean="0">
                <a:solidFill>
                  <a:srgbClr val="FFFF00"/>
                </a:solidFill>
              </a:rPr>
              <a:t>were thrown</a:t>
            </a:r>
            <a:r>
              <a:rPr lang="en-US" sz="3400" dirty="0" smtClean="0"/>
              <a:t> at performers in Shakespeare’s day if the crowd did not like the show.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726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Compound Subjects: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Joined by AND = Plural	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400" dirty="0" smtClean="0"/>
              <a:t>Ex</a:t>
            </a:r>
            <a:r>
              <a:rPr lang="en-US" sz="3400" dirty="0"/>
              <a:t>. </a:t>
            </a:r>
            <a:r>
              <a:rPr lang="en-US" sz="3400" dirty="0" smtClean="0"/>
              <a:t>Brendan’s </a:t>
            </a:r>
            <a:r>
              <a:rPr lang="en-US" sz="3400" dirty="0"/>
              <a:t>feet and </a:t>
            </a:r>
            <a:r>
              <a:rPr lang="en-US" sz="3400" dirty="0" smtClean="0"/>
              <a:t>Ashley’s </a:t>
            </a:r>
            <a:r>
              <a:rPr lang="en-US" sz="3400" dirty="0"/>
              <a:t>hand cream smells / </a:t>
            </a:r>
            <a:r>
              <a:rPr lang="en-US" sz="3400" u="sng" dirty="0"/>
              <a:t>smell</a:t>
            </a:r>
            <a:r>
              <a:rPr lang="en-US" sz="3400" dirty="0"/>
              <a:t> distinctly of Limburger cheese</a:t>
            </a:r>
            <a:r>
              <a:rPr lang="en-US" sz="3400" dirty="0" smtClean="0"/>
              <a:t>.</a:t>
            </a:r>
            <a:endParaRPr lang="en-US" sz="3400" dirty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588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Joined by OR/NOR = Singular (for Singular 				Subjects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Either </a:t>
            </a:r>
            <a:r>
              <a:rPr lang="en-US" sz="3400" i="1" u="sng" dirty="0" smtClean="0"/>
              <a:t>Hamlet</a:t>
            </a:r>
            <a:r>
              <a:rPr lang="en-US" sz="3400" dirty="0" smtClean="0"/>
              <a:t> or </a:t>
            </a:r>
            <a:r>
              <a:rPr lang="en-US" sz="3400" i="1" u="sng" dirty="0" smtClean="0"/>
              <a:t>Romeo &amp; Juliet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is</a:t>
            </a:r>
            <a:r>
              <a:rPr lang="en-US" sz="3400" dirty="0" smtClean="0"/>
              <a:t> being performed tonight.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0716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Joined by OR/NOR = Singular (for Singular 				Subjects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Either </a:t>
            </a:r>
            <a:r>
              <a:rPr lang="en-US" sz="3400" i="1" u="sng" dirty="0" smtClean="0"/>
              <a:t>Hamlet</a:t>
            </a:r>
            <a:r>
              <a:rPr lang="en-US" sz="3400" dirty="0" smtClean="0"/>
              <a:t> or </a:t>
            </a:r>
            <a:r>
              <a:rPr lang="en-US" sz="3400" i="1" u="sng" dirty="0" smtClean="0"/>
              <a:t>Romeo &amp; Juliet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is</a:t>
            </a:r>
            <a:r>
              <a:rPr lang="en-US" sz="3400" dirty="0" smtClean="0"/>
              <a:t> being performed tonight.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Joined by OR/NOR = Plural (for Plural 					Subjects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Neither reality TV </a:t>
            </a:r>
            <a:r>
              <a:rPr lang="en-US" sz="3400" u="sng" dirty="0" smtClean="0"/>
              <a:t>shows</a:t>
            </a:r>
            <a:r>
              <a:rPr lang="en-US" sz="3400" dirty="0" smtClean="0"/>
              <a:t> nor 3D action </a:t>
            </a:r>
            <a:r>
              <a:rPr lang="en-US" sz="3400" u="sng" dirty="0" smtClean="0"/>
              <a:t>movies</a:t>
            </a:r>
            <a:r>
              <a:rPr lang="en-US" sz="3400" dirty="0" smtClean="0"/>
              <a:t> </a:t>
            </a:r>
            <a:r>
              <a:rPr lang="en-US" sz="3400" dirty="0" smtClean="0">
                <a:solidFill>
                  <a:srgbClr val="FFFF00"/>
                </a:solidFill>
              </a:rPr>
              <a:t>compare</a:t>
            </a:r>
            <a:r>
              <a:rPr lang="en-US" sz="3400" dirty="0" smtClean="0"/>
              <a:t> to the spectacle of live acting performances.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554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Joined by OR/NOR = Closest (for Singular &amp; 				Plural Subjects)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/>
              <a:t>Neither her boyfriend nor her parents knows / </a:t>
            </a:r>
            <a:r>
              <a:rPr lang="en-US" sz="3400" u="sng" dirty="0"/>
              <a:t>know</a:t>
            </a:r>
            <a:r>
              <a:rPr lang="en-US" sz="3400" dirty="0"/>
              <a:t> about </a:t>
            </a:r>
            <a:r>
              <a:rPr lang="en-US" sz="3400" dirty="0" smtClean="0"/>
              <a:t>Rebecca’s secret </a:t>
            </a:r>
            <a:r>
              <a:rPr lang="en-US" sz="3400" dirty="0"/>
              <a:t>obsession with pork rinds. </a:t>
            </a: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742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Joined by OR/NOR = Closest (for Singular &amp; 				Plural Subjects)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1850" algn="l"/>
                <a:tab pos="5603875" algn="l"/>
              </a:tabLst>
            </a:pPr>
            <a:r>
              <a:rPr lang="en-US" sz="3400" dirty="0"/>
              <a:t>Neither her </a:t>
            </a:r>
            <a:r>
              <a:rPr lang="en-US" sz="3400" dirty="0" smtClean="0"/>
              <a:t>parents nor </a:t>
            </a:r>
            <a:r>
              <a:rPr lang="en-US" sz="3400" dirty="0"/>
              <a:t>her </a:t>
            </a:r>
            <a:r>
              <a:rPr lang="en-US" sz="3400" dirty="0" smtClean="0"/>
              <a:t>boyfriend </a:t>
            </a:r>
            <a:r>
              <a:rPr lang="en-US" sz="3400" u="sng" dirty="0" smtClean="0"/>
              <a:t>knows</a:t>
            </a:r>
            <a:r>
              <a:rPr lang="en-US" sz="3400" dirty="0" smtClean="0"/>
              <a:t> </a:t>
            </a:r>
            <a:r>
              <a:rPr lang="en-US" sz="3400" dirty="0"/>
              <a:t>/ know about </a:t>
            </a:r>
            <a:r>
              <a:rPr lang="en-US" sz="3400" dirty="0" smtClean="0"/>
              <a:t>Rebecca’s </a:t>
            </a:r>
            <a:r>
              <a:rPr lang="en-US" sz="3400" dirty="0"/>
              <a:t>secret obsession with pork rinds. </a:t>
            </a: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241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Indefinite Pronouns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Each, Every, Anyone, Everyone = Singular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Both, Many, Several = Plural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Each</a:t>
            </a:r>
            <a:r>
              <a:rPr lang="en-US" sz="3400" dirty="0" smtClean="0"/>
              <a:t> of the midgets </a:t>
            </a:r>
            <a:r>
              <a:rPr lang="en-US" sz="3400" u="sng" dirty="0" smtClean="0"/>
              <a:t>works</a:t>
            </a:r>
            <a:r>
              <a:rPr lang="en-US" sz="3400" dirty="0" smtClean="0"/>
              <a:t> for the circus.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Several</a:t>
            </a:r>
            <a:r>
              <a:rPr lang="en-US" sz="3400" dirty="0" smtClean="0"/>
              <a:t> of the midgets </a:t>
            </a:r>
            <a:r>
              <a:rPr lang="en-US" sz="3400" u="sng" dirty="0" smtClean="0"/>
              <a:t>smell</a:t>
            </a:r>
            <a:r>
              <a:rPr lang="en-US" sz="3400" dirty="0" smtClean="0"/>
              <a:t> like cabbage.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Everybody</a:t>
            </a:r>
            <a:r>
              <a:rPr lang="en-US" sz="3400" dirty="0" smtClean="0"/>
              <a:t> </a:t>
            </a:r>
            <a:r>
              <a:rPr lang="en-US" sz="3400" dirty="0"/>
              <a:t>in Marsh’s class </a:t>
            </a:r>
            <a:r>
              <a:rPr lang="en-US" sz="3400" u="sng" dirty="0"/>
              <a:t>is</a:t>
            </a:r>
            <a:r>
              <a:rPr lang="en-US" sz="3400" dirty="0"/>
              <a:t> / are hoping for a real easy final exam. </a:t>
            </a: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999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Modifier after </a:t>
            </a:r>
            <a:r>
              <a:rPr lang="en-US" sz="3400" dirty="0" smtClean="0"/>
              <a:t>Subject</a:t>
            </a: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Don’t </a:t>
            </a:r>
            <a:r>
              <a:rPr lang="en-US" sz="3400" dirty="0"/>
              <a:t>be deceived by a modifier after the subject. Search out the subject and make the verb agree with it.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</a:t>
            </a:r>
            <a:r>
              <a:rPr lang="en-US" sz="3400" dirty="0"/>
              <a:t>. A </a:t>
            </a:r>
            <a:r>
              <a:rPr lang="en-US" sz="3400" u="sng" dirty="0"/>
              <a:t>pack</a:t>
            </a:r>
            <a:r>
              <a:rPr lang="en-US" sz="3400" dirty="0"/>
              <a:t> of hippos </a:t>
            </a:r>
            <a:r>
              <a:rPr lang="en-US" sz="3400" u="sng" dirty="0"/>
              <a:t>storms</a:t>
            </a:r>
            <a:r>
              <a:rPr lang="en-US" sz="3400" dirty="0"/>
              <a:t> / storm through the nursery and defiled the sandboxes.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240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All of the </a:t>
            </a:r>
            <a:r>
              <a:rPr lang="en-US" sz="3400" u="sng" dirty="0" smtClean="0"/>
              <a:t>members</a:t>
            </a:r>
            <a:r>
              <a:rPr lang="en-US" sz="3400" dirty="0" smtClean="0"/>
              <a:t> of the cast </a:t>
            </a:r>
            <a:r>
              <a:rPr lang="en-US" sz="3400" u="sng" dirty="0" smtClean="0"/>
              <a:t>has</a:t>
            </a:r>
            <a:r>
              <a:rPr lang="en-US" sz="3400" dirty="0" smtClean="0"/>
              <a:t> to </a:t>
            </a:r>
            <a:r>
              <a:rPr lang="en-US" sz="3400" u="sng" dirty="0" smtClean="0"/>
              <a:t>put</a:t>
            </a:r>
            <a:r>
              <a:rPr lang="en-US" sz="3400" dirty="0" smtClean="0"/>
              <a:t> on </a:t>
            </a:r>
          </a:p>
          <a:p>
            <a:pPr marL="0" indent="0">
              <a:buNone/>
            </a:pPr>
            <a:r>
              <a:rPr lang="en-US" sz="3400" dirty="0" smtClean="0"/>
              <a:t>		      A				 B  	   C</a:t>
            </a:r>
          </a:p>
          <a:p>
            <a:pPr marL="0" indent="0">
              <a:buNone/>
            </a:pPr>
            <a:r>
              <a:rPr lang="en-US" sz="3400" u="sng" dirty="0" smtClean="0"/>
              <a:t>their</a:t>
            </a:r>
            <a:r>
              <a:rPr lang="en-US" sz="3400" dirty="0" smtClean="0"/>
              <a:t> own costumes. </a:t>
            </a:r>
            <a:r>
              <a:rPr lang="en-US" sz="3400" u="sng" dirty="0" smtClean="0"/>
              <a:t>No error</a:t>
            </a:r>
          </a:p>
          <a:p>
            <a:pPr marL="0" indent="0">
              <a:buNone/>
            </a:pPr>
            <a:r>
              <a:rPr lang="en-US" sz="3400" dirty="0" smtClean="0"/>
              <a:t>   D				       E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87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 algn="ctr">
              <a:buNone/>
              <a:tabLst>
                <a:tab pos="1774825" algn="r"/>
                <a:tab pos="2101850" algn="l"/>
              </a:tabLst>
            </a:pPr>
            <a:endParaRPr lang="en-US" sz="3400" dirty="0"/>
          </a:p>
          <a:p>
            <a:pPr marL="0" indent="0" algn="ctr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 algn="ctr">
              <a:buNone/>
              <a:tabLst>
                <a:tab pos="1774825" algn="r"/>
                <a:tab pos="2101850" algn="l"/>
              </a:tabLst>
            </a:pPr>
            <a:endParaRPr lang="en-US" sz="3400" dirty="0"/>
          </a:p>
          <a:p>
            <a:pPr marL="0" indent="0" algn="ctr">
              <a:buNone/>
              <a:tabLst>
                <a:tab pos="1774825" algn="r"/>
                <a:tab pos="2101850" algn="l"/>
              </a:tabLst>
            </a:pPr>
            <a:r>
              <a:rPr lang="en-US" sz="3400" dirty="0" smtClean="0"/>
              <a:t>OK. Let’s practice those opening rules.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418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4825" algn="r"/>
                <a:tab pos="2101850" algn="l"/>
              </a:tabLst>
            </a:pPr>
            <a:r>
              <a:rPr lang="en-US" sz="3400" dirty="0" smtClean="0"/>
              <a:t>Confusing Subjects:</a:t>
            </a:r>
          </a:p>
          <a:p>
            <a:pPr marL="0" indent="0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Look for subjects that FOLLOW the verb or are SEPARATED from the verb	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There </a:t>
            </a:r>
            <a:r>
              <a:rPr lang="en-US" sz="3400" u="sng" dirty="0" smtClean="0"/>
              <a:t>is</a:t>
            </a:r>
            <a:r>
              <a:rPr lang="en-US" sz="3400" dirty="0" smtClean="0"/>
              <a:t> a new </a:t>
            </a:r>
            <a:r>
              <a:rPr lang="en-US" sz="3400" u="sng" dirty="0" smtClean="0"/>
              <a:t>name</a:t>
            </a:r>
            <a:r>
              <a:rPr lang="en-US" sz="3400" dirty="0" smtClean="0"/>
              <a:t> for </a:t>
            </a:r>
            <a:r>
              <a:rPr lang="en-US" sz="3400" dirty="0" err="1" smtClean="0"/>
              <a:t>Refton</a:t>
            </a:r>
            <a:r>
              <a:rPr lang="en-US" sz="3400" dirty="0" smtClean="0"/>
              <a:t>, Pennsylvania.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120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4825" algn="r"/>
                <a:tab pos="2101850" algn="l"/>
              </a:tabLst>
            </a:pPr>
            <a:r>
              <a:rPr lang="en-US" sz="3400" dirty="0" smtClean="0"/>
              <a:t>Confusing Subjects:</a:t>
            </a:r>
          </a:p>
          <a:p>
            <a:pPr marL="0" indent="0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Look for subjects that FOLLOW the verb or are SEPARATED from the verb	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There </a:t>
            </a:r>
            <a:r>
              <a:rPr lang="en-US" sz="3400" u="sng" dirty="0" smtClean="0"/>
              <a:t>is</a:t>
            </a:r>
            <a:r>
              <a:rPr lang="en-US" sz="3400" dirty="0" smtClean="0"/>
              <a:t> a new </a:t>
            </a:r>
            <a:r>
              <a:rPr lang="en-US" sz="3400" u="sng" dirty="0" smtClean="0"/>
              <a:t>name</a:t>
            </a:r>
            <a:r>
              <a:rPr lang="en-US" sz="3400" dirty="0" smtClean="0"/>
              <a:t> for </a:t>
            </a:r>
            <a:r>
              <a:rPr lang="en-US" sz="3400" dirty="0" err="1" smtClean="0"/>
              <a:t>Refton</a:t>
            </a:r>
            <a:r>
              <a:rPr lang="en-US" sz="3400" dirty="0" smtClean="0"/>
              <a:t>, Pennsylvania.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The </a:t>
            </a:r>
            <a:r>
              <a:rPr lang="en-US" sz="3400" u="sng" dirty="0" smtClean="0"/>
              <a:t>reviews</a:t>
            </a:r>
            <a:r>
              <a:rPr lang="en-US" sz="3400" dirty="0" smtClean="0"/>
              <a:t> of the play </a:t>
            </a:r>
            <a:r>
              <a:rPr lang="en-US" sz="3400" u="sng" dirty="0" smtClean="0"/>
              <a:t>are</a:t>
            </a:r>
            <a:r>
              <a:rPr lang="en-US" sz="3400" dirty="0" smtClean="0"/>
              <a:t> positive.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510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4825" algn="r"/>
                <a:tab pos="2101850" algn="l"/>
              </a:tabLst>
            </a:pPr>
            <a:r>
              <a:rPr lang="en-US" sz="3400" dirty="0" smtClean="0"/>
              <a:t>Collective Nouns:</a:t>
            </a:r>
          </a:p>
          <a:p>
            <a:pPr marL="0" indent="0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Act as a single unit = Singular	</a:t>
            </a:r>
          </a:p>
          <a:p>
            <a:pPr marL="0" indent="0">
              <a:buNone/>
            </a:pPr>
            <a:r>
              <a:rPr lang="en-US" sz="3400" dirty="0" smtClean="0"/>
              <a:t>The </a:t>
            </a:r>
            <a:r>
              <a:rPr lang="en-US" sz="3400" u="sng" dirty="0" smtClean="0"/>
              <a:t>cast</a:t>
            </a:r>
            <a:r>
              <a:rPr lang="en-US" sz="3400" dirty="0" smtClean="0"/>
              <a:t> </a:t>
            </a:r>
            <a:r>
              <a:rPr lang="en-US" sz="3400" u="sng" dirty="0" smtClean="0"/>
              <a:t>appreciates</a:t>
            </a:r>
            <a:r>
              <a:rPr lang="en-US" sz="3400" dirty="0" smtClean="0"/>
              <a:t> the flowers tossed onto the stage.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984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74825" algn="r"/>
                <a:tab pos="2101850" algn="l"/>
              </a:tabLst>
            </a:pPr>
            <a:r>
              <a:rPr lang="en-US" sz="3400" dirty="0" smtClean="0"/>
              <a:t>Collective Nouns:</a:t>
            </a:r>
          </a:p>
          <a:p>
            <a:pPr marL="0" indent="0">
              <a:buNone/>
              <a:tabLst>
                <a:tab pos="1774825" algn="r"/>
                <a:tab pos="2101850" algn="l"/>
              </a:tabLst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Act as a single unit = Singular	</a:t>
            </a:r>
          </a:p>
          <a:p>
            <a:pPr marL="0" indent="0">
              <a:buNone/>
            </a:pPr>
            <a:r>
              <a:rPr lang="en-US" sz="3400" dirty="0" smtClean="0"/>
              <a:t>The </a:t>
            </a:r>
            <a:r>
              <a:rPr lang="en-US" sz="3400" u="sng" dirty="0" smtClean="0"/>
              <a:t>cast</a:t>
            </a:r>
            <a:r>
              <a:rPr lang="en-US" sz="3400" dirty="0" smtClean="0"/>
              <a:t> </a:t>
            </a:r>
            <a:r>
              <a:rPr lang="en-US" sz="3400" u="sng" dirty="0" smtClean="0"/>
              <a:t>appreciates</a:t>
            </a:r>
            <a:r>
              <a:rPr lang="en-US" sz="3400" dirty="0" smtClean="0"/>
              <a:t> the flowers tossed onto the stage.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Act as individuals = Plural</a:t>
            </a:r>
          </a:p>
          <a:p>
            <a:pPr marL="0" indent="0">
              <a:buNone/>
            </a:pPr>
            <a:r>
              <a:rPr lang="en-US" sz="3400" dirty="0" smtClean="0"/>
              <a:t>The </a:t>
            </a:r>
            <a:r>
              <a:rPr lang="en-US" sz="3400" u="sng" dirty="0" smtClean="0"/>
              <a:t>audience</a:t>
            </a:r>
            <a:r>
              <a:rPr lang="en-US" sz="3400" dirty="0" smtClean="0"/>
              <a:t> </a:t>
            </a:r>
            <a:r>
              <a:rPr lang="en-US" sz="3400" u="sng" dirty="0" smtClean="0"/>
              <a:t>arrive</a:t>
            </a:r>
            <a:r>
              <a:rPr lang="en-US" sz="3400" dirty="0" smtClean="0"/>
              <a:t> at the theater at different times.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551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Indefinite Pronouns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Each, Anyone, Everyone = Singular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Both, Many, Several = Plural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Each</a:t>
            </a:r>
            <a:r>
              <a:rPr lang="en-US" sz="3400" dirty="0" smtClean="0"/>
              <a:t> of the midgets </a:t>
            </a:r>
            <a:r>
              <a:rPr lang="en-US" sz="3400" u="sng" dirty="0" smtClean="0"/>
              <a:t>works</a:t>
            </a:r>
            <a:r>
              <a:rPr lang="en-US" sz="3400" dirty="0" smtClean="0"/>
              <a:t> for the circus.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495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Indefinite Pronouns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All, Any, Some, Enough,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Most, None	= Look at the antecedent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 </a:t>
            </a: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Most</a:t>
            </a:r>
            <a:r>
              <a:rPr lang="en-US" sz="3400" dirty="0" smtClean="0"/>
              <a:t> of the town </a:t>
            </a:r>
            <a:r>
              <a:rPr lang="en-US" sz="3400" u="sng" dirty="0" smtClean="0"/>
              <a:t>shows</a:t>
            </a:r>
            <a:r>
              <a:rPr lang="en-US" sz="3400" dirty="0" smtClean="0"/>
              <a:t> up for the circus.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575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Indefinite Pronouns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All, Any, Some, Enough,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Most, None	= Look at the </a:t>
            </a:r>
            <a:r>
              <a:rPr lang="en-US" sz="3400" dirty="0" smtClean="0">
                <a:solidFill>
                  <a:srgbClr val="FFFF00"/>
                </a:solidFill>
              </a:rPr>
              <a:t>antecedent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 </a:t>
            </a: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Most</a:t>
            </a:r>
            <a:r>
              <a:rPr lang="en-US" sz="3400" dirty="0" smtClean="0"/>
              <a:t> of the </a:t>
            </a:r>
            <a:r>
              <a:rPr lang="en-US" sz="3400" dirty="0" smtClean="0">
                <a:solidFill>
                  <a:srgbClr val="FFFF00"/>
                </a:solidFill>
              </a:rPr>
              <a:t>town</a:t>
            </a:r>
            <a:r>
              <a:rPr lang="en-US" sz="3400" dirty="0" smtClean="0"/>
              <a:t> </a:t>
            </a:r>
            <a:r>
              <a:rPr lang="en-US" sz="3400" u="sng" dirty="0" smtClean="0"/>
              <a:t>shows</a:t>
            </a:r>
            <a:r>
              <a:rPr lang="en-US" sz="3400" dirty="0" smtClean="0"/>
              <a:t> up for the circus.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76600" y="2895600"/>
            <a:ext cx="236220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Indefinite Pronouns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All, Any, Some, Enough,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Most, None	= Look at the </a:t>
            </a:r>
            <a:r>
              <a:rPr lang="en-US" sz="3400" dirty="0" smtClean="0">
                <a:solidFill>
                  <a:srgbClr val="FFFF00"/>
                </a:solidFill>
              </a:rPr>
              <a:t>antecedent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 </a:t>
            </a: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Most</a:t>
            </a:r>
            <a:r>
              <a:rPr lang="en-US" sz="3400" dirty="0" smtClean="0"/>
              <a:t> of the </a:t>
            </a:r>
            <a:r>
              <a:rPr lang="en-US" sz="3400" dirty="0" smtClean="0">
                <a:solidFill>
                  <a:srgbClr val="FFFF00"/>
                </a:solidFill>
              </a:rPr>
              <a:t>town</a:t>
            </a:r>
            <a:r>
              <a:rPr lang="en-US" sz="3400" dirty="0" smtClean="0"/>
              <a:t> </a:t>
            </a:r>
            <a:r>
              <a:rPr lang="en-US" sz="3400" u="sng" dirty="0" smtClean="0"/>
              <a:t>shows</a:t>
            </a:r>
            <a:r>
              <a:rPr lang="en-US" sz="3400" dirty="0" smtClean="0"/>
              <a:t> up for the circus.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Most</a:t>
            </a:r>
            <a:r>
              <a:rPr lang="en-US" sz="3400" dirty="0" smtClean="0"/>
              <a:t> of the </a:t>
            </a:r>
            <a:r>
              <a:rPr lang="en-US" sz="3400" dirty="0" smtClean="0">
                <a:solidFill>
                  <a:srgbClr val="FFFF00"/>
                </a:solidFill>
              </a:rPr>
              <a:t>towns</a:t>
            </a:r>
            <a:r>
              <a:rPr lang="en-US" sz="3400" dirty="0" smtClean="0"/>
              <a:t> </a:t>
            </a:r>
            <a:r>
              <a:rPr lang="en-US" sz="3400" u="sng" dirty="0" smtClean="0"/>
              <a:t>welcome</a:t>
            </a:r>
            <a:r>
              <a:rPr lang="en-US" sz="3400" dirty="0" smtClean="0"/>
              <a:t> the side-show acts.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02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Measurements and Amounts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They may sound plural but are considered Singular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u="sng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u="sng" dirty="0" smtClean="0"/>
              <a:t>Two-thirds</a:t>
            </a:r>
            <a:r>
              <a:rPr lang="en-US" sz="3400" dirty="0" smtClean="0"/>
              <a:t> of the audience </a:t>
            </a:r>
            <a:r>
              <a:rPr lang="en-US" sz="3400" u="sng" dirty="0" smtClean="0"/>
              <a:t>has</a:t>
            </a:r>
            <a:r>
              <a:rPr lang="en-US" sz="3400" dirty="0" smtClean="0"/>
              <a:t> arrived.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113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All of the </a:t>
            </a:r>
            <a:r>
              <a:rPr lang="en-US" sz="3400" u="sng" dirty="0" smtClean="0"/>
              <a:t>members</a:t>
            </a:r>
            <a:r>
              <a:rPr lang="en-US" sz="3400" dirty="0" smtClean="0"/>
              <a:t> of the cast </a:t>
            </a:r>
            <a:r>
              <a:rPr lang="en-US" sz="3400" u="sng" dirty="0" smtClean="0">
                <a:solidFill>
                  <a:srgbClr val="FFFF00"/>
                </a:solidFill>
              </a:rPr>
              <a:t>has</a:t>
            </a:r>
            <a:r>
              <a:rPr lang="en-US" sz="3400" dirty="0" smtClean="0"/>
              <a:t> to </a:t>
            </a:r>
            <a:r>
              <a:rPr lang="en-US" sz="3400" u="sng" dirty="0" smtClean="0"/>
              <a:t>put</a:t>
            </a:r>
            <a:r>
              <a:rPr lang="en-US" sz="3400" dirty="0" smtClean="0"/>
              <a:t> on </a:t>
            </a:r>
          </a:p>
          <a:p>
            <a:pPr marL="0" indent="0">
              <a:buNone/>
            </a:pPr>
            <a:r>
              <a:rPr lang="en-US" sz="3400" dirty="0" smtClean="0"/>
              <a:t>		      A				 </a:t>
            </a:r>
            <a:r>
              <a:rPr lang="en-US" sz="3400" dirty="0" smtClean="0">
                <a:solidFill>
                  <a:srgbClr val="FFFF00"/>
                </a:solidFill>
              </a:rPr>
              <a:t>B</a:t>
            </a:r>
            <a:r>
              <a:rPr lang="en-US" sz="3400" dirty="0" smtClean="0"/>
              <a:t>  	   C</a:t>
            </a:r>
          </a:p>
          <a:p>
            <a:pPr marL="0" indent="0">
              <a:buNone/>
            </a:pPr>
            <a:r>
              <a:rPr lang="en-US" sz="3400" u="sng" dirty="0" smtClean="0"/>
              <a:t>their</a:t>
            </a:r>
            <a:r>
              <a:rPr lang="en-US" sz="3400" dirty="0" smtClean="0"/>
              <a:t> own costumes. </a:t>
            </a:r>
            <a:r>
              <a:rPr lang="en-US" sz="3400" u="sng" dirty="0" smtClean="0"/>
              <a:t>No error</a:t>
            </a:r>
          </a:p>
          <a:p>
            <a:pPr marL="0" indent="0">
              <a:buNone/>
            </a:pPr>
            <a:r>
              <a:rPr lang="en-US" sz="3400" dirty="0" smtClean="0"/>
              <a:t>   D				       E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3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All of the members of the cast has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2086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u="sng" dirty="0" smtClean="0"/>
              <a:t>All</a:t>
            </a:r>
            <a:r>
              <a:rPr lang="en-US" sz="3400" dirty="0" smtClean="0"/>
              <a:t> of the members of the cast has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Subject: All</a:t>
            </a:r>
          </a:p>
        </p:txBody>
      </p:sp>
    </p:spTree>
    <p:extLst>
      <p:ext uri="{BB962C8B-B14F-4D97-AF65-F5344CB8AC3E}">
        <p14:creationId xmlns:p14="http://schemas.microsoft.com/office/powerpoint/2010/main" val="38388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u="sng" dirty="0" smtClean="0"/>
              <a:t>All</a:t>
            </a:r>
            <a:r>
              <a:rPr lang="en-US" sz="3400" dirty="0" smtClean="0"/>
              <a:t> of the members of the cast </a:t>
            </a:r>
            <a:r>
              <a:rPr lang="en-US" sz="3400" u="sng" dirty="0" smtClean="0"/>
              <a:t>has</a:t>
            </a:r>
            <a:r>
              <a:rPr lang="en-US" sz="3400" dirty="0" smtClean="0"/>
              <a:t>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Subject: All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Verb: has</a:t>
            </a:r>
          </a:p>
        </p:txBody>
      </p:sp>
    </p:spTree>
    <p:extLst>
      <p:ext uri="{BB962C8B-B14F-4D97-AF65-F5344CB8AC3E}">
        <p14:creationId xmlns:p14="http://schemas.microsoft.com/office/powerpoint/2010/main" val="21592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u="sng" dirty="0" smtClean="0"/>
              <a:t>All</a:t>
            </a:r>
            <a:r>
              <a:rPr lang="en-US" sz="3400" dirty="0" smtClean="0"/>
              <a:t> of the members of the cast </a:t>
            </a:r>
            <a:r>
              <a:rPr lang="en-US" sz="3400" u="sng" dirty="0" smtClean="0"/>
              <a:t>have</a:t>
            </a:r>
            <a:r>
              <a:rPr lang="en-US" sz="3400" dirty="0" smtClean="0"/>
              <a:t>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Subject: All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Verb: has have</a:t>
            </a:r>
          </a:p>
        </p:txBody>
      </p:sp>
      <p:sp>
        <p:nvSpPr>
          <p:cNvPr id="4" name="Multiply 3"/>
          <p:cNvSpPr/>
          <p:nvPr/>
        </p:nvSpPr>
        <p:spPr>
          <a:xfrm>
            <a:off x="1524000" y="4419600"/>
            <a:ext cx="6096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u="sng" dirty="0" smtClean="0"/>
              <a:t>All</a:t>
            </a:r>
            <a:r>
              <a:rPr lang="en-US" sz="3400" dirty="0" smtClean="0"/>
              <a:t> of the members of the cast </a:t>
            </a:r>
            <a:r>
              <a:rPr lang="en-US" sz="3400" u="sng" dirty="0" smtClean="0"/>
              <a:t>have</a:t>
            </a:r>
            <a:r>
              <a:rPr lang="en-US" sz="3400" dirty="0" smtClean="0"/>
              <a:t>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Subject: All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Verb: has have		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Pronoun: their</a:t>
            </a:r>
          </a:p>
        </p:txBody>
      </p:sp>
      <p:sp>
        <p:nvSpPr>
          <p:cNvPr id="4" name="Multiply 3"/>
          <p:cNvSpPr/>
          <p:nvPr/>
        </p:nvSpPr>
        <p:spPr>
          <a:xfrm>
            <a:off x="1524000" y="4419600"/>
            <a:ext cx="6096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SAT: Subject &amp;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u="sng" dirty="0" smtClean="0"/>
              <a:t>All</a:t>
            </a:r>
            <a:r>
              <a:rPr lang="en-US" sz="3400" dirty="0" smtClean="0"/>
              <a:t> of the members of the cast </a:t>
            </a:r>
            <a:r>
              <a:rPr lang="en-US" sz="3400" u="sng" dirty="0" smtClean="0"/>
              <a:t>have</a:t>
            </a:r>
            <a:r>
              <a:rPr lang="en-US" sz="3400" dirty="0" smtClean="0"/>
              <a:t> to put on </a:t>
            </a:r>
          </a:p>
          <a:p>
            <a:pPr marL="0" indent="0">
              <a:buNone/>
            </a:pPr>
            <a:r>
              <a:rPr lang="en-US" sz="3400" dirty="0" smtClean="0"/>
              <a:t>their own costumes. 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endParaRPr lang="en-US" sz="3400" dirty="0" smtClean="0"/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Subject: All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Verb: has have		PLURAL</a:t>
            </a:r>
          </a:p>
          <a:p>
            <a:pPr marL="0" indent="0">
              <a:buNone/>
              <a:tabLst>
                <a:tab pos="1828800" algn="r"/>
                <a:tab pos="2103120" algn="l"/>
              </a:tabLst>
            </a:pPr>
            <a:r>
              <a:rPr lang="en-US" sz="3400" dirty="0" smtClean="0"/>
              <a:t>Pronoun: their</a:t>
            </a:r>
          </a:p>
        </p:txBody>
      </p:sp>
      <p:sp>
        <p:nvSpPr>
          <p:cNvPr id="4" name="Multiply 3"/>
          <p:cNvSpPr/>
          <p:nvPr/>
        </p:nvSpPr>
        <p:spPr>
          <a:xfrm>
            <a:off x="1524000" y="4419600"/>
            <a:ext cx="60960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505200" y="3733800"/>
            <a:ext cx="457200" cy="17526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573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SAT: Subject &amp; Verb Agreement</vt:lpstr>
      <vt:lpstr>SAT: Subject &amp; Verb Agreement</vt:lpstr>
      <vt:lpstr>SAT: Subject &amp; Verb Agreement</vt:lpstr>
      <vt:lpstr>SAT: Subject &amp; Verb Agreement</vt:lpstr>
      <vt:lpstr>SAT: Subject &amp; Verb Agreement</vt:lpstr>
      <vt:lpstr>SAT: Subject &amp; Verb Agreement</vt:lpstr>
      <vt:lpstr>SAT: Subject &amp; Verb Agreement</vt:lpstr>
      <vt:lpstr>SAT: Subject &amp; Verb Agreement</vt:lpstr>
      <vt:lpstr>SAT: Subject &amp; Verb Agreement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41</cp:revision>
  <dcterms:created xsi:type="dcterms:W3CDTF">2009-09-07T18:24:13Z</dcterms:created>
  <dcterms:modified xsi:type="dcterms:W3CDTF">2015-08-25T11:08:22Z</dcterms:modified>
</cp:coreProperties>
</file>