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92" r:id="rId2"/>
    <p:sldId id="271" r:id="rId3"/>
    <p:sldId id="272" r:id="rId4"/>
    <p:sldId id="258" r:id="rId5"/>
    <p:sldId id="259" r:id="rId6"/>
    <p:sldId id="256" r:id="rId7"/>
    <p:sldId id="260" r:id="rId8"/>
    <p:sldId id="261" r:id="rId9"/>
    <p:sldId id="262" r:id="rId10"/>
    <p:sldId id="265" r:id="rId11"/>
    <p:sldId id="266" r:id="rId12"/>
    <p:sldId id="267" r:id="rId13"/>
    <p:sldId id="269" r:id="rId14"/>
    <p:sldId id="270" r:id="rId15"/>
    <p:sldId id="263" r:id="rId16"/>
    <p:sldId id="274" r:id="rId17"/>
    <p:sldId id="275" r:id="rId18"/>
    <p:sldId id="276" r:id="rId19"/>
    <p:sldId id="264" r:id="rId20"/>
    <p:sldId id="278" r:id="rId21"/>
    <p:sldId id="277" r:id="rId22"/>
    <p:sldId id="291" r:id="rId23"/>
    <p:sldId id="273"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BDC922"/>
    <a:srgbClr val="1A537F"/>
    <a:srgbClr val="6AAC33"/>
    <a:srgbClr val="52BFBF"/>
    <a:srgbClr val="135592"/>
    <a:srgbClr val="0080FF"/>
    <a:srgbClr val="B4DABD"/>
    <a:srgbClr val="819D88"/>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94" d="100"/>
          <a:sy n="94" d="100"/>
        </p:scale>
        <p:origin x="-2344" y="-824"/>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0D2B50D-81C2-A143-810C-2EE5607602F4}" type="datetimeFigureOut">
              <a:rPr lang="en-US" smtClean="0"/>
              <a:t>6/15/15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2A5835-75B1-5548-9B9F-38EE1A69789A}" type="slidenum">
              <a:rPr lang="en-US" smtClean="0"/>
              <a:t>‹#›</a:t>
            </a:fld>
            <a:endParaRPr lang="en-US"/>
          </a:p>
        </p:txBody>
      </p:sp>
    </p:spTree>
    <p:extLst>
      <p:ext uri="{BB962C8B-B14F-4D97-AF65-F5344CB8AC3E}">
        <p14:creationId xmlns:p14="http://schemas.microsoft.com/office/powerpoint/2010/main" val="621664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D2B50D-81C2-A143-810C-2EE5607602F4}" type="datetimeFigureOut">
              <a:rPr lang="en-US" smtClean="0"/>
              <a:t>6/15/15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2A5835-75B1-5548-9B9F-38EE1A69789A}" type="slidenum">
              <a:rPr lang="en-US" smtClean="0"/>
              <a:t>‹#›</a:t>
            </a:fld>
            <a:endParaRPr lang="en-US"/>
          </a:p>
        </p:txBody>
      </p:sp>
    </p:spTree>
    <p:extLst>
      <p:ext uri="{BB962C8B-B14F-4D97-AF65-F5344CB8AC3E}">
        <p14:creationId xmlns:p14="http://schemas.microsoft.com/office/powerpoint/2010/main" val="2141944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D2B50D-81C2-A143-810C-2EE5607602F4}" type="datetimeFigureOut">
              <a:rPr lang="en-US" smtClean="0"/>
              <a:t>6/15/15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2A5835-75B1-5548-9B9F-38EE1A69789A}" type="slidenum">
              <a:rPr lang="en-US" smtClean="0"/>
              <a:t>‹#›</a:t>
            </a:fld>
            <a:endParaRPr lang="en-US"/>
          </a:p>
        </p:txBody>
      </p:sp>
    </p:spTree>
    <p:extLst>
      <p:ext uri="{BB962C8B-B14F-4D97-AF65-F5344CB8AC3E}">
        <p14:creationId xmlns:p14="http://schemas.microsoft.com/office/powerpoint/2010/main" val="1538673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D2B50D-81C2-A143-810C-2EE5607602F4}" type="datetimeFigureOut">
              <a:rPr lang="en-US" smtClean="0"/>
              <a:t>6/15/15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2A5835-75B1-5548-9B9F-38EE1A69789A}" type="slidenum">
              <a:rPr lang="en-US" smtClean="0"/>
              <a:t>‹#›</a:t>
            </a:fld>
            <a:endParaRPr lang="en-US"/>
          </a:p>
        </p:txBody>
      </p:sp>
    </p:spTree>
    <p:extLst>
      <p:ext uri="{BB962C8B-B14F-4D97-AF65-F5344CB8AC3E}">
        <p14:creationId xmlns:p14="http://schemas.microsoft.com/office/powerpoint/2010/main" val="364082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D2B50D-81C2-A143-810C-2EE5607602F4}" type="datetimeFigureOut">
              <a:rPr lang="en-US" smtClean="0"/>
              <a:t>6/15/15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2A5835-75B1-5548-9B9F-38EE1A69789A}" type="slidenum">
              <a:rPr lang="en-US" smtClean="0"/>
              <a:t>‹#›</a:t>
            </a:fld>
            <a:endParaRPr lang="en-US"/>
          </a:p>
        </p:txBody>
      </p:sp>
    </p:spTree>
    <p:extLst>
      <p:ext uri="{BB962C8B-B14F-4D97-AF65-F5344CB8AC3E}">
        <p14:creationId xmlns:p14="http://schemas.microsoft.com/office/powerpoint/2010/main" val="390778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0D2B50D-81C2-A143-810C-2EE5607602F4}" type="datetimeFigureOut">
              <a:rPr lang="en-US" smtClean="0"/>
              <a:t>6/15/15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2A5835-75B1-5548-9B9F-38EE1A69789A}" type="slidenum">
              <a:rPr lang="en-US" smtClean="0"/>
              <a:t>‹#›</a:t>
            </a:fld>
            <a:endParaRPr lang="en-US"/>
          </a:p>
        </p:txBody>
      </p:sp>
    </p:spTree>
    <p:extLst>
      <p:ext uri="{BB962C8B-B14F-4D97-AF65-F5344CB8AC3E}">
        <p14:creationId xmlns:p14="http://schemas.microsoft.com/office/powerpoint/2010/main" val="1842972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D2B50D-81C2-A143-810C-2EE5607602F4}" type="datetimeFigureOut">
              <a:rPr lang="en-US" smtClean="0"/>
              <a:t>6/15/15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2A5835-75B1-5548-9B9F-38EE1A69789A}" type="slidenum">
              <a:rPr lang="en-US" smtClean="0"/>
              <a:t>‹#›</a:t>
            </a:fld>
            <a:endParaRPr lang="en-US"/>
          </a:p>
        </p:txBody>
      </p:sp>
    </p:spTree>
    <p:extLst>
      <p:ext uri="{BB962C8B-B14F-4D97-AF65-F5344CB8AC3E}">
        <p14:creationId xmlns:p14="http://schemas.microsoft.com/office/powerpoint/2010/main" val="771005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D2B50D-81C2-A143-810C-2EE5607602F4}" type="datetimeFigureOut">
              <a:rPr lang="en-US" smtClean="0"/>
              <a:t>6/15/15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2A5835-75B1-5548-9B9F-38EE1A69789A}" type="slidenum">
              <a:rPr lang="en-US" smtClean="0"/>
              <a:t>‹#›</a:t>
            </a:fld>
            <a:endParaRPr lang="en-US"/>
          </a:p>
        </p:txBody>
      </p:sp>
    </p:spTree>
    <p:extLst>
      <p:ext uri="{BB962C8B-B14F-4D97-AF65-F5344CB8AC3E}">
        <p14:creationId xmlns:p14="http://schemas.microsoft.com/office/powerpoint/2010/main" val="1395022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2B50D-81C2-A143-810C-2EE5607602F4}" type="datetimeFigureOut">
              <a:rPr lang="en-US" smtClean="0"/>
              <a:t>6/15/15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2A5835-75B1-5548-9B9F-38EE1A69789A}" type="slidenum">
              <a:rPr lang="en-US" smtClean="0"/>
              <a:t>‹#›</a:t>
            </a:fld>
            <a:endParaRPr lang="en-US"/>
          </a:p>
        </p:txBody>
      </p:sp>
    </p:spTree>
    <p:extLst>
      <p:ext uri="{BB962C8B-B14F-4D97-AF65-F5344CB8AC3E}">
        <p14:creationId xmlns:p14="http://schemas.microsoft.com/office/powerpoint/2010/main" val="2806365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D2B50D-81C2-A143-810C-2EE5607602F4}" type="datetimeFigureOut">
              <a:rPr lang="en-US" smtClean="0"/>
              <a:t>6/15/15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2A5835-75B1-5548-9B9F-38EE1A69789A}" type="slidenum">
              <a:rPr lang="en-US" smtClean="0"/>
              <a:t>‹#›</a:t>
            </a:fld>
            <a:endParaRPr lang="en-US"/>
          </a:p>
        </p:txBody>
      </p:sp>
    </p:spTree>
    <p:extLst>
      <p:ext uri="{BB962C8B-B14F-4D97-AF65-F5344CB8AC3E}">
        <p14:creationId xmlns:p14="http://schemas.microsoft.com/office/powerpoint/2010/main" val="1436666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D2B50D-81C2-A143-810C-2EE5607602F4}" type="datetimeFigureOut">
              <a:rPr lang="en-US" smtClean="0"/>
              <a:t>6/15/15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2A5835-75B1-5548-9B9F-38EE1A69789A}" type="slidenum">
              <a:rPr lang="en-US" smtClean="0"/>
              <a:t>‹#›</a:t>
            </a:fld>
            <a:endParaRPr lang="en-US"/>
          </a:p>
        </p:txBody>
      </p:sp>
    </p:spTree>
    <p:extLst>
      <p:ext uri="{BB962C8B-B14F-4D97-AF65-F5344CB8AC3E}">
        <p14:creationId xmlns:p14="http://schemas.microsoft.com/office/powerpoint/2010/main" val="114286346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a:solidFill>
            <a:srgbClr val="FFFFFF"/>
          </a:solidFill>
          <a:ln w="38100" cmpd="sng">
            <a:solidFill>
              <a:srgbClr val="135592"/>
            </a:solidFill>
          </a:ln>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a:solidFill>
            <a:srgbClr val="FFFFFF"/>
          </a:solidFill>
          <a:ln w="38100" cmpd="sng">
            <a:solidFill>
              <a:srgbClr val="135592"/>
            </a:solidFill>
          </a:ln>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D2B50D-81C2-A143-810C-2EE5607602F4}" type="datetimeFigureOut">
              <a:rPr lang="en-US" smtClean="0"/>
              <a:t>6/15/15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2A5835-75B1-5548-9B9F-38EE1A69789A}" type="slidenum">
              <a:rPr lang="en-US" smtClean="0"/>
              <a:t>‹#›</a:t>
            </a:fld>
            <a:endParaRPr lang="en-US"/>
          </a:p>
        </p:txBody>
      </p:sp>
      <p:sp>
        <p:nvSpPr>
          <p:cNvPr id="7" name="TextBox 6"/>
          <p:cNvSpPr txBox="1"/>
          <p:nvPr userDrawn="1"/>
        </p:nvSpPr>
        <p:spPr>
          <a:xfrm>
            <a:off x="6553200" y="6654540"/>
            <a:ext cx="2590800" cy="246221"/>
          </a:xfrm>
          <a:prstGeom prst="rect">
            <a:avLst/>
          </a:prstGeom>
          <a:noFill/>
        </p:spPr>
        <p:txBody>
          <a:bodyPr wrap="square" rtlCol="0">
            <a:spAutoFit/>
          </a:bodyPr>
          <a:lstStyle/>
          <a:p>
            <a:pPr algn="r"/>
            <a:r>
              <a:rPr lang="en-US" sz="1000" dirty="0" smtClean="0"/>
              <a:t>The Daring English Teacher</a:t>
            </a:r>
            <a:endParaRPr lang="en-US" sz="1000" dirty="0"/>
          </a:p>
        </p:txBody>
      </p:sp>
    </p:spTree>
    <p:extLst>
      <p:ext uri="{BB962C8B-B14F-4D97-AF65-F5344CB8AC3E}">
        <p14:creationId xmlns:p14="http://schemas.microsoft.com/office/powerpoint/2010/main" val="27536402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976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Steps to Annotate Text</a:t>
            </a:r>
            <a:endParaRPr lang="en-US" sz="5400" b="1" dirty="0"/>
          </a:p>
        </p:txBody>
      </p:sp>
      <p:sp>
        <p:nvSpPr>
          <p:cNvPr id="3" name="Content Placeholder 2"/>
          <p:cNvSpPr>
            <a:spLocks noGrp="1"/>
          </p:cNvSpPr>
          <p:nvPr>
            <p:ph idx="1"/>
          </p:nvPr>
        </p:nvSpPr>
        <p:spPr>
          <a:noFill/>
          <a:ln>
            <a:noFill/>
          </a:ln>
        </p:spPr>
        <p:txBody>
          <a:bodyPr/>
          <a:lstStyle/>
          <a:p>
            <a:pPr marL="0" indent="0">
              <a:buNone/>
            </a:pPr>
            <a:r>
              <a:rPr lang="en-US" sz="6000" b="1" dirty="0" smtClean="0">
                <a:solidFill>
                  <a:srgbClr val="135592"/>
                </a:solidFill>
                <a:cs typeface="KG Behind These Hazel Eyes"/>
              </a:rPr>
              <a:t>1</a:t>
            </a:r>
            <a:r>
              <a:rPr lang="en-US" dirty="0" smtClean="0"/>
              <a:t>.</a:t>
            </a:r>
            <a:r>
              <a:rPr lang="en-US" sz="3600" dirty="0" smtClean="0">
                <a:solidFill>
                  <a:srgbClr val="135592"/>
                </a:solidFill>
              </a:rPr>
              <a:t> </a:t>
            </a:r>
            <a:r>
              <a:rPr lang="en-US" dirty="0" smtClean="0"/>
              <a:t>Preview the text (look ahead, briefly skim, read headlines, sub headlines, and picture captions, and look at pictures).</a:t>
            </a:r>
            <a:endParaRPr lang="en-US" dirty="0"/>
          </a:p>
        </p:txBody>
      </p:sp>
    </p:spTree>
    <p:extLst>
      <p:ext uri="{BB962C8B-B14F-4D97-AF65-F5344CB8AC3E}">
        <p14:creationId xmlns:p14="http://schemas.microsoft.com/office/powerpoint/2010/main" val="1205804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Steps to Annotate Text</a:t>
            </a:r>
            <a:endParaRPr lang="en-US" sz="5400" b="1" dirty="0"/>
          </a:p>
        </p:txBody>
      </p:sp>
      <p:sp>
        <p:nvSpPr>
          <p:cNvPr id="3" name="Content Placeholder 2"/>
          <p:cNvSpPr>
            <a:spLocks noGrp="1"/>
          </p:cNvSpPr>
          <p:nvPr>
            <p:ph idx="1"/>
          </p:nvPr>
        </p:nvSpPr>
        <p:spPr>
          <a:noFill/>
          <a:ln>
            <a:noFill/>
          </a:ln>
        </p:spPr>
        <p:txBody>
          <a:bodyPr/>
          <a:lstStyle/>
          <a:p>
            <a:pPr marL="0" indent="0">
              <a:buNone/>
            </a:pPr>
            <a:r>
              <a:rPr lang="en-US" sz="6000" b="1" dirty="0">
                <a:solidFill>
                  <a:srgbClr val="135592"/>
                </a:solidFill>
                <a:cs typeface="Chalkduster"/>
              </a:rPr>
              <a:t>2</a:t>
            </a:r>
            <a:r>
              <a:rPr lang="en-US" dirty="0" smtClean="0"/>
              <a:t>. Read a brief portion of the text. Depending on the length, a couple paragraphs is a good starting place.</a:t>
            </a:r>
            <a:endParaRPr lang="en-US" dirty="0"/>
          </a:p>
        </p:txBody>
      </p:sp>
    </p:spTree>
    <p:extLst>
      <p:ext uri="{BB962C8B-B14F-4D97-AF65-F5344CB8AC3E}">
        <p14:creationId xmlns:p14="http://schemas.microsoft.com/office/powerpoint/2010/main" val="3153124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Steps to Annotate Text</a:t>
            </a:r>
            <a:endParaRPr lang="en-US" sz="5400" b="1" dirty="0"/>
          </a:p>
        </p:txBody>
      </p:sp>
      <p:sp>
        <p:nvSpPr>
          <p:cNvPr id="3" name="Content Placeholder 2"/>
          <p:cNvSpPr>
            <a:spLocks noGrp="1"/>
          </p:cNvSpPr>
          <p:nvPr>
            <p:ph idx="1"/>
          </p:nvPr>
        </p:nvSpPr>
        <p:spPr>
          <a:noFill/>
          <a:ln>
            <a:noFill/>
          </a:ln>
        </p:spPr>
        <p:txBody>
          <a:bodyPr/>
          <a:lstStyle/>
          <a:p>
            <a:pPr marL="0" indent="0">
              <a:buNone/>
            </a:pPr>
            <a:r>
              <a:rPr lang="en-US" sz="6000" b="1" dirty="0" smtClean="0">
                <a:solidFill>
                  <a:srgbClr val="135592"/>
                </a:solidFill>
                <a:cs typeface="Chalkduster"/>
              </a:rPr>
              <a:t>3</a:t>
            </a:r>
            <a:r>
              <a:rPr lang="en-US" dirty="0" smtClean="0"/>
              <a:t>. Go back over the text you just read, and use the annotation guide to help you make notes on the text.</a:t>
            </a:r>
            <a:endParaRPr lang="en-US" dirty="0"/>
          </a:p>
        </p:txBody>
      </p:sp>
    </p:spTree>
    <p:extLst>
      <p:ext uri="{BB962C8B-B14F-4D97-AF65-F5344CB8AC3E}">
        <p14:creationId xmlns:p14="http://schemas.microsoft.com/office/powerpoint/2010/main" val="3484221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Steps to Annotate Text</a:t>
            </a:r>
            <a:endParaRPr lang="en-US" sz="5400" b="1" dirty="0"/>
          </a:p>
        </p:txBody>
      </p:sp>
      <p:sp>
        <p:nvSpPr>
          <p:cNvPr id="3" name="Content Placeholder 2"/>
          <p:cNvSpPr>
            <a:spLocks noGrp="1"/>
          </p:cNvSpPr>
          <p:nvPr>
            <p:ph idx="1"/>
          </p:nvPr>
        </p:nvSpPr>
        <p:spPr/>
        <p:txBody>
          <a:bodyPr/>
          <a:lstStyle/>
          <a:p>
            <a:pPr marL="0" indent="0">
              <a:buNone/>
            </a:pPr>
            <a:r>
              <a:rPr lang="en-US" sz="6000" b="1" dirty="0">
                <a:solidFill>
                  <a:srgbClr val="135592"/>
                </a:solidFill>
                <a:cs typeface="Chalkduster"/>
              </a:rPr>
              <a:t>4</a:t>
            </a:r>
            <a:r>
              <a:rPr lang="en-US" dirty="0" smtClean="0"/>
              <a:t>. Check and see if your annotations make sense. Are you adding new text to the margins or just rewriting it? </a:t>
            </a:r>
            <a:r>
              <a:rPr lang="en-US" b="1" u="sng" dirty="0" smtClean="0"/>
              <a:t>Use your own words as much as possible.</a:t>
            </a:r>
            <a:r>
              <a:rPr lang="en-US" dirty="0" smtClean="0"/>
              <a:t> Make sure you write notes to accompany your symbols.</a:t>
            </a:r>
            <a:endParaRPr lang="en-US" dirty="0"/>
          </a:p>
        </p:txBody>
      </p:sp>
    </p:spTree>
    <p:extLst>
      <p:ext uri="{BB962C8B-B14F-4D97-AF65-F5344CB8AC3E}">
        <p14:creationId xmlns:p14="http://schemas.microsoft.com/office/powerpoint/2010/main" val="377300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Steps to Annotate Text</a:t>
            </a:r>
            <a:endParaRPr lang="en-US" sz="5400" b="1" dirty="0"/>
          </a:p>
        </p:txBody>
      </p:sp>
      <p:sp>
        <p:nvSpPr>
          <p:cNvPr id="3" name="Content Placeholder 2"/>
          <p:cNvSpPr>
            <a:spLocks noGrp="1"/>
          </p:cNvSpPr>
          <p:nvPr>
            <p:ph idx="1"/>
          </p:nvPr>
        </p:nvSpPr>
        <p:spPr>
          <a:noFill/>
          <a:ln>
            <a:noFill/>
          </a:ln>
        </p:spPr>
        <p:txBody>
          <a:bodyPr/>
          <a:lstStyle/>
          <a:p>
            <a:pPr marL="0" indent="0">
              <a:buNone/>
            </a:pPr>
            <a:r>
              <a:rPr lang="en-US" sz="6000" b="1" dirty="0" smtClean="0">
                <a:solidFill>
                  <a:srgbClr val="135592"/>
                </a:solidFill>
                <a:cs typeface="Chalkduster"/>
              </a:rPr>
              <a:t>5</a:t>
            </a:r>
            <a:r>
              <a:rPr lang="en-US" dirty="0" smtClean="0"/>
              <a:t>. Repeat steps 2-4. Read another small chunk of text and annotate it. Then, make sure that all of the annotated marks make sense. </a:t>
            </a:r>
            <a:endParaRPr lang="en-US" dirty="0"/>
          </a:p>
        </p:txBody>
      </p:sp>
    </p:spTree>
    <p:extLst>
      <p:ext uri="{BB962C8B-B14F-4D97-AF65-F5344CB8AC3E}">
        <p14:creationId xmlns:p14="http://schemas.microsoft.com/office/powerpoint/2010/main" val="2930142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b="1" dirty="0" smtClean="0"/>
              <a:t>Practice</a:t>
            </a:r>
            <a:endParaRPr lang="en-US" b="1" dirty="0"/>
          </a:p>
        </p:txBody>
      </p:sp>
      <p:sp>
        <p:nvSpPr>
          <p:cNvPr id="3" name="Content Placeholder 2"/>
          <p:cNvSpPr>
            <a:spLocks noGrp="1"/>
          </p:cNvSpPr>
          <p:nvPr>
            <p:ph idx="1"/>
          </p:nvPr>
        </p:nvSpPr>
        <p:spPr>
          <a:xfrm>
            <a:off x="457200" y="1600200"/>
            <a:ext cx="2425863" cy="5055230"/>
          </a:xfrm>
        </p:spPr>
        <p:txBody>
          <a:bodyPr>
            <a:normAutofit lnSpcReduction="10000"/>
          </a:bodyPr>
          <a:lstStyle/>
          <a:p>
            <a:pPr marL="0" indent="0" algn="ctr">
              <a:buNone/>
            </a:pPr>
            <a:r>
              <a:rPr lang="en-US" sz="2000" b="1" dirty="0" smtClean="0"/>
              <a:t>The Gettysburg Address</a:t>
            </a:r>
          </a:p>
          <a:p>
            <a:pPr marL="0" indent="0">
              <a:buNone/>
            </a:pPr>
            <a:r>
              <a:rPr lang="en-US" sz="2000" dirty="0" smtClean="0"/>
              <a:t>By: President Abraham Lincoln</a:t>
            </a:r>
          </a:p>
          <a:p>
            <a:pPr marL="0" indent="0">
              <a:buNone/>
            </a:pPr>
            <a:endParaRPr lang="en-US" sz="2400" dirty="0" smtClean="0"/>
          </a:p>
          <a:p>
            <a:pPr marL="0" indent="0">
              <a:lnSpc>
                <a:spcPct val="110000"/>
              </a:lnSpc>
              <a:buNone/>
            </a:pPr>
            <a:r>
              <a:rPr lang="en-US" sz="2400" dirty="0" smtClean="0"/>
              <a:t>Use the symbols from the previous slide to annotate President Abraham Lincoln’s famous, “Gettysburg Address.”</a:t>
            </a:r>
            <a:endParaRPr lang="en-US" sz="2400" dirty="0"/>
          </a:p>
        </p:txBody>
      </p:sp>
      <p:sp>
        <p:nvSpPr>
          <p:cNvPr id="4" name="TextBox 3"/>
          <p:cNvSpPr txBox="1"/>
          <p:nvPr/>
        </p:nvSpPr>
        <p:spPr>
          <a:xfrm>
            <a:off x="3169081" y="1600200"/>
            <a:ext cx="5517720" cy="5055230"/>
          </a:xfrm>
          <a:prstGeom prst="rect">
            <a:avLst/>
          </a:prstGeom>
          <a:solidFill>
            <a:srgbClr val="FFFFFF"/>
          </a:solidFill>
          <a:ln w="38100" cmpd="sng">
            <a:solidFill>
              <a:srgbClr val="135592"/>
            </a:solidFill>
          </a:ln>
        </p:spPr>
        <p:txBody>
          <a:bodyPr wrap="square" rtlCol="0">
            <a:spAutoFit/>
          </a:bodyPr>
          <a:lstStyle/>
          <a:p>
            <a:pPr>
              <a:lnSpc>
                <a:spcPct val="150000"/>
              </a:lnSpc>
            </a:pPr>
            <a:r>
              <a:rPr lang="en-US" dirty="0" smtClean="0"/>
              <a:t>Four </a:t>
            </a:r>
            <a:r>
              <a:rPr lang="en-US" dirty="0"/>
              <a:t>score and seven years ago our fathers brought forth on this continent, a new nation, conceived in Liberty, and dedicated to the proposition that all men are created equal</a:t>
            </a:r>
            <a:r>
              <a:rPr lang="en-US" dirty="0" smtClean="0"/>
              <a:t>.</a:t>
            </a:r>
          </a:p>
          <a:p>
            <a:pPr>
              <a:lnSpc>
                <a:spcPct val="150000"/>
              </a:lnSpc>
            </a:pPr>
            <a:endParaRPr lang="en-US" dirty="0"/>
          </a:p>
          <a:p>
            <a:pPr>
              <a:lnSpc>
                <a:spcPct val="150000"/>
              </a:lnSpc>
            </a:pPr>
            <a:r>
              <a:rPr lang="en-US" dirty="0"/>
              <a:t>Now we are engaged in a great civil war, testing whether that nation, or any nation so conceived and dedicated, can long endure. We are met on a great battle-field of that war. We have come to dedicate a portion of that field, as a final resting place for those who here gave their lives that that nation might live. It is altogether fitting and proper that we should do this</a:t>
            </a:r>
            <a:r>
              <a:rPr lang="en-US" dirty="0" smtClean="0"/>
              <a:t>.</a:t>
            </a:r>
            <a:endParaRPr lang="en-US" dirty="0"/>
          </a:p>
        </p:txBody>
      </p:sp>
    </p:spTree>
    <p:extLst>
      <p:ext uri="{BB962C8B-B14F-4D97-AF65-F5344CB8AC3E}">
        <p14:creationId xmlns:p14="http://schemas.microsoft.com/office/powerpoint/2010/main" val="3148296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smtClean="0"/>
              <a:t>Practice</a:t>
            </a:r>
            <a:endParaRPr lang="en-US" b="1" dirty="0"/>
          </a:p>
        </p:txBody>
      </p:sp>
      <p:sp>
        <p:nvSpPr>
          <p:cNvPr id="3" name="Content Placeholder 2"/>
          <p:cNvSpPr>
            <a:spLocks noGrp="1"/>
          </p:cNvSpPr>
          <p:nvPr>
            <p:ph idx="1"/>
          </p:nvPr>
        </p:nvSpPr>
        <p:spPr>
          <a:xfrm>
            <a:off x="457200" y="1600200"/>
            <a:ext cx="2425863" cy="5055230"/>
          </a:xfrm>
        </p:spPr>
        <p:txBody>
          <a:bodyPr>
            <a:normAutofit/>
          </a:bodyPr>
          <a:lstStyle/>
          <a:p>
            <a:pPr marL="0" indent="0" algn="ctr">
              <a:buNone/>
            </a:pPr>
            <a:r>
              <a:rPr lang="en-US" sz="2000" b="1" dirty="0" smtClean="0"/>
              <a:t>The Gettysburg Address</a:t>
            </a:r>
          </a:p>
          <a:p>
            <a:pPr marL="0" indent="0">
              <a:buNone/>
            </a:pPr>
            <a:r>
              <a:rPr lang="en-US" sz="2000" dirty="0" smtClean="0"/>
              <a:t>By: President Abraham Lincoln</a:t>
            </a:r>
          </a:p>
          <a:p>
            <a:pPr marL="0" indent="0">
              <a:buNone/>
            </a:pPr>
            <a:endParaRPr lang="en-US" sz="2400" dirty="0" smtClean="0"/>
          </a:p>
          <a:p>
            <a:pPr marL="0" indent="0">
              <a:buNone/>
            </a:pPr>
            <a:r>
              <a:rPr lang="en-US" sz="2400" dirty="0" smtClean="0"/>
              <a:t>Step 1: Preview the Text</a:t>
            </a:r>
            <a:endParaRPr lang="en-US" sz="2400" dirty="0"/>
          </a:p>
        </p:txBody>
      </p:sp>
      <p:sp>
        <p:nvSpPr>
          <p:cNvPr id="4" name="TextBox 3"/>
          <p:cNvSpPr txBox="1"/>
          <p:nvPr/>
        </p:nvSpPr>
        <p:spPr>
          <a:xfrm>
            <a:off x="3169081" y="1600200"/>
            <a:ext cx="5517720" cy="5055230"/>
          </a:xfrm>
          <a:prstGeom prst="rect">
            <a:avLst/>
          </a:prstGeom>
          <a:solidFill>
            <a:srgbClr val="FFFFFF"/>
          </a:solidFill>
          <a:ln w="38100" cmpd="sng">
            <a:solidFill>
              <a:srgbClr val="135592"/>
            </a:solidFill>
          </a:ln>
        </p:spPr>
        <p:txBody>
          <a:bodyPr wrap="square" rtlCol="0">
            <a:spAutoFit/>
          </a:bodyPr>
          <a:lstStyle/>
          <a:p>
            <a:pPr>
              <a:lnSpc>
                <a:spcPct val="150000"/>
              </a:lnSpc>
            </a:pPr>
            <a:r>
              <a:rPr lang="en-US" dirty="0" smtClean="0"/>
              <a:t>Four </a:t>
            </a:r>
            <a:r>
              <a:rPr lang="en-US" dirty="0"/>
              <a:t>score and seven years ago our fathers brought forth on this continent, a new nation, conceived in Liberty, and dedicated to the proposition that all men are created equal</a:t>
            </a:r>
            <a:r>
              <a:rPr lang="en-US" dirty="0" smtClean="0"/>
              <a:t>.</a:t>
            </a:r>
          </a:p>
          <a:p>
            <a:pPr>
              <a:lnSpc>
                <a:spcPct val="150000"/>
              </a:lnSpc>
            </a:pPr>
            <a:endParaRPr lang="en-US" dirty="0"/>
          </a:p>
          <a:p>
            <a:pPr>
              <a:lnSpc>
                <a:spcPct val="150000"/>
              </a:lnSpc>
            </a:pPr>
            <a:r>
              <a:rPr lang="en-US" dirty="0"/>
              <a:t>Now we are engaged in a great civil war, testing whether that nation, or any nation so conceived and dedicated, can long endure. We are met on a great battle-field of that war. We have come to dedicate a portion of that field, as a final resting place for those who here gave their lives that that nation might live. It is altogether fitting and proper that we should do this</a:t>
            </a:r>
            <a:r>
              <a:rPr lang="en-US" dirty="0" smtClean="0"/>
              <a:t>.</a:t>
            </a:r>
            <a:endParaRPr lang="en-US" dirty="0"/>
          </a:p>
        </p:txBody>
      </p:sp>
    </p:spTree>
    <p:extLst>
      <p:ext uri="{BB962C8B-B14F-4D97-AF65-F5344CB8AC3E}">
        <p14:creationId xmlns:p14="http://schemas.microsoft.com/office/powerpoint/2010/main" val="134633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a:lstStyle/>
          <a:p>
            <a:r>
              <a:rPr lang="en-US" sz="5400" b="1" dirty="0" smtClean="0"/>
              <a:t>Practice</a:t>
            </a:r>
            <a:endParaRPr lang="en-US" b="1" dirty="0"/>
          </a:p>
        </p:txBody>
      </p:sp>
      <p:sp>
        <p:nvSpPr>
          <p:cNvPr id="3" name="Content Placeholder 2"/>
          <p:cNvSpPr>
            <a:spLocks noGrp="1"/>
          </p:cNvSpPr>
          <p:nvPr>
            <p:ph idx="1"/>
          </p:nvPr>
        </p:nvSpPr>
        <p:spPr>
          <a:xfrm>
            <a:off x="457200" y="1600200"/>
            <a:ext cx="2425863" cy="4525963"/>
          </a:xfrm>
        </p:spPr>
        <p:txBody>
          <a:bodyPr>
            <a:normAutofit/>
          </a:bodyPr>
          <a:lstStyle/>
          <a:p>
            <a:pPr marL="0" indent="0" algn="ctr">
              <a:buNone/>
            </a:pPr>
            <a:r>
              <a:rPr lang="en-US" sz="2000" b="1" dirty="0" smtClean="0"/>
              <a:t>The Gettysburg Address</a:t>
            </a:r>
          </a:p>
          <a:p>
            <a:pPr marL="0" indent="0">
              <a:buNone/>
            </a:pPr>
            <a:r>
              <a:rPr lang="en-US" sz="2000" dirty="0" smtClean="0"/>
              <a:t>By: President Abraham Lincoln</a:t>
            </a:r>
          </a:p>
          <a:p>
            <a:pPr marL="0" indent="0">
              <a:buNone/>
            </a:pPr>
            <a:endParaRPr lang="en-US" sz="2400" dirty="0" smtClean="0"/>
          </a:p>
          <a:p>
            <a:pPr marL="0" indent="0">
              <a:buNone/>
            </a:pPr>
            <a:r>
              <a:rPr lang="en-US" sz="2400" dirty="0" smtClean="0"/>
              <a:t>Step 2-3 : Read a brief portion of the text and annotate. </a:t>
            </a:r>
            <a:endParaRPr lang="en-US" sz="2400" dirty="0"/>
          </a:p>
        </p:txBody>
      </p:sp>
      <p:sp>
        <p:nvSpPr>
          <p:cNvPr id="4" name="TextBox 3"/>
          <p:cNvSpPr txBox="1"/>
          <p:nvPr/>
        </p:nvSpPr>
        <p:spPr>
          <a:xfrm>
            <a:off x="3169081" y="1600200"/>
            <a:ext cx="5517720" cy="4535089"/>
          </a:xfrm>
          <a:prstGeom prst="rect">
            <a:avLst/>
          </a:prstGeom>
          <a:noFill/>
          <a:ln w="38100" cmpd="sng">
            <a:noFill/>
          </a:ln>
        </p:spPr>
        <p:txBody>
          <a:bodyPr wrap="square" rtlCol="0">
            <a:spAutoFit/>
          </a:bodyPr>
          <a:lstStyle/>
          <a:p>
            <a:pPr>
              <a:lnSpc>
                <a:spcPct val="150000"/>
              </a:lnSpc>
            </a:pPr>
            <a:r>
              <a:rPr lang="en-US" dirty="0" smtClean="0"/>
              <a:t>Four </a:t>
            </a:r>
            <a:r>
              <a:rPr lang="en-US" dirty="0"/>
              <a:t>score and seven years ago our fathers brought forth on this continent, a new nation, conceived in Liberty, and dedicated to the proposition that all men are created equal</a:t>
            </a:r>
            <a:r>
              <a:rPr lang="en-US" dirty="0" smtClean="0"/>
              <a:t>.</a:t>
            </a:r>
          </a:p>
          <a:p>
            <a:pPr>
              <a:lnSpc>
                <a:spcPct val="140000"/>
              </a:lnSpc>
            </a:pPr>
            <a:endParaRPr lang="en-US" dirty="0" smtClean="0"/>
          </a:p>
          <a:p>
            <a:pPr>
              <a:lnSpc>
                <a:spcPct val="140000"/>
              </a:lnSpc>
            </a:pPr>
            <a:endParaRPr lang="en-US" dirty="0"/>
          </a:p>
          <a:p>
            <a:pPr>
              <a:lnSpc>
                <a:spcPct val="140000"/>
              </a:lnSpc>
            </a:pPr>
            <a:endParaRPr lang="en-US" dirty="0" smtClean="0"/>
          </a:p>
          <a:p>
            <a:pPr>
              <a:lnSpc>
                <a:spcPct val="140000"/>
              </a:lnSpc>
            </a:pPr>
            <a:endParaRPr lang="en-US" dirty="0"/>
          </a:p>
          <a:p>
            <a:pPr>
              <a:lnSpc>
                <a:spcPct val="140000"/>
              </a:lnSpc>
            </a:pPr>
            <a:endParaRPr lang="en-US" dirty="0" smtClean="0"/>
          </a:p>
          <a:p>
            <a:pPr>
              <a:lnSpc>
                <a:spcPct val="140000"/>
              </a:lnSpc>
            </a:pPr>
            <a:endParaRPr lang="en-US" dirty="0" smtClean="0"/>
          </a:p>
          <a:p>
            <a:pPr>
              <a:lnSpc>
                <a:spcPct val="150000"/>
              </a:lnSpc>
            </a:pPr>
            <a:endParaRPr lang="en-US" dirty="0"/>
          </a:p>
        </p:txBody>
      </p:sp>
    </p:spTree>
    <p:extLst>
      <p:ext uri="{BB962C8B-B14F-4D97-AF65-F5344CB8AC3E}">
        <p14:creationId xmlns:p14="http://schemas.microsoft.com/office/powerpoint/2010/main" val="3960869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a:lstStyle/>
          <a:p>
            <a:r>
              <a:rPr lang="en-US" sz="5400" b="1" dirty="0" smtClean="0"/>
              <a:t>Practice</a:t>
            </a:r>
            <a:endParaRPr lang="en-US" b="1" dirty="0"/>
          </a:p>
        </p:txBody>
      </p:sp>
      <p:sp>
        <p:nvSpPr>
          <p:cNvPr id="3" name="Content Placeholder 2"/>
          <p:cNvSpPr>
            <a:spLocks noGrp="1"/>
          </p:cNvSpPr>
          <p:nvPr>
            <p:ph idx="1"/>
          </p:nvPr>
        </p:nvSpPr>
        <p:spPr>
          <a:xfrm>
            <a:off x="457200" y="1600200"/>
            <a:ext cx="2425863" cy="4525963"/>
          </a:xfrm>
        </p:spPr>
        <p:txBody>
          <a:bodyPr>
            <a:normAutofit/>
          </a:bodyPr>
          <a:lstStyle/>
          <a:p>
            <a:pPr marL="0" indent="0" algn="ctr">
              <a:buNone/>
            </a:pPr>
            <a:r>
              <a:rPr lang="en-US" sz="2000" b="1" dirty="0" smtClean="0"/>
              <a:t>The Gettysburg Address</a:t>
            </a:r>
          </a:p>
          <a:p>
            <a:pPr marL="0" indent="0">
              <a:buNone/>
            </a:pPr>
            <a:r>
              <a:rPr lang="en-US" sz="2000" dirty="0" smtClean="0"/>
              <a:t>By: President Abraham Lincoln</a:t>
            </a:r>
          </a:p>
          <a:p>
            <a:pPr marL="0" indent="0">
              <a:buNone/>
            </a:pPr>
            <a:endParaRPr lang="en-US" sz="2400" dirty="0" smtClean="0"/>
          </a:p>
          <a:p>
            <a:pPr marL="0" indent="0">
              <a:buNone/>
            </a:pPr>
            <a:r>
              <a:rPr lang="en-US" sz="2400" dirty="0" smtClean="0"/>
              <a:t>Step 4: Check to see if your annotations make sense. </a:t>
            </a:r>
            <a:endParaRPr lang="en-US" sz="2400" dirty="0"/>
          </a:p>
        </p:txBody>
      </p:sp>
      <p:sp>
        <p:nvSpPr>
          <p:cNvPr id="4" name="TextBox 3"/>
          <p:cNvSpPr txBox="1"/>
          <p:nvPr/>
        </p:nvSpPr>
        <p:spPr>
          <a:xfrm>
            <a:off x="3169081" y="1600200"/>
            <a:ext cx="5517720" cy="4473533"/>
          </a:xfrm>
          <a:prstGeom prst="rect">
            <a:avLst/>
          </a:prstGeom>
          <a:noFill/>
          <a:ln w="38100" cmpd="sng">
            <a:noFill/>
          </a:ln>
        </p:spPr>
        <p:txBody>
          <a:bodyPr wrap="square" rtlCol="0">
            <a:spAutoFit/>
          </a:bodyPr>
          <a:lstStyle/>
          <a:p>
            <a:pPr>
              <a:lnSpc>
                <a:spcPct val="150000"/>
              </a:lnSpc>
            </a:pPr>
            <a:r>
              <a:rPr lang="en-US" dirty="0" smtClean="0"/>
              <a:t>Four </a:t>
            </a:r>
            <a:r>
              <a:rPr lang="en-US" dirty="0"/>
              <a:t>score and seven years ago our fathers brought forth on this continent, a new nation, conceived in Liberty, and dedicated to the proposition that all men are created equal</a:t>
            </a:r>
            <a:r>
              <a:rPr lang="en-US" dirty="0" smtClean="0"/>
              <a:t>.</a:t>
            </a:r>
          </a:p>
          <a:p>
            <a:pPr>
              <a:lnSpc>
                <a:spcPct val="140000"/>
              </a:lnSpc>
            </a:pPr>
            <a:endParaRPr lang="en-US" dirty="0" smtClean="0"/>
          </a:p>
          <a:p>
            <a:pPr>
              <a:lnSpc>
                <a:spcPct val="140000"/>
              </a:lnSpc>
            </a:pPr>
            <a:endParaRPr lang="en-US" dirty="0"/>
          </a:p>
          <a:p>
            <a:pPr>
              <a:lnSpc>
                <a:spcPct val="140000"/>
              </a:lnSpc>
            </a:pPr>
            <a:endParaRPr lang="en-US" dirty="0" smtClean="0"/>
          </a:p>
          <a:p>
            <a:pPr>
              <a:lnSpc>
                <a:spcPct val="140000"/>
              </a:lnSpc>
            </a:pPr>
            <a:endParaRPr lang="en-US" dirty="0"/>
          </a:p>
          <a:p>
            <a:pPr>
              <a:lnSpc>
                <a:spcPct val="140000"/>
              </a:lnSpc>
            </a:pPr>
            <a:endParaRPr lang="en-US" dirty="0" smtClean="0"/>
          </a:p>
          <a:p>
            <a:pPr>
              <a:lnSpc>
                <a:spcPct val="140000"/>
              </a:lnSpc>
            </a:pPr>
            <a:endParaRPr lang="en-US" dirty="0" smtClean="0"/>
          </a:p>
          <a:p>
            <a:pPr>
              <a:lnSpc>
                <a:spcPct val="150000"/>
              </a:lnSpc>
            </a:pPr>
            <a:endParaRPr lang="en-US" dirty="0"/>
          </a:p>
        </p:txBody>
      </p:sp>
    </p:spTree>
    <p:extLst>
      <p:ext uri="{BB962C8B-B14F-4D97-AF65-F5344CB8AC3E}">
        <p14:creationId xmlns:p14="http://schemas.microsoft.com/office/powerpoint/2010/main" val="2267145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a:lstStyle/>
          <a:p>
            <a:r>
              <a:rPr lang="en-US" sz="5400" b="1" dirty="0" smtClean="0"/>
              <a:t>Practice</a:t>
            </a:r>
            <a:endParaRPr lang="en-US" b="1" dirty="0"/>
          </a:p>
        </p:txBody>
      </p:sp>
      <p:sp>
        <p:nvSpPr>
          <p:cNvPr id="3" name="Content Placeholder 2"/>
          <p:cNvSpPr>
            <a:spLocks noGrp="1"/>
          </p:cNvSpPr>
          <p:nvPr>
            <p:ph idx="1"/>
          </p:nvPr>
        </p:nvSpPr>
        <p:spPr>
          <a:xfrm>
            <a:off x="457200" y="1600200"/>
            <a:ext cx="2425863" cy="4639732"/>
          </a:xfrm>
        </p:spPr>
        <p:txBody>
          <a:bodyPr>
            <a:normAutofit/>
          </a:bodyPr>
          <a:lstStyle/>
          <a:p>
            <a:pPr marL="0" indent="0" algn="ctr">
              <a:buNone/>
            </a:pPr>
            <a:r>
              <a:rPr lang="en-US" sz="2400" b="1" dirty="0" smtClean="0"/>
              <a:t>The Gettysburg Address</a:t>
            </a:r>
          </a:p>
          <a:p>
            <a:pPr marL="0" indent="0">
              <a:buNone/>
            </a:pPr>
            <a:r>
              <a:rPr lang="en-US" sz="2000" dirty="0" smtClean="0"/>
              <a:t>By: President Abraham Lincoln</a:t>
            </a:r>
          </a:p>
          <a:p>
            <a:pPr marL="0" indent="0">
              <a:buNone/>
            </a:pPr>
            <a:endParaRPr lang="en-US" sz="2400" dirty="0" smtClean="0"/>
          </a:p>
          <a:p>
            <a:pPr marL="0" indent="0">
              <a:buNone/>
            </a:pPr>
            <a:r>
              <a:rPr lang="en-US" sz="2400" dirty="0" smtClean="0"/>
              <a:t>Step 4: Check to see if your annotations make sense. </a:t>
            </a:r>
            <a:endParaRPr lang="en-US" sz="2400" dirty="0"/>
          </a:p>
        </p:txBody>
      </p:sp>
      <p:sp>
        <p:nvSpPr>
          <p:cNvPr id="4" name="TextBox 3"/>
          <p:cNvSpPr txBox="1"/>
          <p:nvPr/>
        </p:nvSpPr>
        <p:spPr>
          <a:xfrm>
            <a:off x="3169081" y="1600200"/>
            <a:ext cx="5517720" cy="4639732"/>
          </a:xfrm>
          <a:prstGeom prst="rect">
            <a:avLst/>
          </a:prstGeom>
          <a:noFill/>
          <a:ln w="38100" cmpd="sng">
            <a:noFill/>
          </a:ln>
        </p:spPr>
        <p:txBody>
          <a:bodyPr wrap="square" rtlCol="0">
            <a:spAutoFit/>
          </a:bodyPr>
          <a:lstStyle/>
          <a:p>
            <a:pPr>
              <a:lnSpc>
                <a:spcPct val="150000"/>
              </a:lnSpc>
            </a:pPr>
            <a:r>
              <a:rPr lang="en-US" dirty="0" smtClean="0"/>
              <a:t>Four </a:t>
            </a:r>
            <a:r>
              <a:rPr lang="en-US" dirty="0"/>
              <a:t>score and seven years ago our fathers brought forth on this continent, a new nation, conceived in Liberty, and dedicated to the </a:t>
            </a:r>
            <a:r>
              <a:rPr lang="en-US" u="sng" dirty="0"/>
              <a:t>proposition</a:t>
            </a:r>
            <a:r>
              <a:rPr lang="en-US" dirty="0"/>
              <a:t> that all men are created equal</a:t>
            </a:r>
            <a:r>
              <a:rPr lang="en-US" dirty="0" smtClean="0"/>
              <a:t>.</a:t>
            </a:r>
          </a:p>
          <a:p>
            <a:pPr>
              <a:lnSpc>
                <a:spcPct val="150000"/>
              </a:lnSpc>
            </a:pPr>
            <a:endParaRPr lang="en-US" dirty="0" smtClean="0"/>
          </a:p>
          <a:p>
            <a:pPr>
              <a:lnSpc>
                <a:spcPct val="150000"/>
              </a:lnSpc>
            </a:pPr>
            <a:endParaRPr lang="en-US" dirty="0"/>
          </a:p>
          <a:p>
            <a:pPr>
              <a:lnSpc>
                <a:spcPct val="150000"/>
              </a:lnSpc>
            </a:pPr>
            <a:endParaRPr lang="en-US" dirty="0" smtClean="0"/>
          </a:p>
          <a:p>
            <a:pPr>
              <a:lnSpc>
                <a:spcPct val="150000"/>
              </a:lnSpc>
            </a:pPr>
            <a:endParaRPr lang="en-US" dirty="0"/>
          </a:p>
          <a:p>
            <a:pPr>
              <a:lnSpc>
                <a:spcPct val="150000"/>
              </a:lnSpc>
            </a:pPr>
            <a:endParaRPr lang="en-US" dirty="0" smtClean="0"/>
          </a:p>
          <a:p>
            <a:pPr>
              <a:lnSpc>
                <a:spcPct val="150000"/>
              </a:lnSpc>
            </a:pPr>
            <a:endParaRPr lang="en-US" dirty="0"/>
          </a:p>
          <a:p>
            <a:pPr>
              <a:lnSpc>
                <a:spcPct val="150000"/>
              </a:lnSpc>
            </a:pPr>
            <a:endParaRPr lang="en-US" dirty="0"/>
          </a:p>
        </p:txBody>
      </p:sp>
    </p:spTree>
    <p:extLst>
      <p:ext uri="{BB962C8B-B14F-4D97-AF65-F5344CB8AC3E}">
        <p14:creationId xmlns:p14="http://schemas.microsoft.com/office/powerpoint/2010/main" val="14137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Raise your hand if…</a:t>
            </a:r>
            <a:endParaRPr lang="en-US" sz="6000" b="1" dirty="0"/>
          </a:p>
        </p:txBody>
      </p:sp>
      <p:sp>
        <p:nvSpPr>
          <p:cNvPr id="3" name="Content Placeholder 2"/>
          <p:cNvSpPr>
            <a:spLocks noGrp="1"/>
          </p:cNvSpPr>
          <p:nvPr>
            <p:ph idx="1"/>
          </p:nvPr>
        </p:nvSpPr>
        <p:spPr>
          <a:noFill/>
          <a:ln>
            <a:noFill/>
          </a:ln>
        </p:spPr>
        <p:txBody>
          <a:bodyPr>
            <a:normAutofit/>
          </a:bodyPr>
          <a:lstStyle/>
          <a:p>
            <a:pPr marL="0" indent="0">
              <a:lnSpc>
                <a:spcPct val="90000"/>
              </a:lnSpc>
              <a:buNone/>
            </a:pPr>
            <a:r>
              <a:rPr lang="en-US" sz="4800" dirty="0"/>
              <a:t>y</a:t>
            </a:r>
            <a:r>
              <a:rPr lang="en-US" sz="4800" dirty="0" smtClean="0"/>
              <a:t>ou have ever read an </a:t>
            </a:r>
            <a:r>
              <a:rPr lang="en-US" sz="5400" b="1" dirty="0" smtClean="0">
                <a:solidFill>
                  <a:srgbClr val="6AAC33"/>
                </a:solidFill>
              </a:rPr>
              <a:t>entire paragraph</a:t>
            </a:r>
            <a:r>
              <a:rPr lang="en-US" sz="4800" dirty="0" smtClean="0"/>
              <a:t>, passage, </a:t>
            </a:r>
            <a:r>
              <a:rPr lang="en-US" sz="5400" b="1" dirty="0" smtClean="0">
                <a:solidFill>
                  <a:srgbClr val="6AAC33"/>
                </a:solidFill>
              </a:rPr>
              <a:t>or page </a:t>
            </a:r>
            <a:r>
              <a:rPr lang="en-US" sz="4800" dirty="0" smtClean="0"/>
              <a:t>only to realize that you have </a:t>
            </a:r>
            <a:r>
              <a:rPr lang="en-US" sz="5400" b="1" u="sng" dirty="0" smtClean="0">
                <a:solidFill>
                  <a:srgbClr val="6AAC33"/>
                </a:solidFill>
                <a:cs typeface="Chalkduster"/>
              </a:rPr>
              <a:t>absolutely no </a:t>
            </a:r>
            <a:r>
              <a:rPr lang="en-US" sz="5400" b="1" u="sng" dirty="0" smtClean="0">
                <a:solidFill>
                  <a:srgbClr val="6AAC33"/>
                </a:solidFill>
                <a:cs typeface="Chalkduster"/>
              </a:rPr>
              <a:t>clue</a:t>
            </a:r>
            <a:r>
              <a:rPr lang="en-US" sz="5400" b="1" dirty="0" smtClean="0">
                <a:solidFill>
                  <a:srgbClr val="6AAC33"/>
                </a:solidFill>
                <a:cs typeface="Chalkduster"/>
              </a:rPr>
              <a:t> </a:t>
            </a:r>
            <a:r>
              <a:rPr lang="en-US" sz="4800" dirty="0" smtClean="0"/>
              <a:t>what </a:t>
            </a:r>
            <a:r>
              <a:rPr lang="en-US" sz="4800" dirty="0" smtClean="0"/>
              <a:t>you </a:t>
            </a:r>
            <a:r>
              <a:rPr lang="en-US" sz="4800" dirty="0" smtClean="0"/>
              <a:t>just read</a:t>
            </a:r>
            <a:r>
              <a:rPr lang="en-US" sz="4800" dirty="0" smtClean="0"/>
              <a:t>.</a:t>
            </a:r>
            <a:endParaRPr lang="en-US" sz="4800" dirty="0"/>
          </a:p>
        </p:txBody>
      </p:sp>
    </p:spTree>
    <p:extLst>
      <p:ext uri="{BB962C8B-B14F-4D97-AF65-F5344CB8AC3E}">
        <p14:creationId xmlns:p14="http://schemas.microsoft.com/office/powerpoint/2010/main" val="41816932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12" name="Rectangle 11"/>
          <p:cNvSpPr/>
          <p:nvPr/>
        </p:nvSpPr>
        <p:spPr>
          <a:xfrm>
            <a:off x="3169081" y="6092998"/>
            <a:ext cx="5517720" cy="562432"/>
          </a:xfrm>
          <a:prstGeom prst="rect">
            <a:avLst/>
          </a:prstGeom>
          <a:solidFill>
            <a:srgbClr val="FFFFFF"/>
          </a:solidFill>
          <a:ln w="3810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noFill/>
          <a:ln>
            <a:noFill/>
          </a:ln>
        </p:spPr>
        <p:txBody>
          <a:bodyPr/>
          <a:lstStyle/>
          <a:p>
            <a:r>
              <a:rPr lang="en-US" b="1" dirty="0" smtClean="0"/>
              <a:t>Practice</a:t>
            </a:r>
            <a:endParaRPr lang="en-US" b="1" dirty="0"/>
          </a:p>
        </p:txBody>
      </p:sp>
      <p:sp>
        <p:nvSpPr>
          <p:cNvPr id="3" name="Content Placeholder 2"/>
          <p:cNvSpPr>
            <a:spLocks noGrp="1"/>
          </p:cNvSpPr>
          <p:nvPr>
            <p:ph idx="1"/>
          </p:nvPr>
        </p:nvSpPr>
        <p:spPr>
          <a:xfrm>
            <a:off x="457200" y="1600200"/>
            <a:ext cx="2425863" cy="5055230"/>
          </a:xfrm>
        </p:spPr>
        <p:txBody>
          <a:bodyPr>
            <a:normAutofit/>
          </a:bodyPr>
          <a:lstStyle/>
          <a:p>
            <a:pPr marL="0" indent="0" algn="ctr">
              <a:buNone/>
            </a:pPr>
            <a:r>
              <a:rPr lang="en-US" sz="2000" b="1" dirty="0" smtClean="0"/>
              <a:t>The Gettysburg Address</a:t>
            </a:r>
          </a:p>
          <a:p>
            <a:pPr marL="0" indent="0">
              <a:buNone/>
            </a:pPr>
            <a:r>
              <a:rPr lang="en-US" sz="2000" dirty="0" smtClean="0"/>
              <a:t>By: President Abraham Lincoln</a:t>
            </a:r>
          </a:p>
          <a:p>
            <a:pPr marL="0" indent="0">
              <a:buNone/>
            </a:pPr>
            <a:endParaRPr lang="en-US" sz="2400" dirty="0" smtClean="0"/>
          </a:p>
          <a:p>
            <a:pPr marL="0" indent="0">
              <a:buNone/>
            </a:pPr>
            <a:r>
              <a:rPr lang="en-US" sz="2400" dirty="0" smtClean="0"/>
              <a:t>Step 5: Repeat steps 2-4. Read and annotate more.</a:t>
            </a:r>
            <a:endParaRPr lang="en-US" sz="2400" dirty="0"/>
          </a:p>
        </p:txBody>
      </p:sp>
      <p:sp>
        <p:nvSpPr>
          <p:cNvPr id="4" name="TextBox 3"/>
          <p:cNvSpPr txBox="1"/>
          <p:nvPr/>
        </p:nvSpPr>
        <p:spPr>
          <a:xfrm>
            <a:off x="3169081" y="1600200"/>
            <a:ext cx="5517720" cy="5055230"/>
          </a:xfrm>
          <a:prstGeom prst="rect">
            <a:avLst/>
          </a:prstGeom>
          <a:noFill/>
          <a:ln w="38100" cmpd="sng">
            <a:noFill/>
          </a:ln>
        </p:spPr>
        <p:txBody>
          <a:bodyPr wrap="square" rtlCol="0">
            <a:spAutoFit/>
          </a:bodyPr>
          <a:lstStyle/>
          <a:p>
            <a:pPr>
              <a:lnSpc>
                <a:spcPct val="150000"/>
              </a:lnSpc>
            </a:pPr>
            <a:r>
              <a:rPr lang="en-US" dirty="0" smtClean="0"/>
              <a:t>Four </a:t>
            </a:r>
            <a:r>
              <a:rPr lang="en-US" dirty="0"/>
              <a:t>score and seven years ago our fathers brought forth on this continent, a new nation, conceived in Liberty, and dedicated to the proposition that all men are created equal</a:t>
            </a:r>
            <a:r>
              <a:rPr lang="en-US" dirty="0" smtClean="0"/>
              <a:t>.</a:t>
            </a:r>
            <a:endParaRPr lang="en-US" dirty="0" smtClean="0"/>
          </a:p>
          <a:p>
            <a:pPr>
              <a:lnSpc>
                <a:spcPct val="150000"/>
              </a:lnSpc>
            </a:pPr>
            <a:endParaRPr lang="en-US" dirty="0"/>
          </a:p>
          <a:p>
            <a:pPr>
              <a:lnSpc>
                <a:spcPct val="150000"/>
              </a:lnSpc>
            </a:pPr>
            <a:r>
              <a:rPr lang="en-US" dirty="0"/>
              <a:t>Now we are engaged in a great civil war, testing whether that nation, or any nation so conceived and dedicated, can long endure. We are met on a great battle-field of that war. We have come to dedicate a portion of that field, as a final resting place for those who here gave their lives that that nation might live. It is altogether fitting and proper that we should do this</a:t>
            </a:r>
            <a:r>
              <a:rPr lang="en-US" dirty="0" smtClean="0"/>
              <a:t>.</a:t>
            </a:r>
          </a:p>
        </p:txBody>
      </p:sp>
    </p:spTree>
    <p:extLst>
      <p:ext uri="{BB962C8B-B14F-4D97-AF65-F5344CB8AC3E}">
        <p14:creationId xmlns:p14="http://schemas.microsoft.com/office/powerpoint/2010/main" val="5013980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smtClean="0"/>
              <a:t>Practice</a:t>
            </a:r>
            <a:endParaRPr lang="en-US" b="1" dirty="0"/>
          </a:p>
        </p:txBody>
      </p:sp>
      <p:sp>
        <p:nvSpPr>
          <p:cNvPr id="3" name="Content Placeholder 2"/>
          <p:cNvSpPr>
            <a:spLocks noGrp="1"/>
          </p:cNvSpPr>
          <p:nvPr>
            <p:ph idx="1"/>
          </p:nvPr>
        </p:nvSpPr>
        <p:spPr>
          <a:xfrm>
            <a:off x="457200" y="1600200"/>
            <a:ext cx="2425863" cy="4525963"/>
          </a:xfrm>
        </p:spPr>
        <p:txBody>
          <a:bodyPr>
            <a:normAutofit lnSpcReduction="10000"/>
          </a:bodyPr>
          <a:lstStyle/>
          <a:p>
            <a:pPr marL="0" indent="0" algn="ctr">
              <a:buNone/>
            </a:pPr>
            <a:r>
              <a:rPr lang="en-US" sz="2400" b="1" dirty="0" smtClean="0"/>
              <a:t>The Gettysburg Address</a:t>
            </a:r>
          </a:p>
          <a:p>
            <a:pPr marL="0" indent="0">
              <a:buNone/>
            </a:pPr>
            <a:r>
              <a:rPr lang="en-US" sz="2000" b="1" dirty="0" smtClean="0"/>
              <a:t>By: President Abraham Lincoln</a:t>
            </a:r>
          </a:p>
          <a:p>
            <a:pPr marL="0" indent="0">
              <a:buNone/>
            </a:pPr>
            <a:endParaRPr lang="en-US" sz="2400" dirty="0" smtClean="0"/>
          </a:p>
          <a:p>
            <a:pPr marL="0" indent="0">
              <a:buNone/>
            </a:pPr>
            <a:r>
              <a:rPr lang="en-US" sz="2400" dirty="0" smtClean="0"/>
              <a:t>Use the symbols from the previous slide to annotate President Abraham Lincoln’s famous, “Gettysburg Address.”</a:t>
            </a:r>
            <a:endParaRPr lang="en-US" sz="2400" dirty="0"/>
          </a:p>
        </p:txBody>
      </p:sp>
      <p:sp>
        <p:nvSpPr>
          <p:cNvPr id="4" name="TextBox 3"/>
          <p:cNvSpPr txBox="1"/>
          <p:nvPr/>
        </p:nvSpPr>
        <p:spPr>
          <a:xfrm>
            <a:off x="3169081" y="1600200"/>
            <a:ext cx="5517720" cy="5055230"/>
          </a:xfrm>
          <a:prstGeom prst="rect">
            <a:avLst/>
          </a:prstGeom>
          <a:solidFill>
            <a:srgbClr val="FFFFFF"/>
          </a:solidFill>
          <a:ln w="28575" cmpd="sng">
            <a:solidFill>
              <a:srgbClr val="135592"/>
            </a:solidFill>
          </a:ln>
        </p:spPr>
        <p:txBody>
          <a:bodyPr wrap="square" rtlCol="0">
            <a:spAutoFit/>
          </a:bodyPr>
          <a:lstStyle/>
          <a:p>
            <a:pPr>
              <a:lnSpc>
                <a:spcPct val="150000"/>
              </a:lnSpc>
            </a:pPr>
            <a:r>
              <a:rPr lang="en-US" dirty="0" smtClean="0"/>
              <a:t>Four </a:t>
            </a:r>
            <a:r>
              <a:rPr lang="en-US" dirty="0"/>
              <a:t>score and seven years ago our fathers brought forth on this continent, a new nation, conceived in Liberty, and dedicated to the </a:t>
            </a:r>
            <a:r>
              <a:rPr lang="en-US" u="sng" dirty="0"/>
              <a:t>proposition</a:t>
            </a:r>
            <a:r>
              <a:rPr lang="en-US" dirty="0"/>
              <a:t> that all men are created equal</a:t>
            </a:r>
            <a:r>
              <a:rPr lang="en-US" dirty="0" smtClean="0"/>
              <a:t>.</a:t>
            </a:r>
          </a:p>
          <a:p>
            <a:pPr>
              <a:lnSpc>
                <a:spcPct val="150000"/>
              </a:lnSpc>
            </a:pPr>
            <a:endParaRPr lang="en-US" dirty="0"/>
          </a:p>
          <a:p>
            <a:pPr>
              <a:lnSpc>
                <a:spcPct val="150000"/>
              </a:lnSpc>
            </a:pPr>
            <a:r>
              <a:rPr lang="en-US" dirty="0"/>
              <a:t>Now we are engaged in </a:t>
            </a:r>
            <a:r>
              <a:rPr lang="en-US" dirty="0">
                <a:effectLst>
                  <a:glow rad="127000">
                    <a:srgbClr val="FFFF00">
                      <a:alpha val="75000"/>
                    </a:srgbClr>
                  </a:glow>
                </a:effectLst>
              </a:rPr>
              <a:t>a great civil war</a:t>
            </a:r>
            <a:r>
              <a:rPr lang="en-US" dirty="0"/>
              <a:t>, testing whether that nation, or any nation so conceived and dedicated, can long endure. We are met on a great battle-field of that war. </a:t>
            </a:r>
            <a:r>
              <a:rPr lang="en-US" dirty="0">
                <a:effectLst>
                  <a:glow rad="127000">
                    <a:srgbClr val="FFFF00">
                      <a:alpha val="75000"/>
                    </a:srgbClr>
                  </a:glow>
                </a:effectLst>
              </a:rPr>
              <a:t>We have come to dedicate a portion of that field, as a final resting place </a:t>
            </a:r>
            <a:r>
              <a:rPr lang="en-US" dirty="0"/>
              <a:t>for those who here gave their lives that that nation might live. It is altogether fitting and proper that we should do this</a:t>
            </a:r>
            <a:r>
              <a:rPr lang="en-US" dirty="0" smtClean="0"/>
              <a:t>.</a:t>
            </a:r>
            <a:endParaRPr lang="en-US" dirty="0"/>
          </a:p>
        </p:txBody>
      </p:sp>
      <p:sp>
        <p:nvSpPr>
          <p:cNvPr id="7" name="Oval 6"/>
          <p:cNvSpPr/>
          <p:nvPr/>
        </p:nvSpPr>
        <p:spPr>
          <a:xfrm>
            <a:off x="6261748" y="4595520"/>
            <a:ext cx="2227270" cy="411909"/>
          </a:xfrm>
          <a:prstGeom prst="ellipse">
            <a:avLst/>
          </a:prstGeom>
          <a:noFill/>
          <a:ln w="28575" cmpd="sng">
            <a:solidFill>
              <a:srgbClr val="13559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3081226" y="5007429"/>
            <a:ext cx="1083198" cy="411909"/>
          </a:xfrm>
          <a:prstGeom prst="ellipse">
            <a:avLst/>
          </a:prstGeom>
          <a:noFill/>
          <a:ln w="28575" cmpd="sng">
            <a:solidFill>
              <a:srgbClr val="13559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4164424" y="5407420"/>
            <a:ext cx="1773313" cy="411909"/>
          </a:xfrm>
          <a:prstGeom prst="ellipse">
            <a:avLst/>
          </a:prstGeom>
          <a:noFill/>
          <a:ln w="28575" cmpd="sng">
            <a:solidFill>
              <a:srgbClr val="13559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6181663" y="2128197"/>
            <a:ext cx="1083198" cy="411909"/>
          </a:xfrm>
          <a:prstGeom prst="ellipse">
            <a:avLst/>
          </a:prstGeom>
          <a:noFill/>
          <a:ln w="28575" cmpd="sng">
            <a:solidFill>
              <a:srgbClr val="13559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5937737" y="4183611"/>
            <a:ext cx="995343" cy="411909"/>
          </a:xfrm>
          <a:prstGeom prst="ellipse">
            <a:avLst/>
          </a:prstGeom>
          <a:noFill/>
          <a:ln w="28575" cmpd="sng">
            <a:solidFill>
              <a:srgbClr val="13559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Connector 12"/>
          <p:cNvCxnSpPr/>
          <p:nvPr/>
        </p:nvCxnSpPr>
        <p:spPr>
          <a:xfrm>
            <a:off x="6589858" y="2540106"/>
            <a:ext cx="0" cy="1643505"/>
          </a:xfrm>
          <a:prstGeom prst="line">
            <a:avLst/>
          </a:prstGeom>
          <a:ln w="28575" cmpd="sng">
            <a:solidFill>
              <a:srgbClr val="135592"/>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6604159" y="3044413"/>
            <a:ext cx="1793334" cy="400110"/>
          </a:xfrm>
          <a:prstGeom prst="rect">
            <a:avLst/>
          </a:prstGeom>
          <a:noFill/>
        </p:spPr>
        <p:txBody>
          <a:bodyPr wrap="square" rtlCol="0">
            <a:spAutoFit/>
          </a:bodyPr>
          <a:lstStyle/>
          <a:p>
            <a:r>
              <a:rPr lang="en-US" sz="2000" dirty="0" smtClean="0">
                <a:solidFill>
                  <a:srgbClr val="1A537F"/>
                </a:solidFill>
                <a:latin typeface="Set Fire to the Rain"/>
                <a:cs typeface="Set Fire to the Rain"/>
              </a:rPr>
              <a:t>repetition</a:t>
            </a:r>
            <a:endParaRPr lang="en-US" sz="2000" dirty="0">
              <a:solidFill>
                <a:srgbClr val="1A537F"/>
              </a:solidFill>
              <a:latin typeface="Set Fire to the Rain"/>
              <a:cs typeface="Set Fire to the Rain"/>
            </a:endParaRPr>
          </a:p>
        </p:txBody>
      </p:sp>
      <p:sp>
        <p:nvSpPr>
          <p:cNvPr id="16" name="TextBox 15"/>
          <p:cNvSpPr txBox="1"/>
          <p:nvPr/>
        </p:nvSpPr>
        <p:spPr>
          <a:xfrm>
            <a:off x="627300" y="6126163"/>
            <a:ext cx="2541781" cy="369332"/>
          </a:xfrm>
          <a:prstGeom prst="rect">
            <a:avLst/>
          </a:prstGeom>
          <a:noFill/>
        </p:spPr>
        <p:txBody>
          <a:bodyPr wrap="square" rtlCol="0">
            <a:spAutoFit/>
          </a:bodyPr>
          <a:lstStyle/>
          <a:p>
            <a:r>
              <a:rPr lang="en-US" dirty="0" smtClean="0">
                <a:solidFill>
                  <a:schemeClr val="bg1"/>
                </a:solidFill>
                <a:latin typeface="Set Fire to the Rain"/>
                <a:cs typeface="Set Fire to the Rain"/>
              </a:rPr>
              <a:t>Purpose of text</a:t>
            </a:r>
            <a:endParaRPr lang="en-US" dirty="0">
              <a:solidFill>
                <a:schemeClr val="bg1"/>
              </a:solidFill>
              <a:latin typeface="Set Fire to the Rain"/>
              <a:cs typeface="Set Fire to the Rain"/>
            </a:endParaRPr>
          </a:p>
        </p:txBody>
      </p:sp>
      <p:sp>
        <p:nvSpPr>
          <p:cNvPr id="26" name="TextBox 25"/>
          <p:cNvSpPr txBox="1"/>
          <p:nvPr/>
        </p:nvSpPr>
        <p:spPr>
          <a:xfrm>
            <a:off x="4143001" y="3556815"/>
            <a:ext cx="1944433" cy="400110"/>
          </a:xfrm>
          <a:prstGeom prst="rect">
            <a:avLst/>
          </a:prstGeom>
          <a:noFill/>
        </p:spPr>
        <p:txBody>
          <a:bodyPr wrap="square" rtlCol="0">
            <a:spAutoFit/>
          </a:bodyPr>
          <a:lstStyle/>
          <a:p>
            <a:r>
              <a:rPr lang="en-US" sz="2000" dirty="0">
                <a:solidFill>
                  <a:srgbClr val="1A537F"/>
                </a:solidFill>
                <a:latin typeface="Set Fire to the Rain"/>
                <a:cs typeface="Set Fire to the Rain"/>
              </a:rPr>
              <a:t>t</a:t>
            </a:r>
            <a:r>
              <a:rPr lang="en-US" sz="2000" dirty="0" smtClean="0">
                <a:solidFill>
                  <a:srgbClr val="1A537F"/>
                </a:solidFill>
                <a:latin typeface="Set Fire to the Rain"/>
                <a:cs typeface="Set Fire to the Rain"/>
              </a:rPr>
              <a:t>ime period</a:t>
            </a:r>
            <a:endParaRPr lang="en-US" sz="2000" dirty="0">
              <a:solidFill>
                <a:srgbClr val="1A537F"/>
              </a:solidFill>
              <a:latin typeface="Set Fire to the Rain"/>
              <a:cs typeface="Set Fire to the Rain"/>
            </a:endParaRPr>
          </a:p>
        </p:txBody>
      </p:sp>
      <p:cxnSp>
        <p:nvCxnSpPr>
          <p:cNvPr id="27" name="Straight Connector 26"/>
          <p:cNvCxnSpPr/>
          <p:nvPr/>
        </p:nvCxnSpPr>
        <p:spPr>
          <a:xfrm>
            <a:off x="5765000" y="3789175"/>
            <a:ext cx="416663" cy="76990"/>
          </a:xfrm>
          <a:prstGeom prst="line">
            <a:avLst/>
          </a:prstGeom>
          <a:ln w="28575" cmpd="sng">
            <a:solidFill>
              <a:srgbClr val="135592"/>
            </a:solidFill>
          </a:ln>
          <a:effectLst/>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7367878" y="6280051"/>
            <a:ext cx="2926080" cy="400110"/>
          </a:xfrm>
          <a:prstGeom prst="rect">
            <a:avLst/>
          </a:prstGeom>
          <a:noFill/>
        </p:spPr>
        <p:txBody>
          <a:bodyPr wrap="square" rtlCol="0">
            <a:spAutoFit/>
          </a:bodyPr>
          <a:lstStyle/>
          <a:p>
            <a:r>
              <a:rPr lang="en-US" sz="2000" dirty="0" smtClean="0">
                <a:solidFill>
                  <a:srgbClr val="1A537F"/>
                </a:solidFill>
                <a:latin typeface="Set Fire to the Rain"/>
                <a:cs typeface="Set Fire to the Rain"/>
              </a:rPr>
              <a:t>Do what?</a:t>
            </a:r>
            <a:endParaRPr lang="en-US" sz="2000" dirty="0">
              <a:solidFill>
                <a:srgbClr val="1A537F"/>
              </a:solidFill>
              <a:latin typeface="Set Fire to the Rain"/>
              <a:cs typeface="Set Fire to the Rain"/>
            </a:endParaRPr>
          </a:p>
        </p:txBody>
      </p:sp>
      <p:sp>
        <p:nvSpPr>
          <p:cNvPr id="28" name="TextBox 27"/>
          <p:cNvSpPr txBox="1"/>
          <p:nvPr/>
        </p:nvSpPr>
        <p:spPr>
          <a:xfrm rot="21060774">
            <a:off x="6865916" y="6079997"/>
            <a:ext cx="797889" cy="830997"/>
          </a:xfrm>
          <a:prstGeom prst="rect">
            <a:avLst/>
          </a:prstGeom>
          <a:noFill/>
        </p:spPr>
        <p:txBody>
          <a:bodyPr wrap="square" rtlCol="0">
            <a:spAutoFit/>
          </a:bodyPr>
          <a:lstStyle/>
          <a:p>
            <a:pPr algn="ctr"/>
            <a:r>
              <a:rPr lang="en-US" sz="4800" b="1" dirty="0" smtClean="0">
                <a:ln w="6350">
                  <a:solidFill>
                    <a:schemeClr val="tx1"/>
                  </a:solidFill>
                </a:ln>
                <a:gradFill flip="none" rotWithShape="1">
                  <a:gsLst>
                    <a:gs pos="0">
                      <a:srgbClr val="135592"/>
                    </a:gs>
                    <a:gs pos="100000">
                      <a:srgbClr val="6AAC33"/>
                    </a:gs>
                    <a:gs pos="50000">
                      <a:srgbClr val="52BFBF"/>
                    </a:gs>
                  </a:gsLst>
                  <a:lin ang="15960000" scaled="0"/>
                  <a:tileRect/>
                </a:gradFill>
                <a:latin typeface="KG Second Chances Solid"/>
                <a:cs typeface="KG Second Chances Solid"/>
              </a:rPr>
              <a:t>?</a:t>
            </a:r>
            <a:endParaRPr lang="en-US" sz="1050" dirty="0"/>
          </a:p>
        </p:txBody>
      </p:sp>
      <p:cxnSp>
        <p:nvCxnSpPr>
          <p:cNvPr id="31" name="Straight Connector 30"/>
          <p:cNvCxnSpPr/>
          <p:nvPr/>
        </p:nvCxnSpPr>
        <p:spPr>
          <a:xfrm flipV="1">
            <a:off x="2485393" y="5664189"/>
            <a:ext cx="672091" cy="808538"/>
          </a:xfrm>
          <a:prstGeom prst="line">
            <a:avLst/>
          </a:prstGeom>
          <a:ln w="38100" cmpd="sng">
            <a:solidFill>
              <a:srgbClr val="52BFBF"/>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223730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smtClean="0"/>
              <a:t>Practice</a:t>
            </a:r>
            <a:endParaRPr lang="en-US" b="1" dirty="0"/>
          </a:p>
        </p:txBody>
      </p:sp>
      <p:sp>
        <p:nvSpPr>
          <p:cNvPr id="3" name="Content Placeholder 2"/>
          <p:cNvSpPr>
            <a:spLocks noGrp="1"/>
          </p:cNvSpPr>
          <p:nvPr>
            <p:ph idx="1"/>
          </p:nvPr>
        </p:nvSpPr>
        <p:spPr>
          <a:xfrm>
            <a:off x="457200" y="1600200"/>
            <a:ext cx="2425863" cy="4525963"/>
          </a:xfrm>
        </p:spPr>
        <p:txBody>
          <a:bodyPr>
            <a:normAutofit lnSpcReduction="10000"/>
          </a:bodyPr>
          <a:lstStyle/>
          <a:p>
            <a:pPr marL="0" indent="0" algn="ctr">
              <a:buNone/>
            </a:pPr>
            <a:r>
              <a:rPr lang="en-US" sz="2400" b="1" dirty="0" smtClean="0"/>
              <a:t>The Gettysburg Address</a:t>
            </a:r>
          </a:p>
          <a:p>
            <a:pPr marL="0" indent="0">
              <a:buNone/>
            </a:pPr>
            <a:r>
              <a:rPr lang="en-US" sz="2000" b="1" dirty="0" smtClean="0"/>
              <a:t>By: President Abraham Lincoln</a:t>
            </a:r>
          </a:p>
          <a:p>
            <a:pPr marL="0" indent="0">
              <a:buNone/>
            </a:pPr>
            <a:endParaRPr lang="en-US" sz="2400" dirty="0" smtClean="0"/>
          </a:p>
          <a:p>
            <a:pPr marL="0" indent="0">
              <a:buNone/>
            </a:pPr>
            <a:r>
              <a:rPr lang="en-US" sz="2400" dirty="0" smtClean="0"/>
              <a:t>Use the symbols from the previous slide to annotate President Abraham Lincoln’s famous, “Gettysburg Address.”</a:t>
            </a:r>
            <a:endParaRPr lang="en-US" sz="2400" dirty="0"/>
          </a:p>
        </p:txBody>
      </p:sp>
      <p:sp>
        <p:nvSpPr>
          <p:cNvPr id="4" name="TextBox 3"/>
          <p:cNvSpPr txBox="1"/>
          <p:nvPr/>
        </p:nvSpPr>
        <p:spPr>
          <a:xfrm>
            <a:off x="3169081" y="1600200"/>
            <a:ext cx="5517720" cy="5055230"/>
          </a:xfrm>
          <a:prstGeom prst="rect">
            <a:avLst/>
          </a:prstGeom>
          <a:noFill/>
          <a:ln w="28575" cmpd="sng">
            <a:solidFill>
              <a:srgbClr val="135592"/>
            </a:solidFill>
          </a:ln>
        </p:spPr>
        <p:txBody>
          <a:bodyPr wrap="square" rtlCol="0">
            <a:spAutoFit/>
          </a:bodyPr>
          <a:lstStyle/>
          <a:p>
            <a:pPr>
              <a:lnSpc>
                <a:spcPct val="150000"/>
              </a:lnSpc>
            </a:pPr>
            <a:r>
              <a:rPr lang="en-US" dirty="0" smtClean="0"/>
              <a:t>Four </a:t>
            </a:r>
            <a:r>
              <a:rPr lang="en-US" dirty="0"/>
              <a:t>score and seven years ago our fathers brought forth on this continent, a new nation, conceived in Liberty, and dedicated to the </a:t>
            </a:r>
            <a:r>
              <a:rPr lang="en-US" u="sng" dirty="0"/>
              <a:t>proposition</a:t>
            </a:r>
            <a:r>
              <a:rPr lang="en-US" dirty="0"/>
              <a:t> that all men are created equal</a:t>
            </a:r>
            <a:r>
              <a:rPr lang="en-US" dirty="0" smtClean="0"/>
              <a:t>.</a:t>
            </a:r>
          </a:p>
          <a:p>
            <a:pPr>
              <a:lnSpc>
                <a:spcPct val="150000"/>
              </a:lnSpc>
            </a:pPr>
            <a:endParaRPr lang="en-US" dirty="0"/>
          </a:p>
          <a:p>
            <a:pPr>
              <a:lnSpc>
                <a:spcPct val="150000"/>
              </a:lnSpc>
            </a:pPr>
            <a:r>
              <a:rPr lang="en-US" dirty="0"/>
              <a:t>Now we are engaged in </a:t>
            </a:r>
            <a:r>
              <a:rPr lang="en-US" dirty="0">
                <a:effectLst>
                  <a:glow rad="127000">
                    <a:srgbClr val="FFFF00">
                      <a:alpha val="75000"/>
                    </a:srgbClr>
                  </a:glow>
                </a:effectLst>
              </a:rPr>
              <a:t>a great civil war</a:t>
            </a:r>
            <a:r>
              <a:rPr lang="en-US" dirty="0"/>
              <a:t>, testing whether that nation, or any nation so conceived and dedicated, can long endure. We are met on a great battle-field of that war. </a:t>
            </a:r>
            <a:r>
              <a:rPr lang="en-US" dirty="0">
                <a:effectLst>
                  <a:glow rad="127000">
                    <a:srgbClr val="FFFF00">
                      <a:alpha val="75000"/>
                    </a:srgbClr>
                  </a:glow>
                </a:effectLst>
              </a:rPr>
              <a:t>We have come to dedicate a portion of that field, as a final resting place </a:t>
            </a:r>
            <a:r>
              <a:rPr lang="en-US" dirty="0"/>
              <a:t>for those who here gave their lives that that nation might live. It is altogether fitting and proper that we should do this</a:t>
            </a:r>
            <a:r>
              <a:rPr lang="en-US" dirty="0" smtClean="0"/>
              <a:t>.</a:t>
            </a:r>
            <a:endParaRPr lang="en-US" dirty="0"/>
          </a:p>
        </p:txBody>
      </p:sp>
    </p:spTree>
    <p:extLst>
      <p:ext uri="{BB962C8B-B14F-4D97-AF65-F5344CB8AC3E}">
        <p14:creationId xmlns:p14="http://schemas.microsoft.com/office/powerpoint/2010/main" val="13698366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6119" y="425609"/>
            <a:ext cx="8903600" cy="6350459"/>
          </a:xfrm>
          <a:prstGeom prst="rect">
            <a:avLst/>
          </a:prstGeom>
          <a:solidFill>
            <a:srgbClr val="FFFFFF"/>
          </a:solidFill>
          <a:ln w="38100" cmpd="sng">
            <a:solidFill>
              <a:srgbClr val="135592"/>
            </a:solidFill>
          </a:ln>
        </p:spPr>
        <p:txBody>
          <a:bodyPr wrap="square" rtlCol="0">
            <a:spAutoFit/>
          </a:bodyPr>
          <a:lstStyle/>
          <a:p>
            <a:pPr>
              <a:lnSpc>
                <a:spcPct val="150000"/>
              </a:lnSpc>
            </a:pPr>
            <a:r>
              <a:rPr lang="en-US" sz="1600" dirty="0" smtClean="0">
                <a:latin typeface="Times"/>
                <a:cs typeface="Times"/>
              </a:rPr>
              <a:t>Four score and seven years ago our fathers brought forth on this continent, a new nation, conceived in Liberty, and dedicated to the proposition that all men are created equal.</a:t>
            </a:r>
          </a:p>
          <a:p>
            <a:pPr>
              <a:lnSpc>
                <a:spcPct val="150000"/>
              </a:lnSpc>
            </a:pPr>
            <a:endParaRPr lang="en-US" sz="1600" dirty="0" smtClean="0">
              <a:latin typeface="Times"/>
              <a:cs typeface="Times"/>
            </a:endParaRPr>
          </a:p>
          <a:p>
            <a:pPr>
              <a:lnSpc>
                <a:spcPct val="150000"/>
              </a:lnSpc>
            </a:pPr>
            <a:r>
              <a:rPr lang="en-US" sz="1600" dirty="0" smtClean="0">
                <a:latin typeface="Times"/>
                <a:cs typeface="Times"/>
              </a:rPr>
              <a:t>Now we are engaged in a great civil war, testing whether that nation, or any nation so conceived and dedicated, can long endure. We are met on a great battle-field of that war. We have come to dedicate a portion of that field, as a final resting place for those who here gave their lives that that nation might live. It is altogether fitting and proper that we should do this.</a:t>
            </a:r>
          </a:p>
          <a:p>
            <a:pPr>
              <a:lnSpc>
                <a:spcPct val="150000"/>
              </a:lnSpc>
            </a:pPr>
            <a:endParaRPr lang="en-US" sz="1600" dirty="0" smtClean="0">
              <a:latin typeface="Times"/>
              <a:cs typeface="Times"/>
            </a:endParaRPr>
          </a:p>
          <a:p>
            <a:pPr>
              <a:lnSpc>
                <a:spcPct val="150000"/>
              </a:lnSpc>
            </a:pPr>
            <a:r>
              <a:rPr lang="en-US" sz="1600" dirty="0" smtClean="0">
                <a:latin typeface="Times"/>
                <a:cs typeface="Times"/>
              </a:rPr>
              <a:t>But, in a larger sense, we can not dedicate -- we can not consecrate -- we can not hallow -- this ground. The brave men, living and dead, who struggled here, have consecrated it, far above our poor power to add or detract. The world will little note, nor long remember what we say here, but it can never forget what they did here. It is for us the living, rather, to be dedicated here to the unfinished work which they who fought here have thus far so nobly advanced. It is rather for us to be here dedicated to the great task remaining before us -- that from these honored dead we take increased devotion to that cause for which they gave the last full measure of devotion -- that we here highly resolve that these dead shall not have died in vain -- that this nation, under God, shall have a new birth of freedom -- and that government of the people, by the people, for the people, shall not perish from the earth.</a:t>
            </a:r>
          </a:p>
        </p:txBody>
      </p:sp>
      <p:sp>
        <p:nvSpPr>
          <p:cNvPr id="5" name="Title 4"/>
          <p:cNvSpPr>
            <a:spLocks noGrp="1"/>
          </p:cNvSpPr>
          <p:nvPr>
            <p:ph type="title"/>
          </p:nvPr>
        </p:nvSpPr>
        <p:spPr>
          <a:xfrm>
            <a:off x="136119" y="75404"/>
            <a:ext cx="4295733" cy="509845"/>
          </a:xfrm>
        </p:spPr>
        <p:txBody>
          <a:bodyPr>
            <a:noAutofit/>
          </a:bodyPr>
          <a:lstStyle/>
          <a:p>
            <a:pPr>
              <a:lnSpc>
                <a:spcPct val="80000"/>
              </a:lnSpc>
            </a:pPr>
            <a:r>
              <a:rPr lang="en-US" sz="3200" b="1" i="1" dirty="0" smtClean="0"/>
              <a:t>The Gettysburg Address</a:t>
            </a:r>
            <a:endParaRPr lang="en-US" sz="3200" b="1" i="1" dirty="0"/>
          </a:p>
        </p:txBody>
      </p:sp>
    </p:spTree>
    <p:extLst>
      <p:ext uri="{BB962C8B-B14F-4D97-AF65-F5344CB8AC3E}">
        <p14:creationId xmlns:p14="http://schemas.microsoft.com/office/powerpoint/2010/main" val="1656782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It happens…</a:t>
            </a:r>
            <a:endParaRPr lang="en-US" sz="6000" b="1" dirty="0"/>
          </a:p>
        </p:txBody>
      </p:sp>
      <p:sp>
        <p:nvSpPr>
          <p:cNvPr id="3" name="Content Placeholder 2"/>
          <p:cNvSpPr>
            <a:spLocks noGrp="1"/>
          </p:cNvSpPr>
          <p:nvPr>
            <p:ph idx="1"/>
          </p:nvPr>
        </p:nvSpPr>
        <p:spPr>
          <a:noFill/>
        </p:spPr>
        <p:txBody>
          <a:bodyPr>
            <a:normAutofit/>
          </a:bodyPr>
          <a:lstStyle/>
          <a:p>
            <a:pPr marL="0" indent="0" algn="ctr">
              <a:lnSpc>
                <a:spcPct val="90000"/>
              </a:lnSpc>
              <a:buNone/>
            </a:pPr>
            <a:endParaRPr lang="en-US" sz="5400" b="1" dirty="0" smtClean="0">
              <a:solidFill>
                <a:srgbClr val="135592"/>
              </a:solidFill>
              <a:latin typeface="KG Behind These Hazel Eyes"/>
              <a:cs typeface="KG Behind These Hazel Eyes"/>
            </a:endParaRPr>
          </a:p>
          <a:p>
            <a:pPr marL="0" indent="0" algn="ctr">
              <a:lnSpc>
                <a:spcPct val="80000"/>
              </a:lnSpc>
              <a:buNone/>
            </a:pPr>
            <a:r>
              <a:rPr lang="en-US" sz="5400" b="1" dirty="0" smtClean="0">
                <a:solidFill>
                  <a:srgbClr val="135592"/>
                </a:solidFill>
                <a:cs typeface="KG Behind These Hazel Eyes"/>
              </a:rPr>
              <a:t>STOP </a:t>
            </a:r>
            <a:r>
              <a:rPr lang="en-US" sz="5400" b="1" dirty="0" smtClean="0">
                <a:solidFill>
                  <a:srgbClr val="135592"/>
                </a:solidFill>
                <a:cs typeface="KG Behind These Hazel Eyes"/>
              </a:rPr>
              <a:t>WASTING TIME WITH MINDLESS READING!</a:t>
            </a:r>
            <a:endParaRPr lang="en-US" sz="5400" b="1" dirty="0">
              <a:solidFill>
                <a:srgbClr val="135592"/>
              </a:solidFill>
              <a:cs typeface="KG Behind These Hazel Eyes"/>
            </a:endParaRPr>
          </a:p>
        </p:txBody>
      </p:sp>
      <p:sp>
        <p:nvSpPr>
          <p:cNvPr id="4" name="TextBox 3"/>
          <p:cNvSpPr txBox="1"/>
          <p:nvPr/>
        </p:nvSpPr>
        <p:spPr>
          <a:xfrm>
            <a:off x="457200" y="4021017"/>
            <a:ext cx="8229599" cy="1938992"/>
          </a:xfrm>
          <a:prstGeom prst="rect">
            <a:avLst/>
          </a:prstGeom>
          <a:noFill/>
        </p:spPr>
        <p:txBody>
          <a:bodyPr wrap="square" rtlCol="0">
            <a:spAutoFit/>
          </a:bodyPr>
          <a:lstStyle/>
          <a:p>
            <a:pPr algn="ctr"/>
            <a:r>
              <a:rPr lang="en-US" sz="4000" dirty="0" smtClean="0"/>
              <a:t>Annotating a text will help you </a:t>
            </a:r>
            <a:r>
              <a:rPr lang="en-US" sz="4000" b="1" dirty="0" smtClean="0">
                <a:solidFill>
                  <a:srgbClr val="6AAC33"/>
                </a:solidFill>
              </a:rPr>
              <a:t>not only remember</a:t>
            </a:r>
            <a:r>
              <a:rPr lang="en-US" sz="4000" dirty="0" smtClean="0"/>
              <a:t> what you read, but </a:t>
            </a:r>
            <a:r>
              <a:rPr lang="en-US" sz="4000" b="1" u="sng" dirty="0" smtClean="0">
                <a:solidFill>
                  <a:srgbClr val="6AAC33"/>
                </a:solidFill>
              </a:rPr>
              <a:t>understand</a:t>
            </a:r>
            <a:r>
              <a:rPr lang="en-US" sz="4000" b="1" dirty="0" smtClean="0">
                <a:solidFill>
                  <a:srgbClr val="6AAC33"/>
                </a:solidFill>
              </a:rPr>
              <a:t> </a:t>
            </a:r>
            <a:r>
              <a:rPr lang="en-US" sz="4000" dirty="0" smtClean="0"/>
              <a:t>and </a:t>
            </a:r>
            <a:r>
              <a:rPr lang="en-US" sz="4000" b="1" u="sng" dirty="0" smtClean="0">
                <a:solidFill>
                  <a:srgbClr val="6AAC33"/>
                </a:solidFill>
              </a:rPr>
              <a:t>connect</a:t>
            </a:r>
            <a:r>
              <a:rPr lang="en-US" sz="4000" b="1" dirty="0" smtClean="0">
                <a:solidFill>
                  <a:srgbClr val="6AAC33"/>
                </a:solidFill>
              </a:rPr>
              <a:t> </a:t>
            </a:r>
            <a:r>
              <a:rPr lang="en-US" sz="4000" dirty="0"/>
              <a:t>w</a:t>
            </a:r>
            <a:r>
              <a:rPr lang="en-US" sz="4000" dirty="0" smtClean="0"/>
              <a:t>ith the </a:t>
            </a:r>
            <a:r>
              <a:rPr lang="en-US" sz="4000" dirty="0" smtClean="0"/>
              <a:t>text.</a:t>
            </a:r>
            <a:endParaRPr lang="en-US" sz="4000" dirty="0"/>
          </a:p>
        </p:txBody>
      </p:sp>
    </p:spTree>
    <p:extLst>
      <p:ext uri="{BB962C8B-B14F-4D97-AF65-F5344CB8AC3E}">
        <p14:creationId xmlns:p14="http://schemas.microsoft.com/office/powerpoint/2010/main" val="3222874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What is Annotating?</a:t>
            </a:r>
            <a:endParaRPr lang="en-US" sz="5400" b="1" dirty="0"/>
          </a:p>
        </p:txBody>
      </p:sp>
      <p:sp>
        <p:nvSpPr>
          <p:cNvPr id="3" name="Content Placeholder 2"/>
          <p:cNvSpPr>
            <a:spLocks noGrp="1"/>
          </p:cNvSpPr>
          <p:nvPr>
            <p:ph idx="1"/>
          </p:nvPr>
        </p:nvSpPr>
        <p:spPr>
          <a:noFill/>
          <a:ln>
            <a:noFill/>
          </a:ln>
        </p:spPr>
        <p:txBody>
          <a:bodyPr>
            <a:normAutofit/>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a:p>
        </p:txBody>
      </p:sp>
      <p:sp>
        <p:nvSpPr>
          <p:cNvPr id="4" name="TextBox 3"/>
          <p:cNvSpPr txBox="1"/>
          <p:nvPr/>
        </p:nvSpPr>
        <p:spPr>
          <a:xfrm>
            <a:off x="2974589" y="6727848"/>
            <a:ext cx="184666" cy="369332"/>
          </a:xfrm>
          <a:prstGeom prst="rect">
            <a:avLst/>
          </a:prstGeom>
          <a:noFill/>
        </p:spPr>
        <p:txBody>
          <a:bodyPr wrap="none" rtlCol="0">
            <a:spAutoFit/>
          </a:bodyPr>
          <a:lstStyle/>
          <a:p>
            <a:endParaRPr lang="en-US" dirty="0"/>
          </a:p>
        </p:txBody>
      </p:sp>
      <p:sp>
        <p:nvSpPr>
          <p:cNvPr id="5" name="TextBox 4"/>
          <p:cNvSpPr txBox="1"/>
          <p:nvPr/>
        </p:nvSpPr>
        <p:spPr>
          <a:xfrm>
            <a:off x="457200" y="1600200"/>
            <a:ext cx="8229600" cy="1601977"/>
          </a:xfrm>
          <a:prstGeom prst="rect">
            <a:avLst/>
          </a:prstGeom>
          <a:noFill/>
        </p:spPr>
        <p:txBody>
          <a:bodyPr wrap="square" rtlCol="0">
            <a:spAutoFit/>
          </a:bodyPr>
          <a:lstStyle/>
          <a:p>
            <a:pPr algn="ctr">
              <a:lnSpc>
                <a:spcPct val="90000"/>
              </a:lnSpc>
            </a:pPr>
            <a:r>
              <a:rPr lang="en-US" sz="4400" dirty="0" smtClean="0"/>
              <a:t>Annotation is the </a:t>
            </a:r>
            <a:r>
              <a:rPr lang="en-US" sz="5400" b="1" u="sng" dirty="0" smtClean="0">
                <a:solidFill>
                  <a:srgbClr val="6AAC33"/>
                </a:solidFill>
              </a:rPr>
              <a:t>ACT</a:t>
            </a:r>
            <a:r>
              <a:rPr lang="en-US" sz="5400" b="1" dirty="0" smtClean="0">
                <a:solidFill>
                  <a:srgbClr val="6AAC33"/>
                </a:solidFill>
              </a:rPr>
              <a:t> </a:t>
            </a:r>
            <a:r>
              <a:rPr lang="en-US" sz="4400" dirty="0" smtClean="0"/>
              <a:t>of making a note in </a:t>
            </a:r>
            <a:r>
              <a:rPr lang="en-US" sz="5400" b="1" u="sng" dirty="0" smtClean="0">
                <a:solidFill>
                  <a:srgbClr val="6AAC33"/>
                </a:solidFill>
              </a:rPr>
              <a:t>ANY</a:t>
            </a:r>
            <a:r>
              <a:rPr lang="en-US" sz="5400" dirty="0" smtClean="0">
                <a:solidFill>
                  <a:srgbClr val="6AAC33"/>
                </a:solidFill>
              </a:rPr>
              <a:t> </a:t>
            </a:r>
            <a:r>
              <a:rPr lang="en-US" sz="4400" dirty="0" smtClean="0"/>
              <a:t>form while reading</a:t>
            </a:r>
            <a:endParaRPr lang="en-US" sz="4400" dirty="0"/>
          </a:p>
        </p:txBody>
      </p:sp>
    </p:spTree>
    <p:extLst>
      <p:ext uri="{BB962C8B-B14F-4D97-AF65-F5344CB8AC3E}">
        <p14:creationId xmlns:p14="http://schemas.microsoft.com/office/powerpoint/2010/main" val="2368104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Annotation is </a:t>
            </a:r>
            <a:r>
              <a:rPr lang="en-US" sz="5400" b="1" dirty="0" smtClean="0">
                <a:ln w="25400">
                  <a:solidFill>
                    <a:schemeClr val="tx1"/>
                  </a:solidFill>
                </a:ln>
                <a:latin typeface="+mn-lt"/>
                <a:cs typeface="KG Second Chances Solid"/>
              </a:rPr>
              <a:t>NOT…</a:t>
            </a:r>
            <a:endParaRPr lang="en-US" sz="5400" b="1" dirty="0">
              <a:ln w="25400">
                <a:solidFill>
                  <a:schemeClr val="tx1"/>
                </a:solidFill>
              </a:ln>
              <a:latin typeface="+mn-lt"/>
              <a:cs typeface="KG Second Chances Solid"/>
            </a:endParaRPr>
          </a:p>
        </p:txBody>
      </p:sp>
      <p:sp>
        <p:nvSpPr>
          <p:cNvPr id="3" name="Content Placeholder 2"/>
          <p:cNvSpPr>
            <a:spLocks noGrp="1"/>
          </p:cNvSpPr>
          <p:nvPr>
            <p:ph idx="1"/>
          </p:nvPr>
        </p:nvSpPr>
        <p:spPr>
          <a:xfrm>
            <a:off x="457200" y="1600200"/>
            <a:ext cx="4225452" cy="4525963"/>
          </a:xfrm>
        </p:spPr>
        <p:txBody>
          <a:bodyPr>
            <a:noAutofit/>
          </a:bodyPr>
          <a:lstStyle/>
          <a:p>
            <a:r>
              <a:rPr lang="en-US" sz="3400" dirty="0" smtClean="0"/>
              <a:t>Highlighting without a purpose</a:t>
            </a:r>
          </a:p>
          <a:p>
            <a:r>
              <a:rPr lang="en-US" sz="3400" u="sng" dirty="0" smtClean="0"/>
              <a:t>Underlining</a:t>
            </a:r>
            <a:r>
              <a:rPr lang="en-US" sz="3400" dirty="0" smtClean="0"/>
              <a:t> or </a:t>
            </a:r>
            <a:r>
              <a:rPr lang="en-US" sz="3400" dirty="0" smtClean="0">
                <a:effectLst>
                  <a:glow rad="127000">
                    <a:srgbClr val="FFFF00">
                      <a:alpha val="75000"/>
                    </a:srgbClr>
                  </a:glow>
                </a:effectLst>
              </a:rPr>
              <a:t>highlighting</a:t>
            </a:r>
            <a:r>
              <a:rPr lang="en-US" sz="3400" dirty="0" smtClean="0"/>
              <a:t> the majority of the text</a:t>
            </a:r>
            <a:endParaRPr lang="en-US" sz="3400" dirty="0"/>
          </a:p>
          <a:p>
            <a:r>
              <a:rPr lang="en-US" sz="3400" dirty="0" smtClean="0"/>
              <a:t>Drawing symbols without writing notes</a:t>
            </a:r>
            <a:endParaRPr lang="en-US" sz="3400" dirty="0"/>
          </a:p>
        </p:txBody>
      </p:sp>
    </p:spTree>
    <p:extLst>
      <p:ext uri="{BB962C8B-B14F-4D97-AF65-F5344CB8AC3E}">
        <p14:creationId xmlns:p14="http://schemas.microsoft.com/office/powerpoint/2010/main" val="3151881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5400" b="1" dirty="0" smtClean="0"/>
              <a:t>Why Do We Annotate?</a:t>
            </a:r>
            <a:endParaRPr lang="en-US" sz="5400" b="1" dirty="0"/>
          </a:p>
        </p:txBody>
      </p:sp>
      <p:sp>
        <p:nvSpPr>
          <p:cNvPr id="5" name="Content Placeholder 4"/>
          <p:cNvSpPr>
            <a:spLocks noGrp="1"/>
          </p:cNvSpPr>
          <p:nvPr>
            <p:ph idx="1"/>
          </p:nvPr>
        </p:nvSpPr>
        <p:spPr>
          <a:noFill/>
        </p:spPr>
        <p:txBody>
          <a:bodyPr>
            <a:normAutofit fontScale="92500" lnSpcReduction="10000"/>
          </a:bodyPr>
          <a:lstStyle/>
          <a:p>
            <a:pPr marL="0" indent="0" algn="ctr">
              <a:buNone/>
            </a:pPr>
            <a:r>
              <a:rPr lang="en-US" sz="3600" dirty="0" smtClean="0"/>
              <a:t>The majority of reading is </a:t>
            </a:r>
            <a:r>
              <a:rPr lang="en-US" sz="3600" i="1" dirty="0" smtClean="0"/>
              <a:t>just skimming</a:t>
            </a:r>
            <a:r>
              <a:rPr lang="en-US" sz="3600" dirty="0" smtClean="0"/>
              <a:t>, this is </a:t>
            </a:r>
            <a:r>
              <a:rPr lang="en-US" sz="3500" b="1" dirty="0" smtClean="0">
                <a:solidFill>
                  <a:srgbClr val="6AAC33"/>
                </a:solidFill>
                <a:cs typeface="KG Second Chances Solid"/>
              </a:rPr>
              <a:t>NOT</a:t>
            </a:r>
            <a:r>
              <a:rPr lang="en-US" sz="3500" dirty="0" smtClean="0">
                <a:solidFill>
                  <a:srgbClr val="6AAC33"/>
                </a:solidFill>
                <a:latin typeface="Chalkduster"/>
                <a:cs typeface="Chalkduster"/>
              </a:rPr>
              <a:t> </a:t>
            </a:r>
            <a:r>
              <a:rPr lang="en-US" sz="3600" dirty="0" smtClean="0"/>
              <a:t>helpful </a:t>
            </a:r>
            <a:r>
              <a:rPr lang="en-US" sz="3600" dirty="0" smtClean="0"/>
              <a:t>when reading for </a:t>
            </a:r>
            <a:r>
              <a:rPr lang="en-US" sz="3600" dirty="0" smtClean="0"/>
              <a:t>understanding.</a:t>
            </a:r>
            <a:endParaRPr lang="en-US" sz="3600" dirty="0" smtClean="0"/>
          </a:p>
          <a:p>
            <a:pPr marL="0" indent="0" algn="ctr">
              <a:buNone/>
            </a:pPr>
            <a:endParaRPr lang="en-US" dirty="0" smtClean="0"/>
          </a:p>
          <a:p>
            <a:pPr marL="0" indent="0">
              <a:buNone/>
            </a:pPr>
            <a:r>
              <a:rPr lang="en-US" sz="5200" b="1" dirty="0" smtClean="0">
                <a:cs typeface="KG Behind These Hazel Eyes"/>
              </a:rPr>
              <a:t>Annotating a Text:</a:t>
            </a:r>
            <a:endParaRPr lang="en-US" sz="4800" b="1" dirty="0" smtClean="0">
              <a:cs typeface="KG Behind These Hazel Eyes"/>
            </a:endParaRPr>
          </a:p>
          <a:p>
            <a:r>
              <a:rPr lang="en-US" dirty="0"/>
              <a:t>s</a:t>
            </a:r>
            <a:r>
              <a:rPr lang="en-US" dirty="0" smtClean="0"/>
              <a:t>lows the reader down</a:t>
            </a:r>
          </a:p>
          <a:p>
            <a:r>
              <a:rPr lang="en-US" dirty="0"/>
              <a:t>p</a:t>
            </a:r>
            <a:r>
              <a:rPr lang="en-US" dirty="0" smtClean="0"/>
              <a:t>romotes active reading</a:t>
            </a:r>
          </a:p>
          <a:p>
            <a:r>
              <a:rPr lang="en-US" dirty="0"/>
              <a:t>i</a:t>
            </a:r>
            <a:r>
              <a:rPr lang="en-US" dirty="0" smtClean="0"/>
              <a:t>mproves reading and writing</a:t>
            </a:r>
          </a:p>
          <a:p>
            <a:r>
              <a:rPr lang="en-US" dirty="0" smtClean="0"/>
              <a:t>allows the reader to make deeper connections</a:t>
            </a:r>
            <a:endParaRPr lang="en-US" dirty="0"/>
          </a:p>
        </p:txBody>
      </p:sp>
      <p:cxnSp>
        <p:nvCxnSpPr>
          <p:cNvPr id="6" name="Straight Arrow Connector 5"/>
          <p:cNvCxnSpPr/>
          <p:nvPr/>
        </p:nvCxnSpPr>
        <p:spPr>
          <a:xfrm flipV="1">
            <a:off x="4570125" y="3900285"/>
            <a:ext cx="900025" cy="420322"/>
          </a:xfrm>
          <a:prstGeom prst="straightConnector1">
            <a:avLst/>
          </a:prstGeom>
          <a:ln w="76200" cmpd="sng">
            <a:solidFill>
              <a:srgbClr val="135592"/>
            </a:solidFill>
            <a:tailEnd type="arrow"/>
          </a:ln>
          <a:effectLst>
            <a:outerShdw blurRad="50800" dist="38100" dir="2700000" algn="tl" rotWithShape="0">
              <a:srgbClr val="6AAC33"/>
            </a:outerShdw>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5079115" y="4828490"/>
            <a:ext cx="1601068" cy="0"/>
          </a:xfrm>
          <a:prstGeom prst="straightConnector1">
            <a:avLst/>
          </a:prstGeom>
          <a:ln w="76200" cmpd="sng">
            <a:solidFill>
              <a:srgbClr val="135592"/>
            </a:solidFill>
            <a:tailEnd type="arrow"/>
          </a:ln>
          <a:effectLst>
            <a:outerShdw blurRad="50800" dist="38100" dir="2700000" algn="tl" rotWithShape="0">
              <a:srgbClr val="6AAC33"/>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0762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What Will I Need?</a:t>
            </a:r>
            <a:endParaRPr lang="en-US" sz="5400" b="1" dirty="0"/>
          </a:p>
        </p:txBody>
      </p:sp>
      <p:sp>
        <p:nvSpPr>
          <p:cNvPr id="3" name="Content Placeholder 2"/>
          <p:cNvSpPr>
            <a:spLocks noGrp="1"/>
          </p:cNvSpPr>
          <p:nvPr>
            <p:ph idx="1"/>
          </p:nvPr>
        </p:nvSpPr>
        <p:spPr>
          <a:noFill/>
          <a:ln>
            <a:noFill/>
          </a:ln>
        </p:spPr>
        <p:txBody>
          <a:bodyPr/>
          <a:lstStyle/>
          <a:p>
            <a:pPr marL="0" indent="0">
              <a:buNone/>
            </a:pPr>
            <a:r>
              <a:rPr lang="en-US" sz="4800" b="1" dirty="0" smtClean="0">
                <a:cs typeface="KG Second Chances Solid"/>
              </a:rPr>
              <a:t>Annotation tools:</a:t>
            </a:r>
          </a:p>
          <a:p>
            <a:pPr>
              <a:lnSpc>
                <a:spcPct val="90000"/>
              </a:lnSpc>
            </a:pPr>
            <a:r>
              <a:rPr lang="en-US" sz="3600" dirty="0" smtClean="0"/>
              <a:t>Pencil</a:t>
            </a:r>
          </a:p>
          <a:p>
            <a:pPr>
              <a:lnSpc>
                <a:spcPct val="90000"/>
              </a:lnSpc>
            </a:pPr>
            <a:r>
              <a:rPr lang="en-US" sz="3600" dirty="0" smtClean="0"/>
              <a:t>Colored pens (optional)</a:t>
            </a:r>
          </a:p>
          <a:p>
            <a:pPr>
              <a:lnSpc>
                <a:spcPct val="90000"/>
              </a:lnSpc>
            </a:pPr>
            <a:r>
              <a:rPr lang="en-US" sz="3600" dirty="0" smtClean="0"/>
              <a:t>Highlighter (optional)</a:t>
            </a:r>
          </a:p>
          <a:p>
            <a:pPr>
              <a:lnSpc>
                <a:spcPct val="90000"/>
              </a:lnSpc>
            </a:pPr>
            <a:r>
              <a:rPr lang="en-US" sz="3600" dirty="0" smtClean="0"/>
              <a:t>Post-it notes (optional)</a:t>
            </a:r>
          </a:p>
          <a:p>
            <a:pPr>
              <a:lnSpc>
                <a:spcPct val="90000"/>
              </a:lnSpc>
            </a:pPr>
            <a:r>
              <a:rPr lang="en-US" sz="3600" dirty="0" smtClean="0"/>
              <a:t>Annotation Guide</a:t>
            </a:r>
          </a:p>
          <a:p>
            <a:pPr>
              <a:lnSpc>
                <a:spcPct val="90000"/>
              </a:lnSpc>
            </a:pPr>
            <a:r>
              <a:rPr lang="en-US" sz="3600" b="1" dirty="0" smtClean="0">
                <a:effectLst>
                  <a:glow rad="127000">
                    <a:srgbClr val="FFFF00">
                      <a:alpha val="75000"/>
                    </a:srgbClr>
                  </a:glow>
                </a:effectLst>
              </a:rPr>
              <a:t>Your own copy of the </a:t>
            </a:r>
            <a:r>
              <a:rPr lang="en-US" sz="3600" b="1" dirty="0" smtClean="0">
                <a:effectLst>
                  <a:glow rad="127000">
                    <a:srgbClr val="FFFF00">
                      <a:alpha val="75000"/>
                    </a:srgbClr>
                  </a:glow>
                </a:effectLst>
              </a:rPr>
              <a:t>text!</a:t>
            </a:r>
            <a:endParaRPr lang="en-US" sz="3600" b="1" dirty="0">
              <a:effectLst>
                <a:glow rad="127000">
                  <a:srgbClr val="FFFF00">
                    <a:alpha val="75000"/>
                  </a:srgbClr>
                </a:glow>
              </a:effectLst>
            </a:endParaRPr>
          </a:p>
        </p:txBody>
      </p:sp>
    </p:spTree>
    <p:extLst>
      <p:ext uri="{BB962C8B-B14F-4D97-AF65-F5344CB8AC3E}">
        <p14:creationId xmlns:p14="http://schemas.microsoft.com/office/powerpoint/2010/main" val="2718683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86483"/>
          </a:xfrm>
        </p:spPr>
        <p:txBody>
          <a:bodyPr>
            <a:noAutofit/>
          </a:bodyPr>
          <a:lstStyle/>
          <a:p>
            <a:r>
              <a:rPr lang="en-US" sz="5400" b="1" dirty="0" smtClean="0"/>
              <a:t>Annotation Guide</a:t>
            </a:r>
            <a:endParaRPr lang="en-US" sz="5400" b="1" dirty="0"/>
          </a:p>
        </p:txBody>
      </p:sp>
      <p:graphicFrame>
        <p:nvGraphicFramePr>
          <p:cNvPr id="4" name="Table 3"/>
          <p:cNvGraphicFramePr>
            <a:graphicFrameLocks noGrp="1"/>
          </p:cNvGraphicFramePr>
          <p:nvPr>
            <p:extLst>
              <p:ext uri="{D42A27DB-BD31-4B8C-83A1-F6EECF244321}">
                <p14:modId xmlns:p14="http://schemas.microsoft.com/office/powerpoint/2010/main" val="783799088"/>
              </p:ext>
            </p:extLst>
          </p:nvPr>
        </p:nvGraphicFramePr>
        <p:xfrm>
          <a:off x="416747" y="1120148"/>
          <a:ext cx="8317837" cy="5679088"/>
        </p:xfrm>
        <a:graphic>
          <a:graphicData uri="http://schemas.openxmlformats.org/drawingml/2006/table">
            <a:tbl>
              <a:tblPr firstRow="1" bandRow="1">
                <a:tableStyleId>{5940675A-B579-460E-94D1-54222C63F5DA}</a:tableStyleId>
              </a:tblPr>
              <a:tblGrid>
                <a:gridCol w="1283299"/>
                <a:gridCol w="7034538"/>
              </a:tblGrid>
              <a:tr h="202554">
                <a:tc>
                  <a:txBody>
                    <a:bodyPr/>
                    <a:lstStyle/>
                    <a:p>
                      <a:pPr algn="ctr"/>
                      <a:r>
                        <a:rPr lang="en-US" sz="2400" b="0" dirty="0" smtClean="0">
                          <a:latin typeface="+mn-lt"/>
                          <a:cs typeface="KG Behind These Hazel Eyes"/>
                        </a:rPr>
                        <a:t>Symbol</a:t>
                      </a:r>
                      <a:endParaRPr lang="en-US" sz="2400" b="0" dirty="0">
                        <a:latin typeface="+mn-lt"/>
                        <a:cs typeface="KG Behind These Hazel Eyes"/>
                      </a:endParaRPr>
                    </a:p>
                  </a:txBody>
                  <a:tcPr>
                    <a:lnL w="38100" cap="flat" cmpd="sng" algn="ctr">
                      <a:solidFill>
                        <a:srgbClr val="1A537F"/>
                      </a:solidFill>
                      <a:prstDash val="solid"/>
                      <a:round/>
                      <a:headEnd type="none" w="med" len="med"/>
                      <a:tailEnd type="none" w="med" len="med"/>
                    </a:lnL>
                    <a:lnR w="38100" cap="flat" cmpd="sng" algn="ctr">
                      <a:solidFill>
                        <a:srgbClr val="1A537F"/>
                      </a:solidFill>
                      <a:prstDash val="solid"/>
                      <a:round/>
                      <a:headEnd type="none" w="med" len="med"/>
                      <a:tailEnd type="none" w="med" len="med"/>
                    </a:lnR>
                    <a:lnT w="38100" cap="flat" cmpd="sng" algn="ctr">
                      <a:solidFill>
                        <a:srgbClr val="1A537F"/>
                      </a:solidFill>
                      <a:prstDash val="solid"/>
                      <a:round/>
                      <a:headEnd type="none" w="med" len="med"/>
                      <a:tailEnd type="none" w="med" len="med"/>
                    </a:lnT>
                    <a:lnB w="38100" cap="flat" cmpd="sng" algn="ctr">
                      <a:solidFill>
                        <a:srgbClr val="1A537F"/>
                      </a:solidFill>
                      <a:prstDash val="solid"/>
                      <a:round/>
                      <a:headEnd type="none" w="med" len="med"/>
                      <a:tailEnd type="none" w="med" len="med"/>
                    </a:lnB>
                    <a:solidFill>
                      <a:schemeClr val="bg1">
                        <a:lumMod val="85000"/>
                      </a:schemeClr>
                    </a:solidFill>
                  </a:tcPr>
                </a:tc>
                <a:tc>
                  <a:txBody>
                    <a:bodyPr/>
                    <a:lstStyle/>
                    <a:p>
                      <a:pPr algn="ctr"/>
                      <a:r>
                        <a:rPr lang="en-US" sz="2400" b="0" dirty="0" smtClean="0">
                          <a:latin typeface="+mn-lt"/>
                          <a:cs typeface="KG Behind These Hazel Eyes"/>
                        </a:rPr>
                        <a:t>Guide</a:t>
                      </a:r>
                      <a:endParaRPr lang="en-US" sz="2400" b="0" dirty="0">
                        <a:latin typeface="+mn-lt"/>
                        <a:cs typeface="KG Behind These Hazel Eyes"/>
                      </a:endParaRPr>
                    </a:p>
                  </a:txBody>
                  <a:tcPr>
                    <a:lnL w="38100" cap="flat" cmpd="sng" algn="ctr">
                      <a:solidFill>
                        <a:srgbClr val="1A537F"/>
                      </a:solidFill>
                      <a:prstDash val="solid"/>
                      <a:round/>
                      <a:headEnd type="none" w="med" len="med"/>
                      <a:tailEnd type="none" w="med" len="med"/>
                    </a:lnL>
                    <a:lnR w="38100" cap="flat" cmpd="sng" algn="ctr">
                      <a:solidFill>
                        <a:srgbClr val="1A537F"/>
                      </a:solidFill>
                      <a:prstDash val="solid"/>
                      <a:round/>
                      <a:headEnd type="none" w="med" len="med"/>
                      <a:tailEnd type="none" w="med" len="med"/>
                    </a:lnR>
                    <a:lnT w="38100" cap="flat" cmpd="sng" algn="ctr">
                      <a:solidFill>
                        <a:srgbClr val="1A537F"/>
                      </a:solidFill>
                      <a:prstDash val="solid"/>
                      <a:round/>
                      <a:headEnd type="none" w="med" len="med"/>
                      <a:tailEnd type="none" w="med" len="med"/>
                    </a:lnT>
                    <a:lnB w="38100" cap="flat" cmpd="sng" algn="ctr">
                      <a:solidFill>
                        <a:srgbClr val="1A537F"/>
                      </a:solidFill>
                      <a:prstDash val="solid"/>
                      <a:round/>
                      <a:headEnd type="none" w="med" len="med"/>
                      <a:tailEnd type="none" w="med" len="med"/>
                    </a:lnB>
                    <a:solidFill>
                      <a:schemeClr val="bg1">
                        <a:lumMod val="85000"/>
                      </a:schemeClr>
                    </a:solidFill>
                  </a:tcPr>
                </a:tc>
              </a:tr>
              <a:tr h="563104">
                <a:tc>
                  <a:txBody>
                    <a:bodyPr/>
                    <a:lstStyle/>
                    <a:p>
                      <a:pPr algn="ctr"/>
                      <a:r>
                        <a:rPr lang="en-US" sz="1600" b="1" dirty="0" smtClean="0">
                          <a:latin typeface="Arial"/>
                          <a:cs typeface="Arial"/>
                        </a:rPr>
                        <a:t>circle</a:t>
                      </a:r>
                      <a:endParaRPr lang="en-US" sz="1600" b="1" dirty="0">
                        <a:latin typeface="Arial"/>
                        <a:cs typeface="Arial"/>
                      </a:endParaRPr>
                    </a:p>
                  </a:txBody>
                  <a:tcPr>
                    <a:lnL w="38100" cap="flat" cmpd="sng" algn="ctr">
                      <a:solidFill>
                        <a:srgbClr val="1A537F"/>
                      </a:solidFill>
                      <a:prstDash val="solid"/>
                      <a:round/>
                      <a:headEnd type="none" w="med" len="med"/>
                      <a:tailEnd type="none" w="med" len="med"/>
                    </a:lnL>
                    <a:lnR w="38100" cap="flat" cmpd="sng" algn="ctr">
                      <a:solidFill>
                        <a:srgbClr val="1A537F"/>
                      </a:solidFill>
                      <a:prstDash val="solid"/>
                      <a:round/>
                      <a:headEnd type="none" w="med" len="med"/>
                      <a:tailEnd type="none" w="med" len="med"/>
                    </a:lnR>
                    <a:lnT w="38100" cap="flat" cmpd="sng" algn="ctr">
                      <a:solidFill>
                        <a:srgbClr val="1A537F"/>
                      </a:solidFill>
                      <a:prstDash val="solid"/>
                      <a:round/>
                      <a:headEnd type="none" w="med" len="med"/>
                      <a:tailEnd type="none" w="med" len="med"/>
                    </a:lnT>
                    <a:lnB w="38100" cap="flat" cmpd="sng" algn="ctr">
                      <a:solidFill>
                        <a:srgbClr val="1A537F"/>
                      </a:solidFill>
                      <a:prstDash val="solid"/>
                      <a:round/>
                      <a:headEnd type="none" w="med" len="med"/>
                      <a:tailEnd type="none" w="med" len="med"/>
                    </a:lnB>
                    <a:solidFill>
                      <a:srgbClr val="FFFFFF"/>
                    </a:solidFill>
                  </a:tcPr>
                </a:tc>
                <a:tc>
                  <a:txBody>
                    <a:bodyPr/>
                    <a:lstStyle/>
                    <a:p>
                      <a:r>
                        <a:rPr lang="en-US" sz="1800" dirty="0" smtClean="0">
                          <a:latin typeface="Arial"/>
                          <a:cs typeface="Arial"/>
                        </a:rPr>
                        <a:t>Powerful words and phrases</a:t>
                      </a:r>
                      <a:endParaRPr lang="en-US" sz="1800" dirty="0">
                        <a:latin typeface="Arial"/>
                        <a:cs typeface="Arial"/>
                      </a:endParaRPr>
                    </a:p>
                  </a:txBody>
                  <a:tcPr>
                    <a:lnL w="38100" cap="flat" cmpd="sng" algn="ctr">
                      <a:solidFill>
                        <a:srgbClr val="1A537F"/>
                      </a:solidFill>
                      <a:prstDash val="solid"/>
                      <a:round/>
                      <a:headEnd type="none" w="med" len="med"/>
                      <a:tailEnd type="none" w="med" len="med"/>
                    </a:lnL>
                    <a:lnR w="38100" cap="flat" cmpd="sng" algn="ctr">
                      <a:solidFill>
                        <a:srgbClr val="1A537F"/>
                      </a:solidFill>
                      <a:prstDash val="solid"/>
                      <a:round/>
                      <a:headEnd type="none" w="med" len="med"/>
                      <a:tailEnd type="none" w="med" len="med"/>
                    </a:lnR>
                    <a:lnT w="38100" cap="flat" cmpd="sng" algn="ctr">
                      <a:solidFill>
                        <a:srgbClr val="1A537F"/>
                      </a:solidFill>
                      <a:prstDash val="solid"/>
                      <a:round/>
                      <a:headEnd type="none" w="med" len="med"/>
                      <a:tailEnd type="none" w="med" len="med"/>
                    </a:lnT>
                    <a:lnB w="38100" cap="flat" cmpd="sng" algn="ctr">
                      <a:solidFill>
                        <a:srgbClr val="1A537F"/>
                      </a:solidFill>
                      <a:prstDash val="solid"/>
                      <a:round/>
                      <a:headEnd type="none" w="med" len="med"/>
                      <a:tailEnd type="none" w="med" len="med"/>
                    </a:lnB>
                    <a:solidFill>
                      <a:srgbClr val="FFFFFF"/>
                    </a:solidFill>
                  </a:tcPr>
                </a:tc>
              </a:tr>
              <a:tr h="563104">
                <a:tc>
                  <a:txBody>
                    <a:bodyPr/>
                    <a:lstStyle/>
                    <a:p>
                      <a:pPr algn="ctr"/>
                      <a:r>
                        <a:rPr lang="en-US" sz="1600" b="1" dirty="0" smtClean="0">
                          <a:latin typeface="Arial"/>
                          <a:cs typeface="Arial"/>
                        </a:rPr>
                        <a:t>underline</a:t>
                      </a:r>
                      <a:endParaRPr lang="en-US" sz="1600" b="1" dirty="0">
                        <a:latin typeface="Arial"/>
                        <a:cs typeface="Arial"/>
                      </a:endParaRPr>
                    </a:p>
                  </a:txBody>
                  <a:tcPr>
                    <a:lnL w="38100" cap="flat" cmpd="sng" algn="ctr">
                      <a:solidFill>
                        <a:srgbClr val="1A537F"/>
                      </a:solidFill>
                      <a:prstDash val="solid"/>
                      <a:round/>
                      <a:headEnd type="none" w="med" len="med"/>
                      <a:tailEnd type="none" w="med" len="med"/>
                    </a:lnL>
                    <a:lnR w="38100" cap="flat" cmpd="sng" algn="ctr">
                      <a:solidFill>
                        <a:srgbClr val="1A537F"/>
                      </a:solidFill>
                      <a:prstDash val="solid"/>
                      <a:round/>
                      <a:headEnd type="none" w="med" len="med"/>
                      <a:tailEnd type="none" w="med" len="med"/>
                    </a:lnR>
                    <a:lnT w="38100" cap="flat" cmpd="sng" algn="ctr">
                      <a:solidFill>
                        <a:srgbClr val="1A537F"/>
                      </a:solidFill>
                      <a:prstDash val="solid"/>
                      <a:round/>
                      <a:headEnd type="none" w="med" len="med"/>
                      <a:tailEnd type="none" w="med" len="med"/>
                    </a:lnT>
                    <a:lnB w="38100" cap="flat" cmpd="sng" algn="ctr">
                      <a:solidFill>
                        <a:srgbClr val="1A537F"/>
                      </a:solidFill>
                      <a:prstDash val="solid"/>
                      <a:round/>
                      <a:headEnd type="none" w="med" len="med"/>
                      <a:tailEnd type="none" w="med" len="med"/>
                    </a:lnB>
                    <a:solidFill>
                      <a:srgbClr val="FFFFFF"/>
                    </a:solidFill>
                  </a:tcPr>
                </a:tc>
                <a:tc>
                  <a:txBody>
                    <a:bodyPr/>
                    <a:lstStyle/>
                    <a:p>
                      <a:r>
                        <a:rPr lang="en-US" sz="1800" dirty="0" smtClean="0">
                          <a:latin typeface="Arial"/>
                          <a:cs typeface="Arial"/>
                        </a:rPr>
                        <a:t>Words or phrases you do not understand. Try to use</a:t>
                      </a:r>
                      <a:r>
                        <a:rPr lang="en-US" sz="1800" baseline="0" dirty="0" smtClean="0">
                          <a:latin typeface="Arial"/>
                          <a:cs typeface="Arial"/>
                        </a:rPr>
                        <a:t> context clues in the text to help you write a definition in the margins</a:t>
                      </a:r>
                      <a:endParaRPr lang="en-US" sz="1800" dirty="0">
                        <a:latin typeface="Arial"/>
                        <a:cs typeface="Arial"/>
                      </a:endParaRPr>
                    </a:p>
                  </a:txBody>
                  <a:tcPr>
                    <a:lnL w="38100" cap="flat" cmpd="sng" algn="ctr">
                      <a:solidFill>
                        <a:srgbClr val="1A537F"/>
                      </a:solidFill>
                      <a:prstDash val="solid"/>
                      <a:round/>
                      <a:headEnd type="none" w="med" len="med"/>
                      <a:tailEnd type="none" w="med" len="med"/>
                    </a:lnL>
                    <a:lnR w="38100" cap="flat" cmpd="sng" algn="ctr">
                      <a:solidFill>
                        <a:srgbClr val="1A537F"/>
                      </a:solidFill>
                      <a:prstDash val="solid"/>
                      <a:round/>
                      <a:headEnd type="none" w="med" len="med"/>
                      <a:tailEnd type="none" w="med" len="med"/>
                    </a:lnR>
                    <a:lnT w="38100" cap="flat" cmpd="sng" algn="ctr">
                      <a:solidFill>
                        <a:srgbClr val="1A537F"/>
                      </a:solidFill>
                      <a:prstDash val="solid"/>
                      <a:round/>
                      <a:headEnd type="none" w="med" len="med"/>
                      <a:tailEnd type="none" w="med" len="med"/>
                    </a:lnT>
                    <a:lnB w="38100" cap="flat" cmpd="sng" algn="ctr">
                      <a:solidFill>
                        <a:srgbClr val="1A537F"/>
                      </a:solidFill>
                      <a:prstDash val="solid"/>
                      <a:round/>
                      <a:headEnd type="none" w="med" len="med"/>
                      <a:tailEnd type="none" w="med" len="med"/>
                    </a:lnB>
                    <a:solidFill>
                      <a:srgbClr val="FFFFFF"/>
                    </a:solidFill>
                  </a:tcPr>
                </a:tc>
              </a:tr>
              <a:tr h="563104">
                <a:tc>
                  <a:txBody>
                    <a:bodyPr/>
                    <a:lstStyle/>
                    <a:p>
                      <a:pPr algn="ctr"/>
                      <a:r>
                        <a:rPr lang="en-US" sz="2000" b="1" dirty="0" smtClean="0">
                          <a:latin typeface="Arial"/>
                          <a:cs typeface="Arial"/>
                        </a:rPr>
                        <a:t>?</a:t>
                      </a:r>
                      <a:endParaRPr lang="en-US" sz="2000" b="1" dirty="0">
                        <a:latin typeface="Arial"/>
                        <a:cs typeface="Arial"/>
                      </a:endParaRPr>
                    </a:p>
                  </a:txBody>
                  <a:tcPr>
                    <a:lnL w="38100" cap="flat" cmpd="sng" algn="ctr">
                      <a:solidFill>
                        <a:srgbClr val="1A537F"/>
                      </a:solidFill>
                      <a:prstDash val="solid"/>
                      <a:round/>
                      <a:headEnd type="none" w="med" len="med"/>
                      <a:tailEnd type="none" w="med" len="med"/>
                    </a:lnL>
                    <a:lnR w="38100" cap="flat" cmpd="sng" algn="ctr">
                      <a:solidFill>
                        <a:srgbClr val="1A537F"/>
                      </a:solidFill>
                      <a:prstDash val="solid"/>
                      <a:round/>
                      <a:headEnd type="none" w="med" len="med"/>
                      <a:tailEnd type="none" w="med" len="med"/>
                    </a:lnR>
                    <a:lnT w="38100" cap="flat" cmpd="sng" algn="ctr">
                      <a:solidFill>
                        <a:srgbClr val="1A537F"/>
                      </a:solidFill>
                      <a:prstDash val="solid"/>
                      <a:round/>
                      <a:headEnd type="none" w="med" len="med"/>
                      <a:tailEnd type="none" w="med" len="med"/>
                    </a:lnT>
                    <a:lnB w="38100" cap="flat" cmpd="sng" algn="ctr">
                      <a:solidFill>
                        <a:srgbClr val="1A537F"/>
                      </a:solidFill>
                      <a:prstDash val="solid"/>
                      <a:round/>
                      <a:headEnd type="none" w="med" len="med"/>
                      <a:tailEnd type="none" w="med" len="med"/>
                    </a:lnB>
                    <a:solidFill>
                      <a:srgbClr val="FFFFFF"/>
                    </a:solidFill>
                  </a:tcPr>
                </a:tc>
                <a:tc>
                  <a:txBody>
                    <a:bodyPr/>
                    <a:lstStyle/>
                    <a:p>
                      <a:r>
                        <a:rPr lang="en-US" sz="1800" dirty="0" smtClean="0">
                          <a:latin typeface="Arial"/>
                          <a:cs typeface="Arial"/>
                        </a:rPr>
                        <a:t>Place a question mark next to text</a:t>
                      </a:r>
                      <a:r>
                        <a:rPr lang="en-US" sz="1800" baseline="0" dirty="0" smtClean="0">
                          <a:latin typeface="Arial"/>
                          <a:cs typeface="Arial"/>
                        </a:rPr>
                        <a:t> that raises questions</a:t>
                      </a:r>
                      <a:endParaRPr lang="en-US" sz="1800" dirty="0">
                        <a:latin typeface="Arial"/>
                        <a:cs typeface="Arial"/>
                      </a:endParaRPr>
                    </a:p>
                  </a:txBody>
                  <a:tcPr>
                    <a:lnL w="38100" cap="flat" cmpd="sng" algn="ctr">
                      <a:solidFill>
                        <a:srgbClr val="1A537F"/>
                      </a:solidFill>
                      <a:prstDash val="solid"/>
                      <a:round/>
                      <a:headEnd type="none" w="med" len="med"/>
                      <a:tailEnd type="none" w="med" len="med"/>
                    </a:lnL>
                    <a:lnR w="38100" cap="flat" cmpd="sng" algn="ctr">
                      <a:solidFill>
                        <a:srgbClr val="1A537F"/>
                      </a:solidFill>
                      <a:prstDash val="solid"/>
                      <a:round/>
                      <a:headEnd type="none" w="med" len="med"/>
                      <a:tailEnd type="none" w="med" len="med"/>
                    </a:lnR>
                    <a:lnT w="38100" cap="flat" cmpd="sng" algn="ctr">
                      <a:solidFill>
                        <a:srgbClr val="1A537F"/>
                      </a:solidFill>
                      <a:prstDash val="solid"/>
                      <a:round/>
                      <a:headEnd type="none" w="med" len="med"/>
                      <a:tailEnd type="none" w="med" len="med"/>
                    </a:lnT>
                    <a:lnB w="38100" cap="flat" cmpd="sng" algn="ctr">
                      <a:solidFill>
                        <a:srgbClr val="1A537F"/>
                      </a:solidFill>
                      <a:prstDash val="solid"/>
                      <a:round/>
                      <a:headEnd type="none" w="med" len="med"/>
                      <a:tailEnd type="none" w="med" len="med"/>
                    </a:lnB>
                    <a:solidFill>
                      <a:srgbClr val="FFFFFF"/>
                    </a:solidFill>
                  </a:tcPr>
                </a:tc>
              </a:tr>
              <a:tr h="563104">
                <a:tc>
                  <a:txBody>
                    <a:bodyPr/>
                    <a:lstStyle/>
                    <a:p>
                      <a:pPr algn="ctr"/>
                      <a:r>
                        <a:rPr lang="en-US" sz="2000" b="1" dirty="0" smtClean="0">
                          <a:latin typeface="Arial"/>
                          <a:cs typeface="Arial"/>
                        </a:rPr>
                        <a:t>!</a:t>
                      </a:r>
                      <a:endParaRPr lang="en-US" sz="2000" b="1" dirty="0">
                        <a:latin typeface="Arial"/>
                        <a:cs typeface="Arial"/>
                      </a:endParaRPr>
                    </a:p>
                  </a:txBody>
                  <a:tcPr>
                    <a:lnL w="38100" cap="flat" cmpd="sng" algn="ctr">
                      <a:solidFill>
                        <a:srgbClr val="1A537F"/>
                      </a:solidFill>
                      <a:prstDash val="solid"/>
                      <a:round/>
                      <a:headEnd type="none" w="med" len="med"/>
                      <a:tailEnd type="none" w="med" len="med"/>
                    </a:lnL>
                    <a:lnR w="38100" cap="flat" cmpd="sng" algn="ctr">
                      <a:solidFill>
                        <a:srgbClr val="1A537F"/>
                      </a:solidFill>
                      <a:prstDash val="solid"/>
                      <a:round/>
                      <a:headEnd type="none" w="med" len="med"/>
                      <a:tailEnd type="none" w="med" len="med"/>
                    </a:lnR>
                    <a:lnT w="38100" cap="flat" cmpd="sng" algn="ctr">
                      <a:solidFill>
                        <a:srgbClr val="1A537F"/>
                      </a:solidFill>
                      <a:prstDash val="solid"/>
                      <a:round/>
                      <a:headEnd type="none" w="med" len="med"/>
                      <a:tailEnd type="none" w="med" len="med"/>
                    </a:lnT>
                    <a:lnB w="38100" cap="flat" cmpd="sng" algn="ctr">
                      <a:solidFill>
                        <a:srgbClr val="1A537F"/>
                      </a:solidFill>
                      <a:prstDash val="solid"/>
                      <a:round/>
                      <a:headEnd type="none" w="med" len="med"/>
                      <a:tailEnd type="none" w="med" len="med"/>
                    </a:lnB>
                    <a:solidFill>
                      <a:srgbClr val="FFFFFF"/>
                    </a:solidFill>
                  </a:tcPr>
                </a:tc>
                <a:tc>
                  <a:txBody>
                    <a:bodyPr/>
                    <a:lstStyle/>
                    <a:p>
                      <a:r>
                        <a:rPr lang="en-US" sz="1800" dirty="0" smtClean="0">
                          <a:latin typeface="Arial"/>
                          <a:cs typeface="Arial"/>
                        </a:rPr>
                        <a:t>Place an exclamation point next to ideas that surprise</a:t>
                      </a:r>
                      <a:r>
                        <a:rPr lang="en-US" sz="1800" baseline="0" dirty="0" smtClean="0">
                          <a:latin typeface="Arial"/>
                          <a:cs typeface="Arial"/>
                        </a:rPr>
                        <a:t> you</a:t>
                      </a:r>
                      <a:endParaRPr lang="en-US" sz="1800" dirty="0">
                        <a:latin typeface="Arial"/>
                        <a:cs typeface="Arial"/>
                      </a:endParaRPr>
                    </a:p>
                  </a:txBody>
                  <a:tcPr>
                    <a:lnL w="38100" cap="flat" cmpd="sng" algn="ctr">
                      <a:solidFill>
                        <a:srgbClr val="1A537F"/>
                      </a:solidFill>
                      <a:prstDash val="solid"/>
                      <a:round/>
                      <a:headEnd type="none" w="med" len="med"/>
                      <a:tailEnd type="none" w="med" len="med"/>
                    </a:lnL>
                    <a:lnR w="38100" cap="flat" cmpd="sng" algn="ctr">
                      <a:solidFill>
                        <a:srgbClr val="1A537F"/>
                      </a:solidFill>
                      <a:prstDash val="solid"/>
                      <a:round/>
                      <a:headEnd type="none" w="med" len="med"/>
                      <a:tailEnd type="none" w="med" len="med"/>
                    </a:lnR>
                    <a:lnT w="38100" cap="flat" cmpd="sng" algn="ctr">
                      <a:solidFill>
                        <a:srgbClr val="1A537F"/>
                      </a:solidFill>
                      <a:prstDash val="solid"/>
                      <a:round/>
                      <a:headEnd type="none" w="med" len="med"/>
                      <a:tailEnd type="none" w="med" len="med"/>
                    </a:lnT>
                    <a:lnB w="38100" cap="flat" cmpd="sng" algn="ctr">
                      <a:solidFill>
                        <a:srgbClr val="1A537F"/>
                      </a:solidFill>
                      <a:prstDash val="solid"/>
                      <a:round/>
                      <a:headEnd type="none" w="med" len="med"/>
                      <a:tailEnd type="none" w="med" len="med"/>
                    </a:lnB>
                    <a:solidFill>
                      <a:srgbClr val="FFFFFF"/>
                    </a:solidFill>
                  </a:tcPr>
                </a:tc>
              </a:tr>
              <a:tr h="563104">
                <a:tc>
                  <a:txBody>
                    <a:bodyPr/>
                    <a:lstStyle/>
                    <a:p>
                      <a:pPr algn="ctr"/>
                      <a:endParaRPr lang="en-US" sz="1600" b="1" dirty="0">
                        <a:latin typeface="Arial"/>
                        <a:cs typeface="Arial"/>
                      </a:endParaRPr>
                    </a:p>
                  </a:txBody>
                  <a:tcPr>
                    <a:lnL w="38100" cap="flat" cmpd="sng" algn="ctr">
                      <a:solidFill>
                        <a:srgbClr val="1A537F"/>
                      </a:solidFill>
                      <a:prstDash val="solid"/>
                      <a:round/>
                      <a:headEnd type="none" w="med" len="med"/>
                      <a:tailEnd type="none" w="med" len="med"/>
                    </a:lnL>
                    <a:lnR w="38100" cap="flat" cmpd="sng" algn="ctr">
                      <a:solidFill>
                        <a:srgbClr val="1A537F"/>
                      </a:solidFill>
                      <a:prstDash val="solid"/>
                      <a:round/>
                      <a:headEnd type="none" w="med" len="med"/>
                      <a:tailEnd type="none" w="med" len="med"/>
                    </a:lnR>
                    <a:lnT w="38100" cap="flat" cmpd="sng" algn="ctr">
                      <a:solidFill>
                        <a:srgbClr val="1A537F"/>
                      </a:solidFill>
                      <a:prstDash val="solid"/>
                      <a:round/>
                      <a:headEnd type="none" w="med" len="med"/>
                      <a:tailEnd type="none" w="med" len="med"/>
                    </a:lnT>
                    <a:lnB w="38100" cap="flat" cmpd="sng" algn="ctr">
                      <a:solidFill>
                        <a:srgbClr val="1A537F"/>
                      </a:solidFill>
                      <a:prstDash val="solid"/>
                      <a:round/>
                      <a:headEnd type="none" w="med" len="med"/>
                      <a:tailEnd type="none" w="med" len="med"/>
                    </a:lnB>
                    <a:solidFill>
                      <a:srgbClr val="FFFFFF"/>
                    </a:solidFill>
                  </a:tcPr>
                </a:tc>
                <a:tc>
                  <a:txBody>
                    <a:bodyPr/>
                    <a:lstStyle/>
                    <a:p>
                      <a:r>
                        <a:rPr lang="en-US" sz="1800" dirty="0" smtClean="0">
                          <a:latin typeface="Arial"/>
                          <a:cs typeface="Arial"/>
                        </a:rPr>
                        <a:t>Draw arrows when you make a connection to the text, ideas, or experiences</a:t>
                      </a:r>
                      <a:endParaRPr lang="en-US" sz="1800" dirty="0">
                        <a:latin typeface="Arial"/>
                        <a:cs typeface="Arial"/>
                      </a:endParaRPr>
                    </a:p>
                  </a:txBody>
                  <a:tcPr>
                    <a:lnL w="38100" cap="flat" cmpd="sng" algn="ctr">
                      <a:solidFill>
                        <a:srgbClr val="1A537F"/>
                      </a:solidFill>
                      <a:prstDash val="solid"/>
                      <a:round/>
                      <a:headEnd type="none" w="med" len="med"/>
                      <a:tailEnd type="none" w="med" len="med"/>
                    </a:lnL>
                    <a:lnR w="38100" cap="flat" cmpd="sng" algn="ctr">
                      <a:solidFill>
                        <a:srgbClr val="1A537F"/>
                      </a:solidFill>
                      <a:prstDash val="solid"/>
                      <a:round/>
                      <a:headEnd type="none" w="med" len="med"/>
                      <a:tailEnd type="none" w="med" len="med"/>
                    </a:lnR>
                    <a:lnT w="38100" cap="flat" cmpd="sng" algn="ctr">
                      <a:solidFill>
                        <a:srgbClr val="1A537F"/>
                      </a:solidFill>
                      <a:prstDash val="solid"/>
                      <a:round/>
                      <a:headEnd type="none" w="med" len="med"/>
                      <a:tailEnd type="none" w="med" len="med"/>
                    </a:lnT>
                    <a:lnB w="38100" cap="flat" cmpd="sng" algn="ctr">
                      <a:solidFill>
                        <a:srgbClr val="1A537F"/>
                      </a:solidFill>
                      <a:prstDash val="solid"/>
                      <a:round/>
                      <a:headEnd type="none" w="med" len="med"/>
                      <a:tailEnd type="none" w="med" len="med"/>
                    </a:lnB>
                    <a:solidFill>
                      <a:srgbClr val="FFFFFF"/>
                    </a:solidFill>
                  </a:tcPr>
                </a:tc>
              </a:tr>
              <a:tr h="563104">
                <a:tc>
                  <a:txBody>
                    <a:bodyPr/>
                    <a:lstStyle/>
                    <a:p>
                      <a:pPr algn="ctr"/>
                      <a:r>
                        <a:rPr lang="en-US" sz="1600" b="1" dirty="0" smtClean="0">
                          <a:latin typeface="Arial"/>
                          <a:cs typeface="Arial"/>
                        </a:rPr>
                        <a:t>EX</a:t>
                      </a:r>
                      <a:endParaRPr lang="en-US" sz="1600" b="1" dirty="0">
                        <a:latin typeface="Arial"/>
                        <a:cs typeface="Arial"/>
                      </a:endParaRPr>
                    </a:p>
                  </a:txBody>
                  <a:tcPr>
                    <a:lnL w="38100" cap="flat" cmpd="sng" algn="ctr">
                      <a:solidFill>
                        <a:srgbClr val="1A537F"/>
                      </a:solidFill>
                      <a:prstDash val="solid"/>
                      <a:round/>
                      <a:headEnd type="none" w="med" len="med"/>
                      <a:tailEnd type="none" w="med" len="med"/>
                    </a:lnL>
                    <a:lnR w="38100" cap="flat" cmpd="sng" algn="ctr">
                      <a:solidFill>
                        <a:srgbClr val="1A537F"/>
                      </a:solidFill>
                      <a:prstDash val="solid"/>
                      <a:round/>
                      <a:headEnd type="none" w="med" len="med"/>
                      <a:tailEnd type="none" w="med" len="med"/>
                    </a:lnR>
                    <a:lnT w="38100" cap="flat" cmpd="sng" algn="ctr">
                      <a:solidFill>
                        <a:srgbClr val="1A537F"/>
                      </a:solidFill>
                      <a:prstDash val="solid"/>
                      <a:round/>
                      <a:headEnd type="none" w="med" len="med"/>
                      <a:tailEnd type="none" w="med" len="med"/>
                    </a:lnT>
                    <a:lnB w="38100" cap="flat" cmpd="sng" algn="ctr">
                      <a:solidFill>
                        <a:srgbClr val="1A537F"/>
                      </a:solidFill>
                      <a:prstDash val="solid"/>
                      <a:round/>
                      <a:headEnd type="none" w="med" len="med"/>
                      <a:tailEnd type="none" w="med" len="med"/>
                    </a:lnB>
                    <a:solidFill>
                      <a:srgbClr val="FFFFFF"/>
                    </a:solidFill>
                  </a:tcPr>
                </a:tc>
                <a:tc>
                  <a:txBody>
                    <a:bodyPr/>
                    <a:lstStyle/>
                    <a:p>
                      <a:r>
                        <a:rPr lang="en-US" sz="1800" dirty="0" smtClean="0">
                          <a:latin typeface="Arial"/>
                          <a:cs typeface="Arial"/>
                        </a:rPr>
                        <a:t>Write “EX” next to the author’s examples</a:t>
                      </a:r>
                      <a:endParaRPr lang="en-US" sz="1800" dirty="0">
                        <a:latin typeface="Arial"/>
                        <a:cs typeface="Arial"/>
                      </a:endParaRPr>
                    </a:p>
                  </a:txBody>
                  <a:tcPr>
                    <a:lnL w="38100" cap="flat" cmpd="sng" algn="ctr">
                      <a:solidFill>
                        <a:srgbClr val="1A537F"/>
                      </a:solidFill>
                      <a:prstDash val="solid"/>
                      <a:round/>
                      <a:headEnd type="none" w="med" len="med"/>
                      <a:tailEnd type="none" w="med" len="med"/>
                    </a:lnL>
                    <a:lnR w="38100" cap="flat" cmpd="sng" algn="ctr">
                      <a:solidFill>
                        <a:srgbClr val="1A537F"/>
                      </a:solidFill>
                      <a:prstDash val="solid"/>
                      <a:round/>
                      <a:headEnd type="none" w="med" len="med"/>
                      <a:tailEnd type="none" w="med" len="med"/>
                    </a:lnR>
                    <a:lnT w="38100" cap="flat" cmpd="sng" algn="ctr">
                      <a:solidFill>
                        <a:srgbClr val="1A537F"/>
                      </a:solidFill>
                      <a:prstDash val="solid"/>
                      <a:round/>
                      <a:headEnd type="none" w="med" len="med"/>
                      <a:tailEnd type="none" w="med" len="med"/>
                    </a:lnT>
                    <a:lnB w="38100" cap="flat" cmpd="sng" algn="ctr">
                      <a:solidFill>
                        <a:srgbClr val="1A537F"/>
                      </a:solidFill>
                      <a:prstDash val="solid"/>
                      <a:round/>
                      <a:headEnd type="none" w="med" len="med"/>
                      <a:tailEnd type="none" w="med" len="med"/>
                    </a:lnB>
                    <a:solidFill>
                      <a:srgbClr val="FFFFFF"/>
                    </a:solidFill>
                  </a:tcPr>
                </a:tc>
              </a:tr>
              <a:tr h="563104">
                <a:tc>
                  <a:txBody>
                    <a:bodyPr/>
                    <a:lstStyle/>
                    <a:p>
                      <a:pPr algn="ctr"/>
                      <a:r>
                        <a:rPr lang="en-US" sz="1600" b="1" dirty="0" smtClean="0">
                          <a:latin typeface="Arial"/>
                          <a:cs typeface="Arial"/>
                        </a:rPr>
                        <a:t>1, 2, 3</a:t>
                      </a:r>
                      <a:endParaRPr lang="en-US" sz="1600" b="1" dirty="0">
                        <a:latin typeface="Arial"/>
                        <a:cs typeface="Arial"/>
                      </a:endParaRPr>
                    </a:p>
                  </a:txBody>
                  <a:tcPr>
                    <a:lnL w="38100" cap="flat" cmpd="sng" algn="ctr">
                      <a:solidFill>
                        <a:srgbClr val="1A537F"/>
                      </a:solidFill>
                      <a:prstDash val="solid"/>
                      <a:round/>
                      <a:headEnd type="none" w="med" len="med"/>
                      <a:tailEnd type="none" w="med" len="med"/>
                    </a:lnL>
                    <a:lnR w="38100" cap="flat" cmpd="sng" algn="ctr">
                      <a:solidFill>
                        <a:srgbClr val="1A537F"/>
                      </a:solidFill>
                      <a:prstDash val="solid"/>
                      <a:round/>
                      <a:headEnd type="none" w="med" len="med"/>
                      <a:tailEnd type="none" w="med" len="med"/>
                    </a:lnR>
                    <a:lnT w="38100" cap="flat" cmpd="sng" algn="ctr">
                      <a:solidFill>
                        <a:srgbClr val="1A537F"/>
                      </a:solidFill>
                      <a:prstDash val="solid"/>
                      <a:round/>
                      <a:headEnd type="none" w="med" len="med"/>
                      <a:tailEnd type="none" w="med" len="med"/>
                    </a:lnT>
                    <a:lnB w="38100" cap="flat" cmpd="sng" algn="ctr">
                      <a:solidFill>
                        <a:srgbClr val="1A537F"/>
                      </a:solidFill>
                      <a:prstDash val="solid"/>
                      <a:round/>
                      <a:headEnd type="none" w="med" len="med"/>
                      <a:tailEnd type="none" w="med" len="med"/>
                    </a:lnB>
                    <a:solidFill>
                      <a:srgbClr val="FFFFFF"/>
                    </a:solidFill>
                  </a:tcPr>
                </a:tc>
                <a:tc>
                  <a:txBody>
                    <a:bodyPr/>
                    <a:lstStyle/>
                    <a:p>
                      <a:r>
                        <a:rPr lang="en-US" sz="1800" dirty="0" smtClean="0">
                          <a:latin typeface="Arial"/>
                          <a:cs typeface="Arial"/>
                        </a:rPr>
                        <a:t>Number the author’s arguments, key details, and important ideas</a:t>
                      </a:r>
                      <a:endParaRPr lang="en-US" sz="1800" dirty="0">
                        <a:latin typeface="Arial"/>
                        <a:cs typeface="Arial"/>
                      </a:endParaRPr>
                    </a:p>
                  </a:txBody>
                  <a:tcPr>
                    <a:lnL w="38100" cap="flat" cmpd="sng" algn="ctr">
                      <a:solidFill>
                        <a:srgbClr val="1A537F"/>
                      </a:solidFill>
                      <a:prstDash val="solid"/>
                      <a:round/>
                      <a:headEnd type="none" w="med" len="med"/>
                      <a:tailEnd type="none" w="med" len="med"/>
                    </a:lnL>
                    <a:lnR w="38100" cap="flat" cmpd="sng" algn="ctr">
                      <a:solidFill>
                        <a:srgbClr val="1A537F"/>
                      </a:solidFill>
                      <a:prstDash val="solid"/>
                      <a:round/>
                      <a:headEnd type="none" w="med" len="med"/>
                      <a:tailEnd type="none" w="med" len="med"/>
                    </a:lnR>
                    <a:lnT w="38100" cap="flat" cmpd="sng" algn="ctr">
                      <a:solidFill>
                        <a:srgbClr val="1A537F"/>
                      </a:solidFill>
                      <a:prstDash val="solid"/>
                      <a:round/>
                      <a:headEnd type="none" w="med" len="med"/>
                      <a:tailEnd type="none" w="med" len="med"/>
                    </a:lnT>
                    <a:lnB w="38100" cap="flat" cmpd="sng" algn="ctr">
                      <a:solidFill>
                        <a:srgbClr val="1A537F"/>
                      </a:solidFill>
                      <a:prstDash val="solid"/>
                      <a:round/>
                      <a:headEnd type="none" w="med" len="med"/>
                      <a:tailEnd type="none" w="med" len="med"/>
                    </a:lnB>
                    <a:solidFill>
                      <a:srgbClr val="FFFFFF"/>
                    </a:solidFill>
                  </a:tcPr>
                </a:tc>
              </a:tr>
              <a:tr h="563104">
                <a:tc>
                  <a:txBody>
                    <a:bodyPr/>
                    <a:lstStyle/>
                    <a:p>
                      <a:pPr algn="ctr"/>
                      <a:r>
                        <a:rPr lang="en-US" sz="1600" b="1" dirty="0" smtClean="0">
                          <a:latin typeface="Arial"/>
                          <a:cs typeface="Arial"/>
                        </a:rPr>
                        <a:t>WRITE</a:t>
                      </a:r>
                      <a:endParaRPr lang="en-US" sz="1600" b="1" dirty="0">
                        <a:latin typeface="Arial"/>
                        <a:cs typeface="Arial"/>
                      </a:endParaRPr>
                    </a:p>
                  </a:txBody>
                  <a:tcPr>
                    <a:lnL w="38100" cap="flat" cmpd="sng" algn="ctr">
                      <a:solidFill>
                        <a:srgbClr val="1A537F"/>
                      </a:solidFill>
                      <a:prstDash val="solid"/>
                      <a:round/>
                      <a:headEnd type="none" w="med" len="med"/>
                      <a:tailEnd type="none" w="med" len="med"/>
                    </a:lnL>
                    <a:lnR w="38100" cap="flat" cmpd="sng" algn="ctr">
                      <a:solidFill>
                        <a:srgbClr val="1A537F"/>
                      </a:solidFill>
                      <a:prstDash val="solid"/>
                      <a:round/>
                      <a:headEnd type="none" w="med" len="med"/>
                      <a:tailEnd type="none" w="med" len="med"/>
                    </a:lnR>
                    <a:lnT w="38100" cap="flat" cmpd="sng" algn="ctr">
                      <a:solidFill>
                        <a:srgbClr val="1A537F"/>
                      </a:solidFill>
                      <a:prstDash val="solid"/>
                      <a:round/>
                      <a:headEnd type="none" w="med" len="med"/>
                      <a:tailEnd type="none" w="med" len="med"/>
                    </a:lnT>
                    <a:lnB w="38100" cap="flat" cmpd="sng" algn="ctr">
                      <a:solidFill>
                        <a:srgbClr val="1A537F"/>
                      </a:solidFill>
                      <a:prstDash val="solid"/>
                      <a:round/>
                      <a:headEnd type="none" w="med" len="med"/>
                      <a:tailEnd type="none" w="med" len="med"/>
                    </a:lnB>
                    <a:solidFill>
                      <a:srgbClr val="FFFFFF"/>
                    </a:solidFill>
                  </a:tcPr>
                </a:tc>
                <a:tc>
                  <a:txBody>
                    <a:bodyPr/>
                    <a:lstStyle/>
                    <a:p>
                      <a:r>
                        <a:rPr lang="en-US" sz="1800" dirty="0" smtClean="0">
                          <a:latin typeface="Arial"/>
                          <a:cs typeface="Arial"/>
                        </a:rPr>
                        <a:t>Write important thoughts and connection in the margins</a:t>
                      </a:r>
                      <a:endParaRPr lang="en-US" sz="1800" dirty="0">
                        <a:latin typeface="Arial"/>
                        <a:cs typeface="Arial"/>
                      </a:endParaRPr>
                    </a:p>
                  </a:txBody>
                  <a:tcPr>
                    <a:lnL w="38100" cap="flat" cmpd="sng" algn="ctr">
                      <a:solidFill>
                        <a:srgbClr val="1A537F"/>
                      </a:solidFill>
                      <a:prstDash val="solid"/>
                      <a:round/>
                      <a:headEnd type="none" w="med" len="med"/>
                      <a:tailEnd type="none" w="med" len="med"/>
                    </a:lnL>
                    <a:lnR w="38100" cap="flat" cmpd="sng" algn="ctr">
                      <a:solidFill>
                        <a:srgbClr val="1A537F"/>
                      </a:solidFill>
                      <a:prstDash val="solid"/>
                      <a:round/>
                      <a:headEnd type="none" w="med" len="med"/>
                      <a:tailEnd type="none" w="med" len="med"/>
                    </a:lnR>
                    <a:lnT w="38100" cap="flat" cmpd="sng" algn="ctr">
                      <a:solidFill>
                        <a:srgbClr val="1A537F"/>
                      </a:solidFill>
                      <a:prstDash val="solid"/>
                      <a:round/>
                      <a:headEnd type="none" w="med" len="med"/>
                      <a:tailEnd type="none" w="med" len="med"/>
                    </a:lnT>
                    <a:lnB w="38100" cap="flat" cmpd="sng" algn="ctr">
                      <a:solidFill>
                        <a:srgbClr val="1A537F"/>
                      </a:solidFill>
                      <a:prstDash val="solid"/>
                      <a:round/>
                      <a:headEnd type="none" w="med" len="med"/>
                      <a:tailEnd type="none" w="med" len="med"/>
                    </a:lnB>
                    <a:solidFill>
                      <a:srgbClr val="FFFFFF"/>
                    </a:solidFill>
                  </a:tcPr>
                </a:tc>
              </a:tr>
              <a:tr h="563104">
                <a:tc>
                  <a:txBody>
                    <a:bodyPr/>
                    <a:lstStyle/>
                    <a:p>
                      <a:pPr algn="ctr"/>
                      <a:r>
                        <a:rPr lang="en-US" sz="1600" b="1" dirty="0" smtClean="0">
                          <a:latin typeface="Arial"/>
                          <a:cs typeface="Arial"/>
                        </a:rPr>
                        <a:t>WRITE</a:t>
                      </a:r>
                      <a:endParaRPr lang="en-US" sz="1600" b="1" dirty="0">
                        <a:latin typeface="Arial"/>
                        <a:cs typeface="Arial"/>
                      </a:endParaRPr>
                    </a:p>
                  </a:txBody>
                  <a:tcPr>
                    <a:lnL w="38100" cap="flat" cmpd="sng" algn="ctr">
                      <a:solidFill>
                        <a:srgbClr val="1A537F"/>
                      </a:solidFill>
                      <a:prstDash val="solid"/>
                      <a:round/>
                      <a:headEnd type="none" w="med" len="med"/>
                      <a:tailEnd type="none" w="med" len="med"/>
                    </a:lnL>
                    <a:lnR w="38100" cap="flat" cmpd="sng" algn="ctr">
                      <a:solidFill>
                        <a:srgbClr val="1A537F"/>
                      </a:solidFill>
                      <a:prstDash val="solid"/>
                      <a:round/>
                      <a:headEnd type="none" w="med" len="med"/>
                      <a:tailEnd type="none" w="med" len="med"/>
                    </a:lnR>
                    <a:lnT w="38100" cap="flat" cmpd="sng" algn="ctr">
                      <a:solidFill>
                        <a:srgbClr val="1A537F"/>
                      </a:solidFill>
                      <a:prstDash val="solid"/>
                      <a:round/>
                      <a:headEnd type="none" w="med" len="med"/>
                      <a:tailEnd type="none" w="med" len="med"/>
                    </a:lnT>
                    <a:lnB w="38100" cap="flat" cmpd="sng" algn="ctr">
                      <a:solidFill>
                        <a:srgbClr val="1A537F"/>
                      </a:solidFill>
                      <a:prstDash val="solid"/>
                      <a:round/>
                      <a:headEnd type="none" w="med" len="med"/>
                      <a:tailEnd type="none" w="med" len="med"/>
                    </a:lnB>
                    <a:solidFill>
                      <a:srgbClr val="FFFFFF"/>
                    </a:solidFill>
                  </a:tcPr>
                </a:tc>
                <a:tc>
                  <a:txBody>
                    <a:bodyPr/>
                    <a:lstStyle/>
                    <a:p>
                      <a:r>
                        <a:rPr lang="en-US" sz="1800" dirty="0" smtClean="0">
                          <a:latin typeface="Arial"/>
                          <a:cs typeface="Arial"/>
                        </a:rPr>
                        <a:t>Write questions you have about the reading in the margins</a:t>
                      </a:r>
                      <a:endParaRPr lang="en-US" sz="1800" dirty="0">
                        <a:latin typeface="Arial"/>
                        <a:cs typeface="Arial"/>
                      </a:endParaRPr>
                    </a:p>
                  </a:txBody>
                  <a:tcPr>
                    <a:lnL w="38100" cap="flat" cmpd="sng" algn="ctr">
                      <a:solidFill>
                        <a:srgbClr val="1A537F"/>
                      </a:solidFill>
                      <a:prstDash val="solid"/>
                      <a:round/>
                      <a:headEnd type="none" w="med" len="med"/>
                      <a:tailEnd type="none" w="med" len="med"/>
                    </a:lnL>
                    <a:lnR w="38100" cap="flat" cmpd="sng" algn="ctr">
                      <a:solidFill>
                        <a:srgbClr val="1A537F"/>
                      </a:solidFill>
                      <a:prstDash val="solid"/>
                      <a:round/>
                      <a:headEnd type="none" w="med" len="med"/>
                      <a:tailEnd type="none" w="med" len="med"/>
                    </a:lnR>
                    <a:lnT w="38100" cap="flat" cmpd="sng" algn="ctr">
                      <a:solidFill>
                        <a:srgbClr val="1A537F"/>
                      </a:solidFill>
                      <a:prstDash val="solid"/>
                      <a:round/>
                      <a:headEnd type="none" w="med" len="med"/>
                      <a:tailEnd type="none" w="med" len="med"/>
                    </a:lnT>
                    <a:lnB w="38100" cap="flat" cmpd="sng" algn="ctr">
                      <a:solidFill>
                        <a:srgbClr val="1A537F"/>
                      </a:solidFill>
                      <a:prstDash val="solid"/>
                      <a:round/>
                      <a:headEnd type="none" w="med" len="med"/>
                      <a:tailEnd type="none" w="med" len="med"/>
                    </a:lnB>
                    <a:solidFill>
                      <a:srgbClr val="FFFFFF"/>
                    </a:solidFill>
                  </a:tcPr>
                </a:tc>
              </a:tr>
            </a:tbl>
          </a:graphicData>
        </a:graphic>
      </p:graphicFrame>
      <p:cxnSp>
        <p:nvCxnSpPr>
          <p:cNvPr id="5" name="Straight Arrow Connector 4"/>
          <p:cNvCxnSpPr/>
          <p:nvPr/>
        </p:nvCxnSpPr>
        <p:spPr>
          <a:xfrm>
            <a:off x="1011419" y="3978959"/>
            <a:ext cx="465666" cy="0"/>
          </a:xfrm>
          <a:prstGeom prst="straightConnector1">
            <a:avLst/>
          </a:prstGeom>
          <a:ln w="38100" cmpd="sng">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3353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86483"/>
          </a:xfrm>
        </p:spPr>
        <p:txBody>
          <a:bodyPr>
            <a:noAutofit/>
          </a:bodyPr>
          <a:lstStyle/>
          <a:p>
            <a:r>
              <a:rPr lang="en-US" sz="5400" b="1" dirty="0" smtClean="0"/>
              <a:t>Annotation Guide</a:t>
            </a:r>
            <a:endParaRPr lang="en-US" sz="5400" b="1" dirty="0"/>
          </a:p>
        </p:txBody>
      </p:sp>
      <p:graphicFrame>
        <p:nvGraphicFramePr>
          <p:cNvPr id="4" name="Table 3"/>
          <p:cNvGraphicFramePr>
            <a:graphicFrameLocks noGrp="1"/>
          </p:cNvGraphicFramePr>
          <p:nvPr>
            <p:extLst>
              <p:ext uri="{D42A27DB-BD31-4B8C-83A1-F6EECF244321}">
                <p14:modId xmlns:p14="http://schemas.microsoft.com/office/powerpoint/2010/main" val="1144248660"/>
              </p:ext>
            </p:extLst>
          </p:nvPr>
        </p:nvGraphicFramePr>
        <p:xfrm>
          <a:off x="169289" y="1120148"/>
          <a:ext cx="8845526" cy="5525136"/>
        </p:xfrm>
        <a:graphic>
          <a:graphicData uri="http://schemas.openxmlformats.org/drawingml/2006/table">
            <a:tbl>
              <a:tblPr firstRow="1" bandRow="1">
                <a:tableStyleId>{5940675A-B579-460E-94D1-54222C63F5DA}</a:tableStyleId>
              </a:tblPr>
              <a:tblGrid>
                <a:gridCol w="1330752"/>
                <a:gridCol w="7514774"/>
              </a:tblGrid>
              <a:tr h="202554">
                <a:tc>
                  <a:txBody>
                    <a:bodyPr/>
                    <a:lstStyle/>
                    <a:p>
                      <a:pPr algn="ctr"/>
                      <a:r>
                        <a:rPr lang="en-US" sz="2400" b="1" dirty="0" smtClean="0">
                          <a:latin typeface="+mn-lt"/>
                          <a:cs typeface="Chalkduster"/>
                        </a:rPr>
                        <a:t>Symbol</a:t>
                      </a:r>
                      <a:endParaRPr lang="en-US" sz="2400" b="1" dirty="0">
                        <a:latin typeface="+mn-lt"/>
                        <a:cs typeface="Chalkduster"/>
                      </a:endParaRPr>
                    </a:p>
                  </a:txBody>
                  <a:tcPr>
                    <a:lnL w="38100" cap="flat" cmpd="sng" algn="ctr">
                      <a:solidFill>
                        <a:srgbClr val="1A537F"/>
                      </a:solidFill>
                      <a:prstDash val="solid"/>
                      <a:round/>
                      <a:headEnd type="none" w="med" len="med"/>
                      <a:tailEnd type="none" w="med" len="med"/>
                    </a:lnL>
                    <a:lnR w="38100" cap="flat" cmpd="sng" algn="ctr">
                      <a:solidFill>
                        <a:srgbClr val="1A537F"/>
                      </a:solidFill>
                      <a:prstDash val="solid"/>
                      <a:round/>
                      <a:headEnd type="none" w="med" len="med"/>
                      <a:tailEnd type="none" w="med" len="med"/>
                    </a:lnR>
                    <a:lnT w="38100" cap="flat" cmpd="sng" algn="ctr">
                      <a:solidFill>
                        <a:srgbClr val="1A537F"/>
                      </a:solidFill>
                      <a:prstDash val="solid"/>
                      <a:round/>
                      <a:headEnd type="none" w="med" len="med"/>
                      <a:tailEnd type="none" w="med" len="med"/>
                    </a:lnT>
                    <a:lnB w="38100" cap="flat" cmpd="sng" algn="ctr">
                      <a:solidFill>
                        <a:srgbClr val="1A537F"/>
                      </a:solidFill>
                      <a:prstDash val="solid"/>
                      <a:round/>
                      <a:headEnd type="none" w="med" len="med"/>
                      <a:tailEnd type="none" w="med" len="med"/>
                    </a:lnB>
                    <a:solidFill>
                      <a:srgbClr val="D9D9D9"/>
                    </a:solidFill>
                  </a:tcPr>
                </a:tc>
                <a:tc>
                  <a:txBody>
                    <a:bodyPr/>
                    <a:lstStyle/>
                    <a:p>
                      <a:pPr algn="ctr"/>
                      <a:r>
                        <a:rPr lang="en-US" sz="2400" b="1" dirty="0" smtClean="0">
                          <a:latin typeface="+mn-lt"/>
                          <a:cs typeface="Chalkduster"/>
                        </a:rPr>
                        <a:t>Guide</a:t>
                      </a:r>
                      <a:endParaRPr lang="en-US" sz="2400" b="1" dirty="0">
                        <a:latin typeface="+mn-lt"/>
                        <a:cs typeface="Chalkduster"/>
                      </a:endParaRPr>
                    </a:p>
                  </a:txBody>
                  <a:tcPr>
                    <a:lnL w="38100" cap="flat" cmpd="sng" algn="ctr">
                      <a:solidFill>
                        <a:srgbClr val="1A537F"/>
                      </a:solidFill>
                      <a:prstDash val="solid"/>
                      <a:round/>
                      <a:headEnd type="none" w="med" len="med"/>
                      <a:tailEnd type="none" w="med" len="med"/>
                    </a:lnL>
                    <a:lnR w="38100" cap="flat" cmpd="sng" algn="ctr">
                      <a:solidFill>
                        <a:srgbClr val="1A537F"/>
                      </a:solidFill>
                      <a:prstDash val="solid"/>
                      <a:round/>
                      <a:headEnd type="none" w="med" len="med"/>
                      <a:tailEnd type="none" w="med" len="med"/>
                    </a:lnR>
                    <a:lnT w="38100" cap="flat" cmpd="sng" algn="ctr">
                      <a:solidFill>
                        <a:srgbClr val="1A537F"/>
                      </a:solidFill>
                      <a:prstDash val="solid"/>
                      <a:round/>
                      <a:headEnd type="none" w="med" len="med"/>
                      <a:tailEnd type="none" w="med" len="med"/>
                    </a:lnT>
                    <a:lnB w="38100" cap="flat" cmpd="sng" algn="ctr">
                      <a:solidFill>
                        <a:srgbClr val="1A537F"/>
                      </a:solidFill>
                      <a:prstDash val="solid"/>
                      <a:round/>
                      <a:headEnd type="none" w="med" len="med"/>
                      <a:tailEnd type="none" w="med" len="med"/>
                    </a:lnB>
                    <a:solidFill>
                      <a:srgbClr val="D9D9D9"/>
                    </a:solidFill>
                  </a:tcPr>
                </a:tc>
              </a:tr>
              <a:tr h="563104">
                <a:tc>
                  <a:txBody>
                    <a:bodyPr/>
                    <a:lstStyle/>
                    <a:p>
                      <a:pPr algn="ctr"/>
                      <a:r>
                        <a:rPr lang="en-US" sz="1400" b="1" dirty="0" smtClean="0">
                          <a:latin typeface="Arial"/>
                          <a:cs typeface="Arial"/>
                        </a:rPr>
                        <a:t>circle</a:t>
                      </a:r>
                      <a:endParaRPr lang="en-US" sz="1400" b="1" dirty="0">
                        <a:latin typeface="Arial"/>
                        <a:cs typeface="Arial"/>
                      </a:endParaRPr>
                    </a:p>
                  </a:txBody>
                  <a:tcPr>
                    <a:lnL w="38100" cap="flat" cmpd="sng" algn="ctr">
                      <a:solidFill>
                        <a:srgbClr val="1A537F"/>
                      </a:solidFill>
                      <a:prstDash val="solid"/>
                      <a:round/>
                      <a:headEnd type="none" w="med" len="med"/>
                      <a:tailEnd type="none" w="med" len="med"/>
                    </a:lnL>
                    <a:lnR w="38100" cap="flat" cmpd="sng" algn="ctr">
                      <a:solidFill>
                        <a:srgbClr val="1A537F"/>
                      </a:solidFill>
                      <a:prstDash val="solid"/>
                      <a:round/>
                      <a:headEnd type="none" w="med" len="med"/>
                      <a:tailEnd type="none" w="med" len="med"/>
                    </a:lnR>
                    <a:lnT w="38100" cap="flat" cmpd="sng" algn="ctr">
                      <a:solidFill>
                        <a:srgbClr val="1A537F"/>
                      </a:solidFill>
                      <a:prstDash val="solid"/>
                      <a:round/>
                      <a:headEnd type="none" w="med" len="med"/>
                      <a:tailEnd type="none" w="med" len="med"/>
                    </a:lnT>
                    <a:lnB w="38100" cap="flat" cmpd="sng" algn="ctr">
                      <a:solidFill>
                        <a:srgbClr val="1A537F"/>
                      </a:solidFill>
                      <a:prstDash val="solid"/>
                      <a:round/>
                      <a:headEnd type="none" w="med" len="med"/>
                      <a:tailEnd type="none" w="med" len="med"/>
                    </a:lnB>
                    <a:solidFill>
                      <a:srgbClr val="FFFFFF"/>
                    </a:solidFill>
                  </a:tcPr>
                </a:tc>
                <a:tc>
                  <a:txBody>
                    <a:bodyPr/>
                    <a:lstStyle/>
                    <a:p>
                      <a:r>
                        <a:rPr lang="en-US" sz="1400" dirty="0" smtClean="0">
                          <a:latin typeface="Arial"/>
                          <a:cs typeface="Arial"/>
                        </a:rPr>
                        <a:t>Powerful words and phrases </a:t>
                      </a:r>
                      <a:r>
                        <a:rPr lang="en-US" sz="1400" b="1" dirty="0" smtClean="0">
                          <a:solidFill>
                            <a:schemeClr val="tx1"/>
                          </a:solidFill>
                          <a:latin typeface="Arial"/>
                          <a:cs typeface="Arial"/>
                        </a:rPr>
                        <a:t>(WRITE</a:t>
                      </a:r>
                      <a:r>
                        <a:rPr lang="en-US" sz="1400" b="1" baseline="0" dirty="0" smtClean="0">
                          <a:solidFill>
                            <a:schemeClr val="tx1"/>
                          </a:solidFill>
                          <a:latin typeface="Arial"/>
                          <a:cs typeface="Arial"/>
                        </a:rPr>
                        <a:t> AND EXPLAIN WHY THEY ARE POWERFUL)</a:t>
                      </a:r>
                      <a:endParaRPr lang="en-US" sz="1400" b="1" dirty="0">
                        <a:solidFill>
                          <a:schemeClr val="tx1"/>
                        </a:solidFill>
                        <a:latin typeface="Arial"/>
                        <a:cs typeface="Arial"/>
                      </a:endParaRPr>
                    </a:p>
                  </a:txBody>
                  <a:tcPr>
                    <a:lnL w="38100" cap="flat" cmpd="sng" algn="ctr">
                      <a:solidFill>
                        <a:srgbClr val="1A537F"/>
                      </a:solidFill>
                      <a:prstDash val="solid"/>
                      <a:round/>
                      <a:headEnd type="none" w="med" len="med"/>
                      <a:tailEnd type="none" w="med" len="med"/>
                    </a:lnL>
                    <a:lnR w="38100" cap="flat" cmpd="sng" algn="ctr">
                      <a:solidFill>
                        <a:srgbClr val="1A537F"/>
                      </a:solidFill>
                      <a:prstDash val="solid"/>
                      <a:round/>
                      <a:headEnd type="none" w="med" len="med"/>
                      <a:tailEnd type="none" w="med" len="med"/>
                    </a:lnR>
                    <a:lnT w="38100" cap="flat" cmpd="sng" algn="ctr">
                      <a:solidFill>
                        <a:srgbClr val="1A537F"/>
                      </a:solidFill>
                      <a:prstDash val="solid"/>
                      <a:round/>
                      <a:headEnd type="none" w="med" len="med"/>
                      <a:tailEnd type="none" w="med" len="med"/>
                    </a:lnT>
                    <a:lnB w="38100" cap="flat" cmpd="sng" algn="ctr">
                      <a:solidFill>
                        <a:srgbClr val="1A537F"/>
                      </a:solidFill>
                      <a:prstDash val="solid"/>
                      <a:round/>
                      <a:headEnd type="none" w="med" len="med"/>
                      <a:tailEnd type="none" w="med" len="med"/>
                    </a:lnB>
                    <a:solidFill>
                      <a:srgbClr val="FFFFFF"/>
                    </a:solidFill>
                  </a:tcPr>
                </a:tc>
              </a:tr>
              <a:tr h="563104">
                <a:tc>
                  <a:txBody>
                    <a:bodyPr/>
                    <a:lstStyle/>
                    <a:p>
                      <a:pPr algn="ctr"/>
                      <a:r>
                        <a:rPr lang="en-US" sz="1400" b="1" dirty="0" smtClean="0">
                          <a:latin typeface="Arial"/>
                          <a:cs typeface="Arial"/>
                        </a:rPr>
                        <a:t>underline</a:t>
                      </a:r>
                      <a:endParaRPr lang="en-US" sz="1400" b="1" dirty="0">
                        <a:latin typeface="Arial"/>
                        <a:cs typeface="Arial"/>
                      </a:endParaRPr>
                    </a:p>
                  </a:txBody>
                  <a:tcPr>
                    <a:lnL w="38100" cap="flat" cmpd="sng" algn="ctr">
                      <a:solidFill>
                        <a:srgbClr val="1A537F"/>
                      </a:solidFill>
                      <a:prstDash val="solid"/>
                      <a:round/>
                      <a:headEnd type="none" w="med" len="med"/>
                      <a:tailEnd type="none" w="med" len="med"/>
                    </a:lnL>
                    <a:lnR w="38100" cap="flat" cmpd="sng" algn="ctr">
                      <a:solidFill>
                        <a:srgbClr val="1A537F"/>
                      </a:solidFill>
                      <a:prstDash val="solid"/>
                      <a:round/>
                      <a:headEnd type="none" w="med" len="med"/>
                      <a:tailEnd type="none" w="med" len="med"/>
                    </a:lnR>
                    <a:lnT w="38100" cap="flat" cmpd="sng" algn="ctr">
                      <a:solidFill>
                        <a:srgbClr val="1A537F"/>
                      </a:solidFill>
                      <a:prstDash val="solid"/>
                      <a:round/>
                      <a:headEnd type="none" w="med" len="med"/>
                      <a:tailEnd type="none" w="med" len="med"/>
                    </a:lnT>
                    <a:lnB w="38100" cap="flat" cmpd="sng" algn="ctr">
                      <a:solidFill>
                        <a:srgbClr val="1A537F"/>
                      </a:solidFill>
                      <a:prstDash val="solid"/>
                      <a:round/>
                      <a:headEnd type="none" w="med" len="med"/>
                      <a:tailEnd type="none" w="med" len="med"/>
                    </a:lnB>
                    <a:solidFill>
                      <a:srgbClr val="FFFFFF"/>
                    </a:solidFill>
                  </a:tcPr>
                </a:tc>
                <a:tc>
                  <a:txBody>
                    <a:bodyPr/>
                    <a:lstStyle/>
                    <a:p>
                      <a:r>
                        <a:rPr lang="en-US" sz="1400" dirty="0" smtClean="0">
                          <a:latin typeface="Arial"/>
                          <a:cs typeface="Arial"/>
                        </a:rPr>
                        <a:t>Words or phrases you do not understand. Try to use</a:t>
                      </a:r>
                      <a:r>
                        <a:rPr lang="en-US" sz="1400" baseline="0" dirty="0" smtClean="0">
                          <a:latin typeface="Arial"/>
                          <a:cs typeface="Arial"/>
                        </a:rPr>
                        <a:t> context clues in the text to help you write a definition in the margins </a:t>
                      </a:r>
                      <a:r>
                        <a:rPr lang="en-US" sz="1400" b="1" baseline="0" dirty="0" smtClean="0">
                          <a:solidFill>
                            <a:srgbClr val="000000"/>
                          </a:solidFill>
                          <a:latin typeface="Arial"/>
                          <a:cs typeface="Arial"/>
                        </a:rPr>
                        <a:t>(GO BACK AND DEFINE THE WORDS)</a:t>
                      </a:r>
                      <a:endParaRPr lang="en-US" sz="1400" b="1" dirty="0">
                        <a:solidFill>
                          <a:srgbClr val="000000"/>
                        </a:solidFill>
                        <a:latin typeface="Arial"/>
                        <a:cs typeface="Arial"/>
                      </a:endParaRPr>
                    </a:p>
                  </a:txBody>
                  <a:tcPr>
                    <a:lnL w="38100" cap="flat" cmpd="sng" algn="ctr">
                      <a:solidFill>
                        <a:srgbClr val="1A537F"/>
                      </a:solidFill>
                      <a:prstDash val="solid"/>
                      <a:round/>
                      <a:headEnd type="none" w="med" len="med"/>
                      <a:tailEnd type="none" w="med" len="med"/>
                    </a:lnL>
                    <a:lnR w="38100" cap="flat" cmpd="sng" algn="ctr">
                      <a:solidFill>
                        <a:srgbClr val="1A537F"/>
                      </a:solidFill>
                      <a:prstDash val="solid"/>
                      <a:round/>
                      <a:headEnd type="none" w="med" len="med"/>
                      <a:tailEnd type="none" w="med" len="med"/>
                    </a:lnR>
                    <a:lnT w="38100" cap="flat" cmpd="sng" algn="ctr">
                      <a:solidFill>
                        <a:srgbClr val="1A537F"/>
                      </a:solidFill>
                      <a:prstDash val="solid"/>
                      <a:round/>
                      <a:headEnd type="none" w="med" len="med"/>
                      <a:tailEnd type="none" w="med" len="med"/>
                    </a:lnT>
                    <a:lnB w="38100" cap="flat" cmpd="sng" algn="ctr">
                      <a:solidFill>
                        <a:srgbClr val="1A537F"/>
                      </a:solidFill>
                      <a:prstDash val="solid"/>
                      <a:round/>
                      <a:headEnd type="none" w="med" len="med"/>
                      <a:tailEnd type="none" w="med" len="med"/>
                    </a:lnB>
                    <a:solidFill>
                      <a:srgbClr val="FFFFFF"/>
                    </a:solidFill>
                  </a:tcPr>
                </a:tc>
              </a:tr>
              <a:tr h="563104">
                <a:tc>
                  <a:txBody>
                    <a:bodyPr/>
                    <a:lstStyle/>
                    <a:p>
                      <a:pPr algn="ctr"/>
                      <a:r>
                        <a:rPr lang="en-US" sz="1800" b="1" dirty="0" smtClean="0">
                          <a:latin typeface="Arial"/>
                          <a:cs typeface="Arial"/>
                        </a:rPr>
                        <a:t>?</a:t>
                      </a:r>
                      <a:endParaRPr lang="en-US" sz="1800" b="1" dirty="0">
                        <a:latin typeface="Arial"/>
                        <a:cs typeface="Arial"/>
                      </a:endParaRPr>
                    </a:p>
                  </a:txBody>
                  <a:tcPr>
                    <a:lnL w="38100" cap="flat" cmpd="sng" algn="ctr">
                      <a:solidFill>
                        <a:srgbClr val="1A537F"/>
                      </a:solidFill>
                      <a:prstDash val="solid"/>
                      <a:round/>
                      <a:headEnd type="none" w="med" len="med"/>
                      <a:tailEnd type="none" w="med" len="med"/>
                    </a:lnL>
                    <a:lnR w="38100" cap="flat" cmpd="sng" algn="ctr">
                      <a:solidFill>
                        <a:srgbClr val="1A537F"/>
                      </a:solidFill>
                      <a:prstDash val="solid"/>
                      <a:round/>
                      <a:headEnd type="none" w="med" len="med"/>
                      <a:tailEnd type="none" w="med" len="med"/>
                    </a:lnR>
                    <a:lnT w="38100" cap="flat" cmpd="sng" algn="ctr">
                      <a:solidFill>
                        <a:srgbClr val="1A537F"/>
                      </a:solidFill>
                      <a:prstDash val="solid"/>
                      <a:round/>
                      <a:headEnd type="none" w="med" len="med"/>
                      <a:tailEnd type="none" w="med" len="med"/>
                    </a:lnT>
                    <a:lnB w="38100" cap="flat" cmpd="sng" algn="ctr">
                      <a:solidFill>
                        <a:srgbClr val="1A537F"/>
                      </a:solidFill>
                      <a:prstDash val="solid"/>
                      <a:round/>
                      <a:headEnd type="none" w="med" len="med"/>
                      <a:tailEnd type="none" w="med" len="med"/>
                    </a:lnB>
                    <a:solidFill>
                      <a:srgbClr val="FFFFFF"/>
                    </a:solidFill>
                  </a:tcPr>
                </a:tc>
                <a:tc>
                  <a:txBody>
                    <a:bodyPr/>
                    <a:lstStyle/>
                    <a:p>
                      <a:r>
                        <a:rPr lang="en-US" sz="1400" dirty="0" smtClean="0">
                          <a:latin typeface="Arial"/>
                          <a:cs typeface="Arial"/>
                        </a:rPr>
                        <a:t>Place a question mark next to text</a:t>
                      </a:r>
                      <a:r>
                        <a:rPr lang="en-US" sz="1400" baseline="0" dirty="0" smtClean="0">
                          <a:latin typeface="Arial"/>
                          <a:cs typeface="Arial"/>
                        </a:rPr>
                        <a:t> that raises questions </a:t>
                      </a:r>
                      <a:r>
                        <a:rPr lang="en-US" sz="1400" b="1" baseline="0" dirty="0" smtClean="0">
                          <a:latin typeface="Arial"/>
                          <a:cs typeface="Arial"/>
                        </a:rPr>
                        <a:t>(EXPLAIN WHY IT MADE YOU QUESTION THE TEXT. WRITE ANY CONNECTIONS OR INFERENCES YOU MAKE)</a:t>
                      </a:r>
                      <a:endParaRPr lang="en-US" sz="1400" b="1" dirty="0">
                        <a:latin typeface="Arial"/>
                        <a:cs typeface="Arial"/>
                      </a:endParaRPr>
                    </a:p>
                  </a:txBody>
                  <a:tcPr>
                    <a:lnL w="38100" cap="flat" cmpd="sng" algn="ctr">
                      <a:solidFill>
                        <a:srgbClr val="1A537F"/>
                      </a:solidFill>
                      <a:prstDash val="solid"/>
                      <a:round/>
                      <a:headEnd type="none" w="med" len="med"/>
                      <a:tailEnd type="none" w="med" len="med"/>
                    </a:lnL>
                    <a:lnR w="38100" cap="flat" cmpd="sng" algn="ctr">
                      <a:solidFill>
                        <a:srgbClr val="1A537F"/>
                      </a:solidFill>
                      <a:prstDash val="solid"/>
                      <a:round/>
                      <a:headEnd type="none" w="med" len="med"/>
                      <a:tailEnd type="none" w="med" len="med"/>
                    </a:lnR>
                    <a:lnT w="38100" cap="flat" cmpd="sng" algn="ctr">
                      <a:solidFill>
                        <a:srgbClr val="1A537F"/>
                      </a:solidFill>
                      <a:prstDash val="solid"/>
                      <a:round/>
                      <a:headEnd type="none" w="med" len="med"/>
                      <a:tailEnd type="none" w="med" len="med"/>
                    </a:lnT>
                    <a:lnB w="38100" cap="flat" cmpd="sng" algn="ctr">
                      <a:solidFill>
                        <a:srgbClr val="1A537F"/>
                      </a:solidFill>
                      <a:prstDash val="solid"/>
                      <a:round/>
                      <a:headEnd type="none" w="med" len="med"/>
                      <a:tailEnd type="none" w="med" len="med"/>
                    </a:lnB>
                    <a:solidFill>
                      <a:srgbClr val="FFFFFF"/>
                    </a:solidFill>
                  </a:tcPr>
                </a:tc>
              </a:tr>
              <a:tr h="563104">
                <a:tc>
                  <a:txBody>
                    <a:bodyPr/>
                    <a:lstStyle/>
                    <a:p>
                      <a:pPr algn="ctr"/>
                      <a:r>
                        <a:rPr lang="en-US" sz="1800" b="1" dirty="0" smtClean="0">
                          <a:latin typeface="Arial"/>
                          <a:cs typeface="Arial"/>
                        </a:rPr>
                        <a:t>!</a:t>
                      </a:r>
                      <a:endParaRPr lang="en-US" sz="1800" b="1" dirty="0">
                        <a:latin typeface="Arial"/>
                        <a:cs typeface="Arial"/>
                      </a:endParaRPr>
                    </a:p>
                  </a:txBody>
                  <a:tcPr>
                    <a:lnL w="38100" cap="flat" cmpd="sng" algn="ctr">
                      <a:solidFill>
                        <a:srgbClr val="1A537F"/>
                      </a:solidFill>
                      <a:prstDash val="solid"/>
                      <a:round/>
                      <a:headEnd type="none" w="med" len="med"/>
                      <a:tailEnd type="none" w="med" len="med"/>
                    </a:lnL>
                    <a:lnR w="38100" cap="flat" cmpd="sng" algn="ctr">
                      <a:solidFill>
                        <a:srgbClr val="1A537F"/>
                      </a:solidFill>
                      <a:prstDash val="solid"/>
                      <a:round/>
                      <a:headEnd type="none" w="med" len="med"/>
                      <a:tailEnd type="none" w="med" len="med"/>
                    </a:lnR>
                    <a:lnT w="38100" cap="flat" cmpd="sng" algn="ctr">
                      <a:solidFill>
                        <a:srgbClr val="1A537F"/>
                      </a:solidFill>
                      <a:prstDash val="solid"/>
                      <a:round/>
                      <a:headEnd type="none" w="med" len="med"/>
                      <a:tailEnd type="none" w="med" len="med"/>
                    </a:lnT>
                    <a:lnB w="38100" cap="flat" cmpd="sng" algn="ctr">
                      <a:solidFill>
                        <a:srgbClr val="1A537F"/>
                      </a:solidFill>
                      <a:prstDash val="solid"/>
                      <a:round/>
                      <a:headEnd type="none" w="med" len="med"/>
                      <a:tailEnd type="none" w="med" len="med"/>
                    </a:lnB>
                    <a:solidFill>
                      <a:srgbClr val="FFFFFF"/>
                    </a:solidFill>
                  </a:tcPr>
                </a:tc>
                <a:tc>
                  <a:txBody>
                    <a:bodyPr/>
                    <a:lstStyle/>
                    <a:p>
                      <a:r>
                        <a:rPr lang="en-US" sz="1400" dirty="0" smtClean="0">
                          <a:latin typeface="Arial"/>
                          <a:cs typeface="Arial"/>
                        </a:rPr>
                        <a:t>Place an exclamation point next to ideas that surprise</a:t>
                      </a:r>
                      <a:r>
                        <a:rPr lang="en-US" sz="1400" baseline="0" dirty="0" smtClean="0">
                          <a:latin typeface="Arial"/>
                          <a:cs typeface="Arial"/>
                        </a:rPr>
                        <a:t> you </a:t>
                      </a:r>
                      <a:r>
                        <a:rPr lang="en-US" sz="1400" b="1" baseline="0" dirty="0" smtClean="0">
                          <a:latin typeface="Arial"/>
                          <a:cs typeface="Arial"/>
                        </a:rPr>
                        <a:t>(EXPLAIN WHY IT SUPRSED YOU)</a:t>
                      </a:r>
                      <a:endParaRPr lang="en-US" sz="1400" b="1" dirty="0">
                        <a:latin typeface="Arial"/>
                        <a:cs typeface="Arial"/>
                      </a:endParaRPr>
                    </a:p>
                  </a:txBody>
                  <a:tcPr>
                    <a:lnL w="38100" cap="flat" cmpd="sng" algn="ctr">
                      <a:solidFill>
                        <a:srgbClr val="1A537F"/>
                      </a:solidFill>
                      <a:prstDash val="solid"/>
                      <a:round/>
                      <a:headEnd type="none" w="med" len="med"/>
                      <a:tailEnd type="none" w="med" len="med"/>
                    </a:lnL>
                    <a:lnR w="38100" cap="flat" cmpd="sng" algn="ctr">
                      <a:solidFill>
                        <a:srgbClr val="1A537F"/>
                      </a:solidFill>
                      <a:prstDash val="solid"/>
                      <a:round/>
                      <a:headEnd type="none" w="med" len="med"/>
                      <a:tailEnd type="none" w="med" len="med"/>
                    </a:lnR>
                    <a:lnT w="38100" cap="flat" cmpd="sng" algn="ctr">
                      <a:solidFill>
                        <a:srgbClr val="1A537F"/>
                      </a:solidFill>
                      <a:prstDash val="solid"/>
                      <a:round/>
                      <a:headEnd type="none" w="med" len="med"/>
                      <a:tailEnd type="none" w="med" len="med"/>
                    </a:lnT>
                    <a:lnB w="38100" cap="flat" cmpd="sng" algn="ctr">
                      <a:solidFill>
                        <a:srgbClr val="1A537F"/>
                      </a:solidFill>
                      <a:prstDash val="solid"/>
                      <a:round/>
                      <a:headEnd type="none" w="med" len="med"/>
                      <a:tailEnd type="none" w="med" len="med"/>
                    </a:lnB>
                    <a:solidFill>
                      <a:srgbClr val="FFFFFF"/>
                    </a:solidFill>
                  </a:tcPr>
                </a:tc>
              </a:tr>
              <a:tr h="563104">
                <a:tc>
                  <a:txBody>
                    <a:bodyPr/>
                    <a:lstStyle/>
                    <a:p>
                      <a:pPr algn="ctr"/>
                      <a:endParaRPr lang="en-US" sz="1400" b="1" dirty="0">
                        <a:latin typeface="Arial"/>
                        <a:cs typeface="Arial"/>
                      </a:endParaRPr>
                    </a:p>
                  </a:txBody>
                  <a:tcPr>
                    <a:lnL w="38100" cap="flat" cmpd="sng" algn="ctr">
                      <a:solidFill>
                        <a:srgbClr val="1A537F"/>
                      </a:solidFill>
                      <a:prstDash val="solid"/>
                      <a:round/>
                      <a:headEnd type="none" w="med" len="med"/>
                      <a:tailEnd type="none" w="med" len="med"/>
                    </a:lnL>
                    <a:lnR w="38100" cap="flat" cmpd="sng" algn="ctr">
                      <a:solidFill>
                        <a:srgbClr val="1A537F"/>
                      </a:solidFill>
                      <a:prstDash val="solid"/>
                      <a:round/>
                      <a:headEnd type="none" w="med" len="med"/>
                      <a:tailEnd type="none" w="med" len="med"/>
                    </a:lnR>
                    <a:lnT w="38100" cap="flat" cmpd="sng" algn="ctr">
                      <a:solidFill>
                        <a:srgbClr val="1A537F"/>
                      </a:solidFill>
                      <a:prstDash val="solid"/>
                      <a:round/>
                      <a:headEnd type="none" w="med" len="med"/>
                      <a:tailEnd type="none" w="med" len="med"/>
                    </a:lnT>
                    <a:lnB w="38100" cap="flat" cmpd="sng" algn="ctr">
                      <a:solidFill>
                        <a:srgbClr val="1A537F"/>
                      </a:solidFill>
                      <a:prstDash val="solid"/>
                      <a:round/>
                      <a:headEnd type="none" w="med" len="med"/>
                      <a:tailEnd type="none" w="med" len="med"/>
                    </a:lnB>
                    <a:solidFill>
                      <a:srgbClr val="FFFFFF"/>
                    </a:solidFill>
                  </a:tcPr>
                </a:tc>
                <a:tc>
                  <a:txBody>
                    <a:bodyPr/>
                    <a:lstStyle/>
                    <a:p>
                      <a:r>
                        <a:rPr lang="en-US" sz="1400" dirty="0" smtClean="0">
                          <a:latin typeface="Arial"/>
                          <a:cs typeface="Arial"/>
                        </a:rPr>
                        <a:t>Draw arrows when you make a connection to the text, ideas, or experiences </a:t>
                      </a:r>
                      <a:r>
                        <a:rPr lang="en-US" sz="1400" b="1" dirty="0" smtClean="0">
                          <a:latin typeface="Arial"/>
                          <a:cs typeface="Arial"/>
                        </a:rPr>
                        <a:t>(WRITE THE CONNECTIONS DOWN. EXPLAIN WHAT IT MEANS)</a:t>
                      </a:r>
                      <a:endParaRPr lang="en-US" sz="1400" b="1" dirty="0">
                        <a:latin typeface="Arial"/>
                        <a:cs typeface="Arial"/>
                      </a:endParaRPr>
                    </a:p>
                  </a:txBody>
                  <a:tcPr>
                    <a:lnL w="38100" cap="flat" cmpd="sng" algn="ctr">
                      <a:solidFill>
                        <a:srgbClr val="1A537F"/>
                      </a:solidFill>
                      <a:prstDash val="solid"/>
                      <a:round/>
                      <a:headEnd type="none" w="med" len="med"/>
                      <a:tailEnd type="none" w="med" len="med"/>
                    </a:lnL>
                    <a:lnR w="38100" cap="flat" cmpd="sng" algn="ctr">
                      <a:solidFill>
                        <a:srgbClr val="1A537F"/>
                      </a:solidFill>
                      <a:prstDash val="solid"/>
                      <a:round/>
                      <a:headEnd type="none" w="med" len="med"/>
                      <a:tailEnd type="none" w="med" len="med"/>
                    </a:lnR>
                    <a:lnT w="38100" cap="flat" cmpd="sng" algn="ctr">
                      <a:solidFill>
                        <a:srgbClr val="1A537F"/>
                      </a:solidFill>
                      <a:prstDash val="solid"/>
                      <a:round/>
                      <a:headEnd type="none" w="med" len="med"/>
                      <a:tailEnd type="none" w="med" len="med"/>
                    </a:lnT>
                    <a:lnB w="38100" cap="flat" cmpd="sng" algn="ctr">
                      <a:solidFill>
                        <a:srgbClr val="1A537F"/>
                      </a:solidFill>
                      <a:prstDash val="solid"/>
                      <a:round/>
                      <a:headEnd type="none" w="med" len="med"/>
                      <a:tailEnd type="none" w="med" len="med"/>
                    </a:lnB>
                    <a:solidFill>
                      <a:srgbClr val="FFFFFF"/>
                    </a:solidFill>
                  </a:tcPr>
                </a:tc>
              </a:tr>
              <a:tr h="563104">
                <a:tc>
                  <a:txBody>
                    <a:bodyPr/>
                    <a:lstStyle/>
                    <a:p>
                      <a:pPr algn="ctr"/>
                      <a:r>
                        <a:rPr lang="en-US" sz="1400" b="1" dirty="0" smtClean="0">
                          <a:latin typeface="Arial"/>
                          <a:cs typeface="Arial"/>
                        </a:rPr>
                        <a:t>EX</a:t>
                      </a:r>
                      <a:endParaRPr lang="en-US" sz="1400" b="1" dirty="0">
                        <a:latin typeface="Arial"/>
                        <a:cs typeface="Arial"/>
                      </a:endParaRPr>
                    </a:p>
                  </a:txBody>
                  <a:tcPr>
                    <a:lnL w="38100" cap="flat" cmpd="sng" algn="ctr">
                      <a:solidFill>
                        <a:srgbClr val="1A537F"/>
                      </a:solidFill>
                      <a:prstDash val="solid"/>
                      <a:round/>
                      <a:headEnd type="none" w="med" len="med"/>
                      <a:tailEnd type="none" w="med" len="med"/>
                    </a:lnL>
                    <a:lnR w="38100" cap="flat" cmpd="sng" algn="ctr">
                      <a:solidFill>
                        <a:srgbClr val="1A537F"/>
                      </a:solidFill>
                      <a:prstDash val="solid"/>
                      <a:round/>
                      <a:headEnd type="none" w="med" len="med"/>
                      <a:tailEnd type="none" w="med" len="med"/>
                    </a:lnR>
                    <a:lnT w="38100" cap="flat" cmpd="sng" algn="ctr">
                      <a:solidFill>
                        <a:srgbClr val="1A537F"/>
                      </a:solidFill>
                      <a:prstDash val="solid"/>
                      <a:round/>
                      <a:headEnd type="none" w="med" len="med"/>
                      <a:tailEnd type="none" w="med" len="med"/>
                    </a:lnT>
                    <a:lnB w="38100" cap="flat" cmpd="sng" algn="ctr">
                      <a:solidFill>
                        <a:srgbClr val="1A537F"/>
                      </a:solidFill>
                      <a:prstDash val="solid"/>
                      <a:round/>
                      <a:headEnd type="none" w="med" len="med"/>
                      <a:tailEnd type="none" w="med" len="med"/>
                    </a:lnB>
                    <a:solidFill>
                      <a:srgbClr val="FFFFFF"/>
                    </a:solidFill>
                  </a:tcPr>
                </a:tc>
                <a:tc>
                  <a:txBody>
                    <a:bodyPr/>
                    <a:lstStyle/>
                    <a:p>
                      <a:r>
                        <a:rPr lang="en-US" sz="1400" dirty="0" smtClean="0">
                          <a:latin typeface="Arial"/>
                          <a:cs typeface="Arial"/>
                        </a:rPr>
                        <a:t>Write “EX” next to the author’s examples </a:t>
                      </a:r>
                      <a:r>
                        <a:rPr lang="en-US" sz="1400" b="1" dirty="0" smtClean="0">
                          <a:latin typeface="Arial"/>
                          <a:cs typeface="Arial"/>
                        </a:rPr>
                        <a:t>(EXPLAIN</a:t>
                      </a:r>
                      <a:r>
                        <a:rPr lang="en-US" sz="1400" b="1" baseline="0" dirty="0" smtClean="0">
                          <a:latin typeface="Arial"/>
                          <a:cs typeface="Arial"/>
                        </a:rPr>
                        <a:t> THE EXAMPLE AND HOW IT HELPS THE AUTHOR PROVIE HIS/HER ARGUMENT)</a:t>
                      </a:r>
                      <a:endParaRPr lang="en-US" sz="1400" b="1" dirty="0">
                        <a:latin typeface="Arial"/>
                        <a:cs typeface="Arial"/>
                      </a:endParaRPr>
                    </a:p>
                  </a:txBody>
                  <a:tcPr>
                    <a:lnL w="38100" cap="flat" cmpd="sng" algn="ctr">
                      <a:solidFill>
                        <a:srgbClr val="1A537F"/>
                      </a:solidFill>
                      <a:prstDash val="solid"/>
                      <a:round/>
                      <a:headEnd type="none" w="med" len="med"/>
                      <a:tailEnd type="none" w="med" len="med"/>
                    </a:lnL>
                    <a:lnR w="38100" cap="flat" cmpd="sng" algn="ctr">
                      <a:solidFill>
                        <a:srgbClr val="1A537F"/>
                      </a:solidFill>
                      <a:prstDash val="solid"/>
                      <a:round/>
                      <a:headEnd type="none" w="med" len="med"/>
                      <a:tailEnd type="none" w="med" len="med"/>
                    </a:lnR>
                    <a:lnT w="38100" cap="flat" cmpd="sng" algn="ctr">
                      <a:solidFill>
                        <a:srgbClr val="1A537F"/>
                      </a:solidFill>
                      <a:prstDash val="solid"/>
                      <a:round/>
                      <a:headEnd type="none" w="med" len="med"/>
                      <a:tailEnd type="none" w="med" len="med"/>
                    </a:lnT>
                    <a:lnB w="38100" cap="flat" cmpd="sng" algn="ctr">
                      <a:solidFill>
                        <a:srgbClr val="1A537F"/>
                      </a:solidFill>
                      <a:prstDash val="solid"/>
                      <a:round/>
                      <a:headEnd type="none" w="med" len="med"/>
                      <a:tailEnd type="none" w="med" len="med"/>
                    </a:lnB>
                    <a:solidFill>
                      <a:srgbClr val="FFFFFF"/>
                    </a:solidFill>
                  </a:tcPr>
                </a:tc>
              </a:tr>
              <a:tr h="563104">
                <a:tc>
                  <a:txBody>
                    <a:bodyPr/>
                    <a:lstStyle/>
                    <a:p>
                      <a:pPr algn="ctr"/>
                      <a:r>
                        <a:rPr lang="en-US" sz="1400" b="1" dirty="0" smtClean="0">
                          <a:latin typeface="Arial"/>
                          <a:cs typeface="Arial"/>
                        </a:rPr>
                        <a:t>1, 2, 3</a:t>
                      </a:r>
                      <a:endParaRPr lang="en-US" sz="1400" b="1" dirty="0">
                        <a:latin typeface="Arial"/>
                        <a:cs typeface="Arial"/>
                      </a:endParaRPr>
                    </a:p>
                  </a:txBody>
                  <a:tcPr>
                    <a:lnL w="38100" cap="flat" cmpd="sng" algn="ctr">
                      <a:solidFill>
                        <a:srgbClr val="1A537F"/>
                      </a:solidFill>
                      <a:prstDash val="solid"/>
                      <a:round/>
                      <a:headEnd type="none" w="med" len="med"/>
                      <a:tailEnd type="none" w="med" len="med"/>
                    </a:lnL>
                    <a:lnR w="38100" cap="flat" cmpd="sng" algn="ctr">
                      <a:solidFill>
                        <a:srgbClr val="1A537F"/>
                      </a:solidFill>
                      <a:prstDash val="solid"/>
                      <a:round/>
                      <a:headEnd type="none" w="med" len="med"/>
                      <a:tailEnd type="none" w="med" len="med"/>
                    </a:lnR>
                    <a:lnT w="38100" cap="flat" cmpd="sng" algn="ctr">
                      <a:solidFill>
                        <a:srgbClr val="1A537F"/>
                      </a:solidFill>
                      <a:prstDash val="solid"/>
                      <a:round/>
                      <a:headEnd type="none" w="med" len="med"/>
                      <a:tailEnd type="none" w="med" len="med"/>
                    </a:lnT>
                    <a:lnB w="38100" cap="flat" cmpd="sng" algn="ctr">
                      <a:solidFill>
                        <a:srgbClr val="1A537F"/>
                      </a:solidFill>
                      <a:prstDash val="solid"/>
                      <a:round/>
                      <a:headEnd type="none" w="med" len="med"/>
                      <a:tailEnd type="none" w="med" len="med"/>
                    </a:lnB>
                    <a:solidFill>
                      <a:srgbClr val="FFFFFF"/>
                    </a:solidFill>
                  </a:tcPr>
                </a:tc>
                <a:tc>
                  <a:txBody>
                    <a:bodyPr/>
                    <a:lstStyle/>
                    <a:p>
                      <a:r>
                        <a:rPr lang="en-US" sz="1400" dirty="0" smtClean="0">
                          <a:latin typeface="Arial"/>
                          <a:cs typeface="Arial"/>
                        </a:rPr>
                        <a:t>Number the author’s arguments, key details, and important ideas </a:t>
                      </a:r>
                      <a:r>
                        <a:rPr lang="en-US" sz="1400" b="1" dirty="0" smtClean="0">
                          <a:latin typeface="Arial"/>
                          <a:cs typeface="Arial"/>
                        </a:rPr>
                        <a:t>(EXPLAIN THE ARGUMENTS. IDENTIFY WHICH ARGUMENT/DETAIL</a:t>
                      </a:r>
                      <a:r>
                        <a:rPr lang="en-US" sz="1400" b="1" baseline="0" dirty="0" smtClean="0">
                          <a:latin typeface="Arial"/>
                          <a:cs typeface="Arial"/>
                        </a:rPr>
                        <a:t> IS THE STRONGEST)</a:t>
                      </a:r>
                      <a:endParaRPr lang="en-US" sz="1400" b="1" dirty="0">
                        <a:latin typeface="Arial"/>
                        <a:cs typeface="Arial"/>
                      </a:endParaRPr>
                    </a:p>
                  </a:txBody>
                  <a:tcPr>
                    <a:lnL w="38100" cap="flat" cmpd="sng" algn="ctr">
                      <a:solidFill>
                        <a:srgbClr val="1A537F"/>
                      </a:solidFill>
                      <a:prstDash val="solid"/>
                      <a:round/>
                      <a:headEnd type="none" w="med" len="med"/>
                      <a:tailEnd type="none" w="med" len="med"/>
                    </a:lnL>
                    <a:lnR w="38100" cap="flat" cmpd="sng" algn="ctr">
                      <a:solidFill>
                        <a:srgbClr val="1A537F"/>
                      </a:solidFill>
                      <a:prstDash val="solid"/>
                      <a:round/>
                      <a:headEnd type="none" w="med" len="med"/>
                      <a:tailEnd type="none" w="med" len="med"/>
                    </a:lnR>
                    <a:lnT w="38100" cap="flat" cmpd="sng" algn="ctr">
                      <a:solidFill>
                        <a:srgbClr val="1A537F"/>
                      </a:solidFill>
                      <a:prstDash val="solid"/>
                      <a:round/>
                      <a:headEnd type="none" w="med" len="med"/>
                      <a:tailEnd type="none" w="med" len="med"/>
                    </a:lnT>
                    <a:lnB w="38100" cap="flat" cmpd="sng" algn="ctr">
                      <a:solidFill>
                        <a:srgbClr val="1A537F"/>
                      </a:solidFill>
                      <a:prstDash val="solid"/>
                      <a:round/>
                      <a:headEnd type="none" w="med" len="med"/>
                      <a:tailEnd type="none" w="med" len="med"/>
                    </a:lnB>
                    <a:solidFill>
                      <a:srgbClr val="FFFFFF"/>
                    </a:solidFill>
                  </a:tcPr>
                </a:tc>
              </a:tr>
              <a:tr h="563104">
                <a:tc>
                  <a:txBody>
                    <a:bodyPr/>
                    <a:lstStyle/>
                    <a:p>
                      <a:pPr algn="ctr"/>
                      <a:r>
                        <a:rPr lang="en-US" sz="1400" b="1" dirty="0" smtClean="0">
                          <a:latin typeface="Arial"/>
                          <a:cs typeface="Arial"/>
                        </a:rPr>
                        <a:t>WRITE</a:t>
                      </a:r>
                      <a:endParaRPr lang="en-US" sz="1400" b="1" dirty="0">
                        <a:latin typeface="Arial"/>
                        <a:cs typeface="Arial"/>
                      </a:endParaRPr>
                    </a:p>
                  </a:txBody>
                  <a:tcPr>
                    <a:lnL w="38100" cap="flat" cmpd="sng" algn="ctr">
                      <a:solidFill>
                        <a:srgbClr val="1A537F"/>
                      </a:solidFill>
                      <a:prstDash val="solid"/>
                      <a:round/>
                      <a:headEnd type="none" w="med" len="med"/>
                      <a:tailEnd type="none" w="med" len="med"/>
                    </a:lnL>
                    <a:lnR w="38100" cap="flat" cmpd="sng" algn="ctr">
                      <a:solidFill>
                        <a:srgbClr val="1A537F"/>
                      </a:solidFill>
                      <a:prstDash val="solid"/>
                      <a:round/>
                      <a:headEnd type="none" w="med" len="med"/>
                      <a:tailEnd type="none" w="med" len="med"/>
                    </a:lnR>
                    <a:lnT w="38100" cap="flat" cmpd="sng" algn="ctr">
                      <a:solidFill>
                        <a:srgbClr val="1A537F"/>
                      </a:solidFill>
                      <a:prstDash val="solid"/>
                      <a:round/>
                      <a:headEnd type="none" w="med" len="med"/>
                      <a:tailEnd type="none" w="med" len="med"/>
                    </a:lnT>
                    <a:lnB w="38100" cap="flat" cmpd="sng" algn="ctr">
                      <a:solidFill>
                        <a:srgbClr val="1A537F"/>
                      </a:solidFill>
                      <a:prstDash val="solid"/>
                      <a:round/>
                      <a:headEnd type="none" w="med" len="med"/>
                      <a:tailEnd type="none" w="med" len="med"/>
                    </a:lnB>
                    <a:solidFill>
                      <a:srgbClr val="FFFFFF"/>
                    </a:solidFill>
                  </a:tcPr>
                </a:tc>
                <a:tc>
                  <a:txBody>
                    <a:bodyPr/>
                    <a:lstStyle/>
                    <a:p>
                      <a:r>
                        <a:rPr lang="en-US" sz="1400" dirty="0" smtClean="0">
                          <a:latin typeface="Arial"/>
                          <a:cs typeface="Arial"/>
                        </a:rPr>
                        <a:t>Write important thoughts and connection in the margins</a:t>
                      </a:r>
                      <a:endParaRPr lang="en-US" sz="1400" dirty="0">
                        <a:latin typeface="Arial"/>
                        <a:cs typeface="Arial"/>
                      </a:endParaRPr>
                    </a:p>
                  </a:txBody>
                  <a:tcPr>
                    <a:lnL w="38100" cap="flat" cmpd="sng" algn="ctr">
                      <a:solidFill>
                        <a:srgbClr val="1A537F"/>
                      </a:solidFill>
                      <a:prstDash val="solid"/>
                      <a:round/>
                      <a:headEnd type="none" w="med" len="med"/>
                      <a:tailEnd type="none" w="med" len="med"/>
                    </a:lnL>
                    <a:lnR w="38100" cap="flat" cmpd="sng" algn="ctr">
                      <a:solidFill>
                        <a:srgbClr val="1A537F"/>
                      </a:solidFill>
                      <a:prstDash val="solid"/>
                      <a:round/>
                      <a:headEnd type="none" w="med" len="med"/>
                      <a:tailEnd type="none" w="med" len="med"/>
                    </a:lnR>
                    <a:lnT w="38100" cap="flat" cmpd="sng" algn="ctr">
                      <a:solidFill>
                        <a:srgbClr val="1A537F"/>
                      </a:solidFill>
                      <a:prstDash val="solid"/>
                      <a:round/>
                      <a:headEnd type="none" w="med" len="med"/>
                      <a:tailEnd type="none" w="med" len="med"/>
                    </a:lnT>
                    <a:lnB w="38100" cap="flat" cmpd="sng" algn="ctr">
                      <a:solidFill>
                        <a:srgbClr val="1A537F"/>
                      </a:solidFill>
                      <a:prstDash val="solid"/>
                      <a:round/>
                      <a:headEnd type="none" w="med" len="med"/>
                      <a:tailEnd type="none" w="med" len="med"/>
                    </a:lnB>
                    <a:solidFill>
                      <a:srgbClr val="FFFFFF"/>
                    </a:solidFill>
                  </a:tcPr>
                </a:tc>
              </a:tr>
              <a:tr h="563104">
                <a:tc>
                  <a:txBody>
                    <a:bodyPr/>
                    <a:lstStyle/>
                    <a:p>
                      <a:pPr algn="ctr"/>
                      <a:r>
                        <a:rPr lang="en-US" sz="1400" b="1" dirty="0" smtClean="0">
                          <a:latin typeface="Arial"/>
                          <a:cs typeface="Arial"/>
                        </a:rPr>
                        <a:t>WRITE</a:t>
                      </a:r>
                      <a:endParaRPr lang="en-US" sz="1400" b="1" dirty="0">
                        <a:latin typeface="Arial"/>
                        <a:cs typeface="Arial"/>
                      </a:endParaRPr>
                    </a:p>
                  </a:txBody>
                  <a:tcPr>
                    <a:lnL w="38100" cap="flat" cmpd="sng" algn="ctr">
                      <a:solidFill>
                        <a:srgbClr val="1A537F"/>
                      </a:solidFill>
                      <a:prstDash val="solid"/>
                      <a:round/>
                      <a:headEnd type="none" w="med" len="med"/>
                      <a:tailEnd type="none" w="med" len="med"/>
                    </a:lnL>
                    <a:lnR w="38100" cap="flat" cmpd="sng" algn="ctr">
                      <a:solidFill>
                        <a:srgbClr val="1A537F"/>
                      </a:solidFill>
                      <a:prstDash val="solid"/>
                      <a:round/>
                      <a:headEnd type="none" w="med" len="med"/>
                      <a:tailEnd type="none" w="med" len="med"/>
                    </a:lnR>
                    <a:lnT w="38100" cap="flat" cmpd="sng" algn="ctr">
                      <a:solidFill>
                        <a:srgbClr val="1A537F"/>
                      </a:solidFill>
                      <a:prstDash val="solid"/>
                      <a:round/>
                      <a:headEnd type="none" w="med" len="med"/>
                      <a:tailEnd type="none" w="med" len="med"/>
                    </a:lnT>
                    <a:lnB w="38100" cap="flat" cmpd="sng" algn="ctr">
                      <a:solidFill>
                        <a:srgbClr val="1A537F"/>
                      </a:solidFill>
                      <a:prstDash val="solid"/>
                      <a:round/>
                      <a:headEnd type="none" w="med" len="med"/>
                      <a:tailEnd type="none" w="med" len="med"/>
                    </a:lnB>
                    <a:solidFill>
                      <a:srgbClr val="FFFFFF"/>
                    </a:solidFill>
                  </a:tcPr>
                </a:tc>
                <a:tc>
                  <a:txBody>
                    <a:bodyPr/>
                    <a:lstStyle/>
                    <a:p>
                      <a:r>
                        <a:rPr lang="en-US" sz="1400" dirty="0" smtClean="0">
                          <a:latin typeface="Arial"/>
                          <a:cs typeface="Arial"/>
                        </a:rPr>
                        <a:t>Write questions you have about the reading in the margins</a:t>
                      </a:r>
                      <a:endParaRPr lang="en-US" sz="1400" dirty="0">
                        <a:latin typeface="Arial"/>
                        <a:cs typeface="Arial"/>
                      </a:endParaRPr>
                    </a:p>
                  </a:txBody>
                  <a:tcPr>
                    <a:lnL w="38100" cap="flat" cmpd="sng" algn="ctr">
                      <a:solidFill>
                        <a:srgbClr val="1A537F"/>
                      </a:solidFill>
                      <a:prstDash val="solid"/>
                      <a:round/>
                      <a:headEnd type="none" w="med" len="med"/>
                      <a:tailEnd type="none" w="med" len="med"/>
                    </a:lnL>
                    <a:lnR w="38100" cap="flat" cmpd="sng" algn="ctr">
                      <a:solidFill>
                        <a:srgbClr val="1A537F"/>
                      </a:solidFill>
                      <a:prstDash val="solid"/>
                      <a:round/>
                      <a:headEnd type="none" w="med" len="med"/>
                      <a:tailEnd type="none" w="med" len="med"/>
                    </a:lnR>
                    <a:lnT w="38100" cap="flat" cmpd="sng" algn="ctr">
                      <a:solidFill>
                        <a:srgbClr val="1A537F"/>
                      </a:solidFill>
                      <a:prstDash val="solid"/>
                      <a:round/>
                      <a:headEnd type="none" w="med" len="med"/>
                      <a:tailEnd type="none" w="med" len="med"/>
                    </a:lnT>
                    <a:lnB w="38100" cap="flat" cmpd="sng" algn="ctr">
                      <a:solidFill>
                        <a:srgbClr val="1A537F"/>
                      </a:solidFill>
                      <a:prstDash val="solid"/>
                      <a:round/>
                      <a:headEnd type="none" w="med" len="med"/>
                      <a:tailEnd type="none" w="med" len="med"/>
                    </a:lnB>
                    <a:solidFill>
                      <a:srgbClr val="FFFFFF"/>
                    </a:solidFill>
                  </a:tcPr>
                </a:tc>
              </a:tr>
            </a:tbl>
          </a:graphicData>
        </a:graphic>
      </p:graphicFrame>
      <p:cxnSp>
        <p:nvCxnSpPr>
          <p:cNvPr id="5" name="Straight Arrow Connector 4"/>
          <p:cNvCxnSpPr/>
          <p:nvPr/>
        </p:nvCxnSpPr>
        <p:spPr>
          <a:xfrm>
            <a:off x="621408" y="4128969"/>
            <a:ext cx="465666" cy="0"/>
          </a:xfrm>
          <a:prstGeom prst="straightConnector1">
            <a:avLst/>
          </a:prstGeom>
          <a:ln w="38100" cmpd="sng">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17280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3232</TotalTime>
  <Words>1864</Words>
  <Application>Microsoft Macintosh PowerPoint</Application>
  <PresentationFormat>On-screen Show (4:3)</PresentationFormat>
  <Paragraphs>166</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PowerPoint Presentation</vt:lpstr>
      <vt:lpstr>Raise your hand if…</vt:lpstr>
      <vt:lpstr>It happens…</vt:lpstr>
      <vt:lpstr>What is Annotating?</vt:lpstr>
      <vt:lpstr>Annotation is NOT…</vt:lpstr>
      <vt:lpstr>Why Do We Annotate?</vt:lpstr>
      <vt:lpstr>What Will I Need?</vt:lpstr>
      <vt:lpstr>Annotation Guide</vt:lpstr>
      <vt:lpstr>Annotation Guide</vt:lpstr>
      <vt:lpstr>Steps to Annotate Text</vt:lpstr>
      <vt:lpstr>Steps to Annotate Text</vt:lpstr>
      <vt:lpstr>Steps to Annotate Text</vt:lpstr>
      <vt:lpstr>Steps to Annotate Text</vt:lpstr>
      <vt:lpstr>Steps to Annotate Text</vt:lpstr>
      <vt:lpstr>Practice</vt:lpstr>
      <vt:lpstr>Practice</vt:lpstr>
      <vt:lpstr>Practice</vt:lpstr>
      <vt:lpstr>Practice</vt:lpstr>
      <vt:lpstr>Practice</vt:lpstr>
      <vt:lpstr>Practice</vt:lpstr>
      <vt:lpstr>Practice</vt:lpstr>
      <vt:lpstr>Practice</vt:lpstr>
      <vt:lpstr>The Gettysburg Address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Annotating Text</dc:title>
  <dc:creator>Christina Schneider</dc:creator>
  <cp:lastModifiedBy>Christina Schneider</cp:lastModifiedBy>
  <cp:revision>35</cp:revision>
  <dcterms:created xsi:type="dcterms:W3CDTF">2014-06-28T20:13:14Z</dcterms:created>
  <dcterms:modified xsi:type="dcterms:W3CDTF">2015-06-16T20:24:18Z</dcterms:modified>
</cp:coreProperties>
</file>