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65" r:id="rId5"/>
    <p:sldId id="268" r:id="rId6"/>
    <p:sldId id="271" r:id="rId7"/>
    <p:sldId id="272" r:id="rId8"/>
    <p:sldId id="269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76" r:id="rId18"/>
    <p:sldId id="267" r:id="rId19"/>
    <p:sldId id="273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3"/>
    <a:srgbClr val="FFC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2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5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7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3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03D8-3B06-7349-88DB-5EEB7535395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2CF0-90B5-1344-8EE2-96F425EDD5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56428" y="6648789"/>
            <a:ext cx="4135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The Daring English Teacher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2311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10615"/>
            <a:ext cx="9144000" cy="23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8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Cooper Black"/>
                <a:cs typeface="Cooper Black"/>
              </a:rPr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b="1" dirty="0" smtClean="0">
                <a:effectLst>
                  <a:glow rad="101600">
                    <a:srgbClr val="FFC40A">
                      <a:alpha val="75000"/>
                    </a:srgbClr>
                  </a:glow>
                </a:effectLst>
              </a:rPr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180522" y="2890211"/>
            <a:ext cx="1056427" cy="1"/>
          </a:xfrm>
          <a:prstGeom prst="straightConnector1">
            <a:avLst/>
          </a:prstGeom>
          <a:ln w="38100" cmpd="sng">
            <a:solidFill>
              <a:srgbClr val="FFC40A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4198" y="2337508"/>
            <a:ext cx="3978462" cy="1569660"/>
          </a:xfrm>
          <a:prstGeom prst="rect">
            <a:avLst/>
          </a:prstGeom>
          <a:noFill/>
          <a:ln w="28575" cmpd="sng">
            <a:solidFill>
              <a:srgbClr val="FFC40A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I</a:t>
            </a:r>
            <a:r>
              <a:rPr lang="en-US" sz="2400" dirty="0" smtClean="0"/>
              <a:t>ntroduces background information about events, settings, characters etc. to the audience or readers.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3545776" y="5534712"/>
            <a:ext cx="460782" cy="460782"/>
          </a:xfrm>
          <a:prstGeom prst="star5">
            <a:avLst/>
          </a:prstGeom>
          <a:solidFill>
            <a:srgbClr val="FFFF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C40A"/>
            </a:solidFill>
          </a:ln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Cooper Black"/>
                <a:cs typeface="Cooper Black"/>
              </a:rPr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b="1" dirty="0" smtClean="0">
                <a:effectLst>
                  <a:glow rad="101600">
                    <a:srgbClr val="FFC40A">
                      <a:alpha val="75000"/>
                    </a:srgbClr>
                  </a:glow>
                </a:effectLst>
              </a:rPr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20092" y="2978076"/>
            <a:ext cx="354015" cy="422172"/>
          </a:xfrm>
          <a:prstGeom prst="straightConnector1">
            <a:avLst/>
          </a:prstGeom>
          <a:ln w="38100" cmpd="sng">
            <a:solidFill>
              <a:srgbClr val="FFC40A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31448" y="2337508"/>
            <a:ext cx="3731212" cy="830997"/>
          </a:xfrm>
          <a:prstGeom prst="rect">
            <a:avLst/>
          </a:prstGeom>
          <a:noFill/>
          <a:ln w="28575" cmpd="sng">
            <a:solidFill>
              <a:srgbClr val="FFC40A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T</a:t>
            </a:r>
            <a:r>
              <a:rPr lang="en-US" sz="2400" dirty="0" smtClean="0"/>
              <a:t>he event that sets the central conflict in motion.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3905411" y="5534712"/>
            <a:ext cx="460782" cy="460782"/>
          </a:xfrm>
          <a:prstGeom prst="star5">
            <a:avLst/>
          </a:prstGeom>
          <a:solidFill>
            <a:srgbClr val="FFFF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C40A"/>
            </a:solidFill>
          </a:ln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Cooper Black"/>
                <a:cs typeface="Cooper Black"/>
              </a:rPr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b="1" dirty="0" smtClean="0">
                <a:effectLst>
                  <a:glow rad="101600">
                    <a:srgbClr val="FFC40A">
                      <a:alpha val="75000"/>
                    </a:srgbClr>
                  </a:glow>
                </a:effectLst>
              </a:rPr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63781" y="3480254"/>
            <a:ext cx="696338" cy="426914"/>
          </a:xfrm>
          <a:prstGeom prst="straightConnector1">
            <a:avLst/>
          </a:prstGeom>
          <a:ln w="38100" cmpd="sng">
            <a:solidFill>
              <a:srgbClr val="FFC40A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4198" y="2337508"/>
            <a:ext cx="3866076" cy="1569660"/>
          </a:xfrm>
          <a:prstGeom prst="rect">
            <a:avLst/>
          </a:prstGeom>
          <a:noFill/>
          <a:ln w="28575" cmpd="sng">
            <a:solidFill>
              <a:srgbClr val="FFC40A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A</a:t>
            </a:r>
            <a:r>
              <a:rPr lang="en-US" sz="2400" dirty="0" smtClean="0"/>
              <a:t> related series of incidents in a literary plot that build toward the point of greatest interest.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4984315" y="4905383"/>
            <a:ext cx="460782" cy="460782"/>
          </a:xfrm>
          <a:prstGeom prst="star5">
            <a:avLst/>
          </a:prstGeom>
          <a:solidFill>
            <a:srgbClr val="FFFF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Cooper Black"/>
                <a:cs typeface="Cooper Black"/>
              </a:rPr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b="1" dirty="0" smtClean="0">
                <a:effectLst>
                  <a:glow rad="101600">
                    <a:srgbClr val="FFC40A">
                      <a:alpha val="75000"/>
                    </a:srgbClr>
                  </a:glow>
                </a:effectLst>
              </a:rPr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040083" y="3640266"/>
            <a:ext cx="1280035" cy="880064"/>
          </a:xfrm>
          <a:prstGeom prst="straightConnector1">
            <a:avLst/>
          </a:prstGeom>
          <a:ln w="38100" cmpd="sng">
            <a:solidFill>
              <a:srgbClr val="FFC40A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4198" y="2337508"/>
            <a:ext cx="3978462" cy="1200328"/>
          </a:xfrm>
          <a:prstGeom prst="rect">
            <a:avLst/>
          </a:prstGeom>
          <a:noFill/>
          <a:ln w="28575" cmpd="sng">
            <a:solidFill>
              <a:srgbClr val="FFC40A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T</a:t>
            </a:r>
            <a:r>
              <a:rPr lang="en-US" sz="2400" dirty="0" smtClean="0"/>
              <a:t>he point in a narrative at which the conflict or tension hits the highest point.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6276745" y="4141198"/>
            <a:ext cx="460782" cy="460782"/>
          </a:xfrm>
          <a:prstGeom prst="star5">
            <a:avLst/>
          </a:prstGeom>
          <a:solidFill>
            <a:srgbClr val="FFFF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C40A"/>
            </a:solidFill>
          </a:ln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Cooper Black"/>
                <a:cs typeface="Cooper Black"/>
              </a:rPr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b="1" dirty="0" smtClean="0">
                <a:effectLst>
                  <a:glow rad="101600">
                    <a:srgbClr val="FFC40A">
                      <a:alpha val="75000"/>
                    </a:srgbClr>
                  </a:glow>
                </a:effectLst>
              </a:rPr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545776" y="3528737"/>
            <a:ext cx="792321" cy="842853"/>
          </a:xfrm>
          <a:prstGeom prst="straightConnector1">
            <a:avLst/>
          </a:prstGeom>
          <a:ln w="38100" cmpd="sng">
            <a:solidFill>
              <a:srgbClr val="FFC40A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4198" y="2337508"/>
            <a:ext cx="3978462" cy="1569660"/>
          </a:xfrm>
          <a:prstGeom prst="rect">
            <a:avLst/>
          </a:prstGeom>
          <a:noFill/>
          <a:ln w="28575" cmpd="sng">
            <a:solidFill>
              <a:srgbClr val="FFC40A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T</a:t>
            </a:r>
            <a:r>
              <a:rPr lang="en-US" sz="2400" dirty="0" smtClean="0"/>
              <a:t>he part of a literary plot that occurs after the climax has been reached and the conflict has been resolved.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6670105" y="4860431"/>
            <a:ext cx="460782" cy="460782"/>
          </a:xfrm>
          <a:prstGeom prst="star5">
            <a:avLst/>
          </a:prstGeom>
          <a:solidFill>
            <a:srgbClr val="FFFF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3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C40A"/>
            </a:solidFill>
          </a:ln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Cooper Black"/>
                <a:cs typeface="Cooper Black"/>
              </a:rPr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b="1" dirty="0" smtClean="0">
                <a:effectLst>
                  <a:glow rad="101600">
                    <a:srgbClr val="FFC40A">
                      <a:alpha val="75000"/>
                    </a:srgbClr>
                  </a:glow>
                </a:effectLst>
              </a:rPr>
              <a:t>Conclusion</a:t>
            </a:r>
            <a:endParaRPr lang="en-US" b="1" dirty="0">
              <a:effectLst>
                <a:glow rad="101600">
                  <a:srgbClr val="FFC40A">
                    <a:alpha val="75000"/>
                  </a:srgbClr>
                </a:glo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565383" y="3910285"/>
            <a:ext cx="1168822" cy="1517678"/>
          </a:xfrm>
          <a:prstGeom prst="straightConnector1">
            <a:avLst/>
          </a:prstGeom>
          <a:ln w="38100" cmpd="sng">
            <a:solidFill>
              <a:srgbClr val="FFC40A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4198" y="2337508"/>
            <a:ext cx="3978462" cy="1200328"/>
          </a:xfrm>
          <a:prstGeom prst="rect">
            <a:avLst/>
          </a:prstGeom>
          <a:noFill/>
          <a:ln w="28575" cmpd="sng">
            <a:solidFill>
              <a:srgbClr val="FFC40A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the conclusion of the story where the conflict is </a:t>
            </a:r>
            <a:r>
              <a:rPr lang="en-US" sz="2400" smtClean="0"/>
              <a:t>fully resolved.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FFC40A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7580431" y="5534713"/>
            <a:ext cx="460782" cy="460782"/>
          </a:xfrm>
          <a:prstGeom prst="star5">
            <a:avLst/>
          </a:prstGeom>
          <a:solidFill>
            <a:srgbClr val="FFFF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latin typeface="Cooper Black"/>
                <a:cs typeface="Cooper Black"/>
              </a:rPr>
              <a:t>conflict</a:t>
            </a:r>
            <a:r>
              <a:rPr lang="en-US" dirty="0" smtClean="0"/>
              <a:t> is a literary element that involves a struggle between two opposing forces – usually the protagonist and an antagonist</a:t>
            </a:r>
          </a:p>
          <a:p>
            <a:pPr lvl="0"/>
            <a:r>
              <a:rPr lang="en-US" dirty="0" smtClean="0"/>
              <a:t>the conflict is the main problem in the story</a:t>
            </a:r>
          </a:p>
        </p:txBody>
      </p:sp>
    </p:spTree>
    <p:extLst>
      <p:ext uri="{BB962C8B-B14F-4D97-AF65-F5344CB8AC3E}">
        <p14:creationId xmlns:p14="http://schemas.microsoft.com/office/powerpoint/2010/main" val="2194452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Internal Conflict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a struggle happening within a character’s </a:t>
            </a:r>
            <a:r>
              <a:rPr lang="en-US" sz="2800" dirty="0" smtClean="0"/>
              <a:t>mind</a:t>
            </a:r>
          </a:p>
          <a:p>
            <a:pPr lvl="1"/>
            <a:r>
              <a:rPr lang="en-US" dirty="0" smtClean="0"/>
              <a:t>character vs. self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External Conflict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a struggle between a character and an outside force (another character or nature)</a:t>
            </a:r>
          </a:p>
          <a:p>
            <a:pPr lvl="1"/>
            <a:r>
              <a:rPr lang="en-US" dirty="0" smtClean="0"/>
              <a:t>character vs. character</a:t>
            </a:r>
          </a:p>
          <a:p>
            <a:pPr lvl="1"/>
            <a:r>
              <a:rPr lang="en-US" dirty="0" smtClean="0"/>
              <a:t>Character vs. 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4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latin typeface="Cooper Black"/>
                <a:cs typeface="Cooper Black"/>
              </a:rPr>
              <a:t>point of view </a:t>
            </a:r>
            <a:r>
              <a:rPr lang="en-US" dirty="0" smtClean="0"/>
              <a:t>is the narrator's position in relation to the story being told</a:t>
            </a:r>
          </a:p>
          <a:p>
            <a:pPr lvl="1"/>
            <a:r>
              <a:rPr lang="en-US" dirty="0" smtClean="0">
                <a:latin typeface="Cooper Black"/>
                <a:cs typeface="Cooper Black"/>
              </a:rPr>
              <a:t>1</a:t>
            </a:r>
            <a:r>
              <a:rPr lang="en-US" baseline="30000" dirty="0" smtClean="0">
                <a:latin typeface="Cooper Black"/>
                <a:cs typeface="Cooper Black"/>
              </a:rPr>
              <a:t>st</a:t>
            </a:r>
            <a:r>
              <a:rPr lang="en-US" dirty="0" smtClean="0">
                <a:latin typeface="Cooper Black"/>
                <a:cs typeface="Cooper Black"/>
              </a:rPr>
              <a:t> person</a:t>
            </a:r>
            <a:r>
              <a:rPr lang="en-US" dirty="0" smtClean="0"/>
              <a:t>: The narrator is in the story</a:t>
            </a:r>
          </a:p>
          <a:p>
            <a:pPr lvl="2"/>
            <a:r>
              <a:rPr lang="en-US" dirty="0" smtClean="0"/>
              <a:t>EX: I woke up that morning and wanted to buy some ice cream.</a:t>
            </a:r>
          </a:p>
          <a:p>
            <a:pPr lvl="1"/>
            <a:r>
              <a:rPr lang="en-US" dirty="0" smtClean="0">
                <a:latin typeface="Cooper Black"/>
                <a:cs typeface="Cooper Black"/>
              </a:rPr>
              <a:t>3</a:t>
            </a:r>
            <a:r>
              <a:rPr lang="en-US" baseline="30000" dirty="0" smtClean="0">
                <a:latin typeface="Cooper Black"/>
                <a:cs typeface="Cooper Black"/>
              </a:rPr>
              <a:t>rd</a:t>
            </a:r>
            <a:r>
              <a:rPr lang="en-US" dirty="0" smtClean="0">
                <a:latin typeface="Cooper Black"/>
                <a:cs typeface="Cooper Black"/>
              </a:rPr>
              <a:t> person</a:t>
            </a:r>
            <a:r>
              <a:rPr lang="en-US" dirty="0" smtClean="0"/>
              <a:t>: The narrator is an outsider telling the story</a:t>
            </a:r>
          </a:p>
          <a:p>
            <a:pPr lvl="2"/>
            <a:r>
              <a:rPr lang="en-US" dirty="0" smtClean="0"/>
              <a:t>EX: He woke up that morning and wanted to buy some ice cream.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3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Point of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dirty="0" smtClean="0"/>
              <a:t>Limited Point of View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outside narrator has </a:t>
            </a:r>
            <a:r>
              <a:rPr lang="en-US" dirty="0" smtClean="0">
                <a:latin typeface="Cooper Black"/>
                <a:cs typeface="Cooper Black"/>
              </a:rPr>
              <a:t>limited knowledge </a:t>
            </a:r>
            <a:r>
              <a:rPr lang="en-US" dirty="0" smtClean="0"/>
              <a:t>about the characters</a:t>
            </a:r>
          </a:p>
          <a:p>
            <a:r>
              <a:rPr lang="en-US" dirty="0" smtClean="0"/>
              <a:t>the outside narrator only knows the thoughts and feelings of </a:t>
            </a:r>
            <a:r>
              <a:rPr lang="en-US" dirty="0" smtClean="0">
                <a:latin typeface="Cooper Black"/>
                <a:cs typeface="Cooper Black"/>
              </a:rPr>
              <a:t>one</a:t>
            </a:r>
            <a:r>
              <a:rPr lang="en-US" dirty="0" smtClean="0"/>
              <a:t> character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3200" dirty="0" smtClean="0"/>
              <a:t>Omniscient Point of View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outside narrator knows </a:t>
            </a:r>
            <a:r>
              <a:rPr lang="en-US" dirty="0" smtClean="0">
                <a:latin typeface="Cooper Black"/>
                <a:cs typeface="Cooper Black"/>
              </a:rPr>
              <a:t>everything</a:t>
            </a:r>
          </a:p>
          <a:p>
            <a:r>
              <a:rPr lang="en-US" dirty="0" smtClean="0"/>
              <a:t>the outside narrator knows the thoughts and feelings of </a:t>
            </a:r>
            <a:r>
              <a:rPr lang="en-US" dirty="0" smtClean="0">
                <a:latin typeface="Cooper Black"/>
                <a:cs typeface="Cooper Black"/>
              </a:rPr>
              <a:t>all</a:t>
            </a:r>
            <a:r>
              <a:rPr lang="en-US" dirty="0" smtClean="0"/>
              <a:t> of the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5597" y="5799338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zacchristinajacobaubrey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Short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Cooper Black"/>
                <a:cs typeface="Cooper Black"/>
              </a:rPr>
              <a:t>short story </a:t>
            </a:r>
            <a:r>
              <a:rPr lang="en-US" sz="3600" dirty="0" smtClean="0"/>
              <a:t>is a brief work of fiction</a:t>
            </a:r>
          </a:p>
          <a:p>
            <a:pPr lvl="0"/>
            <a:r>
              <a:rPr lang="en-US" sz="3600" dirty="0"/>
              <a:t>f</a:t>
            </a:r>
            <a:r>
              <a:rPr lang="en-US" sz="3600" dirty="0" smtClean="0"/>
              <a:t>iction is literature in the form of prose, especially short stories and novels, that describes </a:t>
            </a:r>
            <a:r>
              <a:rPr lang="en-US" sz="3600" dirty="0" smtClean="0">
                <a:latin typeface="Cooper Black"/>
                <a:cs typeface="Cooper Black"/>
              </a:rPr>
              <a:t>imaginary</a:t>
            </a:r>
            <a:r>
              <a:rPr lang="en-US" sz="3600" dirty="0" smtClean="0"/>
              <a:t> events and people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614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latin typeface="Cooper Black"/>
                <a:cs typeface="Cooper Black"/>
              </a:rPr>
              <a:t>theme</a:t>
            </a:r>
            <a:r>
              <a:rPr lang="en-US" dirty="0" smtClean="0"/>
              <a:t> is the </a:t>
            </a:r>
            <a:r>
              <a:rPr lang="en-US" dirty="0" smtClean="0">
                <a:latin typeface="Cooper Black"/>
                <a:cs typeface="Cooper Black"/>
              </a:rPr>
              <a:t>central message </a:t>
            </a:r>
            <a:r>
              <a:rPr lang="en-US" dirty="0" smtClean="0"/>
              <a:t>of the story</a:t>
            </a:r>
          </a:p>
          <a:p>
            <a:r>
              <a:rPr lang="en-US" dirty="0" smtClean="0">
                <a:latin typeface="Cooper Black"/>
                <a:cs typeface="Cooper Black"/>
              </a:rPr>
              <a:t>ask yourself</a:t>
            </a:r>
            <a:r>
              <a:rPr lang="en-US" dirty="0" smtClean="0"/>
              <a:t>, “what is the author trying to teach me through this story?”</a:t>
            </a:r>
          </a:p>
          <a:p>
            <a:r>
              <a:rPr lang="en-US" dirty="0"/>
              <a:t>m</a:t>
            </a:r>
            <a:r>
              <a:rPr lang="en-US" dirty="0" smtClean="0"/>
              <a:t>ost often, it will be </a:t>
            </a:r>
            <a:r>
              <a:rPr lang="en-US" dirty="0" smtClean="0">
                <a:latin typeface="Cooper Black"/>
                <a:cs typeface="Cooper Black"/>
              </a:rPr>
              <a:t>inferred</a:t>
            </a:r>
            <a:r>
              <a:rPr lang="en-US" dirty="0" smtClean="0"/>
              <a:t> rather than directly stated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Literary Device?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 smtClean="0">
                <a:latin typeface="Cooper Black"/>
                <a:cs typeface="Cooper Black"/>
              </a:rPr>
              <a:t>literary device </a:t>
            </a:r>
            <a:r>
              <a:rPr lang="en-US" sz="3600" dirty="0" smtClean="0"/>
              <a:t>is either a literary element or a literary structure found in fictional writing</a:t>
            </a:r>
          </a:p>
          <a:p>
            <a:pPr lvl="0"/>
            <a:r>
              <a:rPr lang="en-US" sz="3600" dirty="0" smtClean="0"/>
              <a:t>Readers analyze literary devices to develop a deeper understanding of the text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857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Literary Devices in Fiction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Short stories will have these elements.</a:t>
            </a:r>
          </a:p>
          <a:p>
            <a:r>
              <a:rPr lang="en-US" dirty="0" smtClean="0"/>
              <a:t>Characters</a:t>
            </a:r>
          </a:p>
          <a:p>
            <a:r>
              <a:rPr lang="en-US" dirty="0" smtClean="0"/>
              <a:t>Setting</a:t>
            </a:r>
          </a:p>
          <a:p>
            <a:r>
              <a:rPr lang="en-US" dirty="0" smtClean="0"/>
              <a:t>Plot</a:t>
            </a:r>
          </a:p>
          <a:p>
            <a:r>
              <a:rPr lang="en-US" dirty="0" smtClean="0"/>
              <a:t>Conflict</a:t>
            </a:r>
          </a:p>
          <a:p>
            <a:r>
              <a:rPr lang="en-US" dirty="0" smtClean="0"/>
              <a:t>Point of view</a:t>
            </a:r>
          </a:p>
          <a:p>
            <a:r>
              <a:rPr lang="en-US" dirty="0" smtClean="0"/>
              <a:t>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ooper Black"/>
                <a:cs typeface="Cooper Black"/>
              </a:rPr>
              <a:t>character</a:t>
            </a:r>
            <a:r>
              <a:rPr lang="en-US" dirty="0" smtClean="0"/>
              <a:t> is a person (or animal) in a literary work that takes part in the action</a:t>
            </a:r>
          </a:p>
          <a:p>
            <a:pPr lvl="1"/>
            <a:r>
              <a:rPr lang="en-US" dirty="0" smtClean="0">
                <a:latin typeface="Cooper Black"/>
                <a:cs typeface="Cooper Black"/>
              </a:rPr>
              <a:t>Protagonist</a:t>
            </a:r>
            <a:r>
              <a:rPr lang="en-US" dirty="0" smtClean="0"/>
              <a:t>: The leading character or one of the major characters in a drama, movie, novel, or other fictional text</a:t>
            </a:r>
          </a:p>
          <a:p>
            <a:pPr lvl="1"/>
            <a:r>
              <a:rPr lang="en-US" dirty="0" smtClean="0">
                <a:latin typeface="Cooper Black"/>
                <a:cs typeface="Cooper Black"/>
              </a:rPr>
              <a:t>Antagonist</a:t>
            </a:r>
            <a:r>
              <a:rPr lang="en-US" dirty="0" smtClean="0"/>
              <a:t>: a person who actively opposes or is hostile to someone or something; an adversary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4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Static Characters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smtClean="0"/>
              <a:t>characters that do not change throughout the course of the narrative</a:t>
            </a:r>
          </a:p>
          <a:p>
            <a:pPr lvl="0"/>
            <a:r>
              <a:rPr lang="en-US" dirty="0" smtClean="0"/>
              <a:t>a static character does not go through a transformation or learn an important life lesson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3200" dirty="0" smtClean="0"/>
              <a:t>Dynamic Characters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characters that change throughout the course of the narrative</a:t>
            </a:r>
          </a:p>
          <a:p>
            <a:r>
              <a:rPr lang="en-US" dirty="0" smtClean="0"/>
              <a:t>a dynamic character experiences a transformation and/or learns a valuable life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8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Round Characters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characters that display multiple character traits</a:t>
            </a:r>
          </a:p>
          <a:p>
            <a:r>
              <a:rPr lang="en-US" dirty="0" smtClean="0"/>
              <a:t>a complex character</a:t>
            </a:r>
          </a:p>
          <a:p>
            <a:r>
              <a:rPr lang="en-US" dirty="0" smtClean="0"/>
              <a:t>a character the audience know a lot about</a:t>
            </a:r>
          </a:p>
          <a:p>
            <a:r>
              <a:rPr lang="en-US" dirty="0" smtClean="0"/>
              <a:t>a relatable character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Flat Characters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characters that are two-dimensional and are relatively uncomplicated</a:t>
            </a:r>
          </a:p>
          <a:p>
            <a:r>
              <a:rPr lang="en-US" dirty="0" smtClean="0"/>
              <a:t>usually a side-kick</a:t>
            </a:r>
          </a:p>
          <a:p>
            <a:r>
              <a:rPr lang="en-US" dirty="0" smtClean="0"/>
              <a:t>oftentimes included in fiction as comedic relief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oper Black"/>
                <a:cs typeface="Cooper Black"/>
              </a:rPr>
              <a:t>setting</a:t>
            </a:r>
            <a:r>
              <a:rPr lang="en-US" dirty="0" smtClean="0"/>
              <a:t> of a short story is the time and place in which it is set.</a:t>
            </a:r>
          </a:p>
          <a:p>
            <a:pPr lvl="1"/>
            <a:r>
              <a:rPr lang="en-US" dirty="0" smtClean="0">
                <a:latin typeface="Cooper Black"/>
                <a:cs typeface="Cooper Black"/>
              </a:rPr>
              <a:t>When</a:t>
            </a:r>
            <a:r>
              <a:rPr lang="en-US" dirty="0" smtClean="0"/>
              <a:t>: time (hour of the day, day of the week, year, time period, season, etc.)</a:t>
            </a:r>
          </a:p>
          <a:p>
            <a:pPr lvl="1"/>
            <a:r>
              <a:rPr lang="en-US" dirty="0" smtClean="0">
                <a:latin typeface="Cooper Black"/>
                <a:cs typeface="Cooper Black"/>
              </a:rPr>
              <a:t>Where</a:t>
            </a:r>
            <a:r>
              <a:rPr lang="en-US" dirty="0" smtClean="0"/>
              <a:t>: location</a:t>
            </a:r>
          </a:p>
          <a:p>
            <a:endParaRPr lang="en-US" dirty="0"/>
          </a:p>
        </p:txBody>
      </p:sp>
      <p:pic>
        <p:nvPicPr>
          <p:cNvPr id="4" name="Picture 3" descr="mountains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552" y="3635709"/>
            <a:ext cx="4677075" cy="3117328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7950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Cooper Black"/>
                <a:cs typeface="Cooper Black"/>
              </a:rPr>
              <a:t>Plot</a:t>
            </a:r>
            <a:r>
              <a:rPr lang="en-US" dirty="0" smtClean="0"/>
              <a:t> - the </a:t>
            </a:r>
            <a:r>
              <a:rPr lang="en-US" smtClean="0"/>
              <a:t>events </a:t>
            </a:r>
            <a:r>
              <a:rPr lang="en-US" smtClean="0"/>
              <a:t>that make </a:t>
            </a:r>
            <a:r>
              <a:rPr lang="en-US" dirty="0" smtClean="0"/>
              <a:t>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758</Words>
  <Application>Microsoft Macintosh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What is a Short Story?</vt:lpstr>
      <vt:lpstr>What is a Literary Device?</vt:lpstr>
      <vt:lpstr>Literary Devices in Fiction</vt:lpstr>
      <vt:lpstr>Characters</vt:lpstr>
      <vt:lpstr>Characters</vt:lpstr>
      <vt:lpstr>Characters</vt:lpstr>
      <vt:lpstr>Setting</vt:lpstr>
      <vt:lpstr>The Plot</vt:lpstr>
      <vt:lpstr>The Plot</vt:lpstr>
      <vt:lpstr>The Plot</vt:lpstr>
      <vt:lpstr>The Plot</vt:lpstr>
      <vt:lpstr>The Plot</vt:lpstr>
      <vt:lpstr>The Plot</vt:lpstr>
      <vt:lpstr>The Plot</vt:lpstr>
      <vt:lpstr>Conflict</vt:lpstr>
      <vt:lpstr>Conflict</vt:lpstr>
      <vt:lpstr>Point of View</vt:lpstr>
      <vt:lpstr>3rd Person Point of View</vt:lpstr>
      <vt:lpstr>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Short Stories</dc:title>
  <dc:creator>Christina Schneider</dc:creator>
  <cp:lastModifiedBy>Christina Schneider</cp:lastModifiedBy>
  <cp:revision>21</cp:revision>
  <dcterms:created xsi:type="dcterms:W3CDTF">2014-07-23T20:44:01Z</dcterms:created>
  <dcterms:modified xsi:type="dcterms:W3CDTF">2019-10-28T23:01:07Z</dcterms:modified>
</cp:coreProperties>
</file>