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57" r:id="rId3"/>
    <p:sldId id="259" r:id="rId4"/>
    <p:sldId id="267" r:id="rId5"/>
    <p:sldId id="268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0" r:id="rId14"/>
    <p:sldId id="271" r:id="rId15"/>
    <p:sldId id="295" r:id="rId16"/>
    <p:sldId id="296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79" r:id="rId25"/>
    <p:sldId id="280" r:id="rId26"/>
    <p:sldId id="281" r:id="rId27"/>
    <p:sldId id="287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1FEF4"/>
    <a:srgbClr val="0000FC"/>
    <a:srgbClr val="96FF37"/>
    <a:srgbClr val="30C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0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F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0804-8044-4347-834B-1C363C8672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F387-CADD-AC40-8FCB-6DBD552A5E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4202" y="6710803"/>
            <a:ext cx="2017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Century Gothic"/>
                <a:cs typeface="Century Gothic"/>
              </a:rPr>
              <a:t>©</a:t>
            </a:r>
            <a:r>
              <a:rPr lang="en-US" sz="700" baseline="0" dirty="0" smtClean="0">
                <a:latin typeface="Century Gothic"/>
                <a:cs typeface="Century Gothic"/>
              </a:rPr>
              <a:t> The Daring English Teacher</a:t>
            </a:r>
            <a:endParaRPr lang="en-US" sz="7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29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02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b="1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76041" y="3739124"/>
            <a:ext cx="1719495" cy="801014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200328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</a:t>
            </a:r>
            <a:r>
              <a:rPr lang="en-US" sz="2400" dirty="0" smtClean="0"/>
              <a:t>he point in a narrative at which the conflict or tension hits the highest point.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6276745" y="4141198"/>
            <a:ext cx="460782" cy="460782"/>
          </a:xfrm>
          <a:prstGeom prst="star5">
            <a:avLst/>
          </a:prstGeom>
          <a:solidFill>
            <a:srgbClr val="21FEF4"/>
          </a:solidFill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FC"/>
            </a:solidFill>
          </a:ln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b="1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45776" y="3528738"/>
            <a:ext cx="792321" cy="1186321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569660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</a:t>
            </a:r>
            <a:r>
              <a:rPr lang="en-US" sz="2400" dirty="0" smtClean="0"/>
              <a:t>he part of a literary plot that occurs after the climax has been reached and the conflict has been resolved.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6670105" y="4860431"/>
            <a:ext cx="460782" cy="460782"/>
          </a:xfrm>
          <a:prstGeom prst="star5">
            <a:avLst/>
          </a:prstGeom>
          <a:solidFill>
            <a:srgbClr val="21FEF4"/>
          </a:solidFill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b="1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Conclusion</a:t>
            </a:r>
            <a:endParaRPr lang="en-US" b="1" dirty="0">
              <a:effectLst>
                <a:glow rad="101600">
                  <a:srgbClr val="96FF37">
                    <a:alpha val="75000"/>
                  </a:srgbClr>
                </a:glo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44723" y="4185937"/>
            <a:ext cx="1168822" cy="1242026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200328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Concludes the entire story. Wraps up any loose ends and settles the story’s conflicts. 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7580431" y="5534713"/>
            <a:ext cx="460782" cy="460782"/>
          </a:xfrm>
          <a:prstGeom prst="star5">
            <a:avLst/>
          </a:prstGeom>
          <a:solidFill>
            <a:srgbClr val="21FEF4"/>
          </a:solidFill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Conflict</a:t>
            </a:r>
            <a:r>
              <a:rPr lang="en-US" dirty="0" smtClean="0"/>
              <a:t> - a literary element that involves a struggle between two opposing forces usually a protagonist and an antagonist.</a:t>
            </a:r>
          </a:p>
          <a:p>
            <a:pPr lvl="1"/>
            <a:r>
              <a:rPr lang="en-US" b="1" dirty="0" smtClean="0"/>
              <a:t>External</a:t>
            </a:r>
            <a:r>
              <a:rPr lang="en-US" dirty="0"/>
              <a:t>:</a:t>
            </a:r>
            <a:r>
              <a:rPr lang="en-US" dirty="0" smtClean="0"/>
              <a:t> a struggle between a character and an outside force (another character or nature).</a:t>
            </a:r>
          </a:p>
          <a:p>
            <a:pPr lvl="1"/>
            <a:r>
              <a:rPr lang="en-US" b="1" dirty="0" smtClean="0"/>
              <a:t>Internal</a:t>
            </a:r>
            <a:r>
              <a:rPr lang="en-US" dirty="0"/>
              <a:t>:</a:t>
            </a:r>
            <a:r>
              <a:rPr lang="en-US" dirty="0" smtClean="0"/>
              <a:t> a struggle happening within a character’s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Point of View </a:t>
            </a:r>
            <a:r>
              <a:rPr lang="en-US" dirty="0" smtClean="0"/>
              <a:t>- the narrator's position in relation to the story being told.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person: The narrator is in the story</a:t>
            </a:r>
          </a:p>
          <a:p>
            <a:pPr lvl="2"/>
            <a:r>
              <a:rPr lang="en-US" dirty="0" smtClean="0"/>
              <a:t>EX: I woke up that morning and wanted to buy some ice cream.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person: The narrator is an outsider telling the story</a:t>
            </a:r>
          </a:p>
          <a:p>
            <a:pPr lvl="2"/>
            <a:r>
              <a:rPr lang="en-US" dirty="0" smtClean="0"/>
              <a:t>EX: He woke up that morning and wanted to buy some ice cream.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You will want your narrative to include dialogue. </a:t>
            </a:r>
          </a:p>
          <a:p>
            <a:pPr lvl="0"/>
            <a:r>
              <a:rPr lang="en-US" dirty="0" smtClean="0">
                <a:latin typeface="Cooper Black"/>
                <a:cs typeface="Cooper Black"/>
              </a:rPr>
              <a:t>Dialogue</a:t>
            </a:r>
            <a:r>
              <a:rPr lang="en-US" b="1" dirty="0" smtClean="0"/>
              <a:t> </a:t>
            </a:r>
            <a:r>
              <a:rPr lang="en-US" dirty="0" smtClean="0"/>
              <a:t>is when the characters speak to each other. </a:t>
            </a:r>
          </a:p>
          <a:p>
            <a:pPr lvl="1"/>
            <a:r>
              <a:rPr lang="en-US" dirty="0" smtClean="0"/>
              <a:t>Punctuate dialogue with “quotation marks.”</a:t>
            </a:r>
          </a:p>
          <a:p>
            <a:pPr lvl="1"/>
            <a:r>
              <a:rPr lang="en-US" dirty="0" smtClean="0"/>
              <a:t>Create a new paragraph each time a new character speaks.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8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“Hello,” said Suzie. “How are you today?”</a:t>
            </a:r>
          </a:p>
          <a:p>
            <a:pPr marL="0" indent="0">
              <a:buNone/>
            </a:pPr>
            <a:r>
              <a:rPr lang="en-US" dirty="0" smtClean="0"/>
              <a:t>“I am doing well,” replied Javier. “Are you going to study for the math test tomorrow?”</a:t>
            </a:r>
          </a:p>
          <a:p>
            <a:pPr marL="0" indent="0">
              <a:buNone/>
            </a:pPr>
            <a:r>
              <a:rPr lang="en-US" dirty="0" smtClean="0"/>
              <a:t>“Yes. I really need to do well on it,” Suzie replied.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Follow these steps to write a narrative</a:t>
            </a:r>
          </a:p>
          <a:p>
            <a:r>
              <a:rPr lang="en-US" dirty="0" smtClean="0"/>
              <a:t>Prewriting</a:t>
            </a:r>
          </a:p>
          <a:p>
            <a:r>
              <a:rPr lang="en-US" dirty="0" smtClean="0"/>
              <a:t>Drafting</a:t>
            </a:r>
          </a:p>
          <a:p>
            <a:r>
              <a:rPr lang="en-US" dirty="0" smtClean="0"/>
              <a:t>Revising</a:t>
            </a:r>
          </a:p>
          <a:p>
            <a:r>
              <a:rPr lang="en-US" dirty="0" smtClean="0"/>
              <a:t>Editing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Follow these steps to write a narrative</a:t>
            </a:r>
          </a:p>
          <a:p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Prewriting</a:t>
            </a:r>
          </a:p>
          <a:p>
            <a:r>
              <a:rPr lang="en-US" dirty="0" smtClean="0"/>
              <a:t>Drafting</a:t>
            </a:r>
          </a:p>
          <a:p>
            <a:r>
              <a:rPr lang="en-US" dirty="0" smtClean="0"/>
              <a:t>Revising</a:t>
            </a:r>
          </a:p>
          <a:p>
            <a:r>
              <a:rPr lang="en-US" dirty="0" smtClean="0"/>
              <a:t>Editing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8278" y="2517316"/>
            <a:ext cx="1449778" cy="269712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4198" y="2528554"/>
            <a:ext cx="3719975" cy="3046988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Brainstorm!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Think about what you want to write about.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Develop your characters, plot, setting, and conflict.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Complete an outline or storyboard for your narrative.</a:t>
            </a:r>
          </a:p>
        </p:txBody>
      </p:sp>
    </p:spTree>
    <p:extLst>
      <p:ext uri="{BB962C8B-B14F-4D97-AF65-F5344CB8AC3E}">
        <p14:creationId xmlns:p14="http://schemas.microsoft.com/office/powerpoint/2010/main" val="409279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Follow these steps to write a narrative</a:t>
            </a:r>
          </a:p>
          <a:p>
            <a:r>
              <a:rPr lang="en-US" dirty="0" smtClean="0">
                <a:effectLst/>
              </a:rPr>
              <a:t>Prewriting</a:t>
            </a:r>
          </a:p>
          <a:p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Drafting</a:t>
            </a:r>
          </a:p>
          <a:p>
            <a:r>
              <a:rPr lang="en-US" dirty="0" smtClean="0"/>
              <a:t>Revising</a:t>
            </a:r>
          </a:p>
          <a:p>
            <a:r>
              <a:rPr lang="en-US" dirty="0" smtClean="0"/>
              <a:t>Editing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06206" y="3079217"/>
            <a:ext cx="1730743" cy="1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4199" y="2756052"/>
            <a:ext cx="3573872" cy="1569660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Write down your ideas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Create a working draft (a working draft is a draft that is in progress)</a:t>
            </a:r>
          </a:p>
        </p:txBody>
      </p:sp>
    </p:spTree>
    <p:extLst>
      <p:ext uri="{BB962C8B-B14F-4D97-AF65-F5344CB8AC3E}">
        <p14:creationId xmlns:p14="http://schemas.microsoft.com/office/powerpoint/2010/main" val="1143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narrative?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narrative is a story made up of </a:t>
            </a:r>
            <a:r>
              <a:rPr lang="en-US" dirty="0" smtClean="0">
                <a:latin typeface="Cooper Black"/>
                <a:cs typeface="Cooper Black"/>
              </a:rPr>
              <a:t>real or imagined</a:t>
            </a:r>
            <a:r>
              <a:rPr lang="en-US" dirty="0" smtClean="0"/>
              <a:t> experiences.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oper Black"/>
                <a:cs typeface="Cooper Black"/>
              </a:rPr>
              <a:t>personal</a:t>
            </a:r>
            <a:r>
              <a:rPr lang="en-US" dirty="0" smtClean="0"/>
              <a:t> narrative is an account of events from your life.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oper Black"/>
                <a:cs typeface="Cooper Black"/>
              </a:rPr>
              <a:t>fictional </a:t>
            </a:r>
            <a:r>
              <a:rPr lang="en-US" dirty="0" smtClean="0"/>
              <a:t>narrative is a made up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Follow these steps to write a narrative</a:t>
            </a:r>
          </a:p>
          <a:p>
            <a:r>
              <a:rPr lang="en-US" dirty="0" smtClean="0">
                <a:effectLst/>
              </a:rPr>
              <a:t>Prewriting</a:t>
            </a:r>
          </a:p>
          <a:p>
            <a:r>
              <a:rPr lang="en-US" dirty="0" smtClean="0">
                <a:effectLst/>
              </a:rPr>
              <a:t>Drafting</a:t>
            </a:r>
          </a:p>
          <a:p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Revising</a:t>
            </a:r>
          </a:p>
          <a:p>
            <a:r>
              <a:rPr lang="en-US" dirty="0" smtClean="0"/>
              <a:t>Editing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06206" y="3438833"/>
            <a:ext cx="1281200" cy="292190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0939" y="2531292"/>
            <a:ext cx="4326858" cy="2677656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Read your working draft aloud.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Type your working draft into a translate program and have it read back to you.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Participate in peer editing.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Have as many people read your draft as possible.</a:t>
            </a:r>
          </a:p>
        </p:txBody>
      </p:sp>
    </p:spTree>
    <p:extLst>
      <p:ext uri="{BB962C8B-B14F-4D97-AF65-F5344CB8AC3E}">
        <p14:creationId xmlns:p14="http://schemas.microsoft.com/office/powerpoint/2010/main" val="400010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Follow these steps to write a narrative</a:t>
            </a:r>
          </a:p>
          <a:p>
            <a:r>
              <a:rPr lang="en-US" dirty="0" smtClean="0">
                <a:effectLst/>
              </a:rPr>
              <a:t>Prewriting</a:t>
            </a:r>
          </a:p>
          <a:p>
            <a:r>
              <a:rPr lang="en-US" dirty="0" smtClean="0">
                <a:effectLst/>
              </a:rPr>
              <a:t>Drafting</a:t>
            </a:r>
          </a:p>
          <a:p>
            <a:r>
              <a:rPr lang="en-US" dirty="0" smtClean="0">
                <a:effectLst/>
              </a:rPr>
              <a:t>Revising</a:t>
            </a:r>
          </a:p>
          <a:p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Editing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03912" y="3944544"/>
            <a:ext cx="1303676" cy="415807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0939" y="2890908"/>
            <a:ext cx="4326858" cy="1938992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Review all of your draft’s feedback.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Revise and change your paper as you see fit.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Read your revised draft aloud.</a:t>
            </a:r>
          </a:p>
        </p:txBody>
      </p:sp>
    </p:spTree>
    <p:extLst>
      <p:ext uri="{BB962C8B-B14F-4D97-AF65-F5344CB8AC3E}">
        <p14:creationId xmlns:p14="http://schemas.microsoft.com/office/powerpoint/2010/main" val="923049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F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Follow these steps to write a narrative</a:t>
            </a:r>
          </a:p>
          <a:p>
            <a:r>
              <a:rPr lang="en-US" dirty="0" smtClean="0">
                <a:effectLst/>
              </a:rPr>
              <a:t>Prewriting</a:t>
            </a:r>
          </a:p>
          <a:p>
            <a:r>
              <a:rPr lang="en-US" dirty="0" smtClean="0">
                <a:effectLst/>
              </a:rPr>
              <a:t>Drafting</a:t>
            </a:r>
          </a:p>
          <a:p>
            <a:r>
              <a:rPr lang="en-US" dirty="0" smtClean="0">
                <a:effectLst/>
              </a:rPr>
              <a:t>Revising</a:t>
            </a:r>
          </a:p>
          <a:p>
            <a:r>
              <a:rPr lang="en-US" dirty="0" smtClean="0">
                <a:effectLst/>
              </a:rPr>
              <a:t>Editing</a:t>
            </a:r>
          </a:p>
          <a:p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Publishing</a:t>
            </a:r>
            <a:endParaRPr lang="en-US" dirty="0">
              <a:effectLst>
                <a:glow rad="101600">
                  <a:srgbClr val="96FF37">
                    <a:alpha val="75000"/>
                  </a:srgbClr>
                </a:glo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65841" y="3955782"/>
            <a:ext cx="899088" cy="874119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33507" y="3217118"/>
            <a:ext cx="3079375" cy="461665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Type your final draft</a:t>
            </a:r>
          </a:p>
        </p:txBody>
      </p:sp>
    </p:spTree>
    <p:extLst>
      <p:ext uri="{BB962C8B-B14F-4D97-AF65-F5344CB8AC3E}">
        <p14:creationId xmlns:p14="http://schemas.microsoft.com/office/powerpoint/2010/main" val="40170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Let’s get started!</a:t>
            </a:r>
          </a:p>
          <a:p>
            <a:r>
              <a:rPr lang="en-US" dirty="0" smtClean="0"/>
              <a:t>Think about the 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  <a:latin typeface="Cooper Black"/>
                <a:cs typeface="Cooper Black"/>
              </a:rPr>
              <a:t>characters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 </a:t>
            </a:r>
            <a:r>
              <a:rPr lang="en-US" dirty="0" smtClean="0"/>
              <a:t>for your narrative.</a:t>
            </a:r>
          </a:p>
          <a:p>
            <a:pPr lvl="1"/>
            <a:r>
              <a:rPr lang="en-US" dirty="0" smtClean="0"/>
              <a:t>Will the characters be you, a version of you, or completely made up?</a:t>
            </a:r>
          </a:p>
          <a:p>
            <a:pPr lvl="1"/>
            <a:r>
              <a:rPr lang="en-US" dirty="0" smtClean="0"/>
              <a:t>How old will the characters be?</a:t>
            </a:r>
          </a:p>
          <a:p>
            <a:pPr lvl="1"/>
            <a:r>
              <a:rPr lang="en-US" dirty="0" smtClean="0"/>
              <a:t>What will the characters look like?</a:t>
            </a:r>
          </a:p>
          <a:p>
            <a:pPr lvl="1"/>
            <a:r>
              <a:rPr lang="en-US" dirty="0" smtClean="0"/>
              <a:t>How will the characters act?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0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Let’s get started!</a:t>
            </a:r>
          </a:p>
          <a:p>
            <a:r>
              <a:rPr lang="en-US" dirty="0" smtClean="0"/>
              <a:t>Think about the 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  <a:latin typeface="Cooper Black"/>
                <a:cs typeface="Cooper Black"/>
              </a:rPr>
              <a:t>setting </a:t>
            </a:r>
            <a:r>
              <a:rPr lang="en-US" dirty="0" smtClean="0"/>
              <a:t>of your narrative.</a:t>
            </a:r>
          </a:p>
          <a:p>
            <a:pPr lvl="1"/>
            <a:r>
              <a:rPr lang="en-US" dirty="0" smtClean="0"/>
              <a:t>Where will your narrative take place?</a:t>
            </a:r>
          </a:p>
          <a:p>
            <a:pPr lvl="1"/>
            <a:r>
              <a:rPr lang="en-US" dirty="0" smtClean="0"/>
              <a:t>When will your narrative take place?</a:t>
            </a:r>
          </a:p>
          <a:p>
            <a:pPr lvl="1"/>
            <a:r>
              <a:rPr lang="en-US" dirty="0" smtClean="0"/>
              <a:t>What is the weather like?</a:t>
            </a:r>
          </a:p>
          <a:p>
            <a:pPr lvl="1"/>
            <a:r>
              <a:rPr lang="en-US" dirty="0" smtClean="0"/>
              <a:t>What are the surroundings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Let’s get started!</a:t>
            </a:r>
          </a:p>
          <a:p>
            <a:r>
              <a:rPr lang="en-US" dirty="0" smtClean="0"/>
              <a:t>Think about the 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  <a:latin typeface="Cooper Black"/>
                <a:cs typeface="Cooper Black"/>
              </a:rPr>
              <a:t>conflict </a:t>
            </a:r>
            <a:r>
              <a:rPr lang="en-US" dirty="0" smtClean="0"/>
              <a:t>of your narrative.</a:t>
            </a:r>
          </a:p>
          <a:p>
            <a:pPr lvl="1"/>
            <a:r>
              <a:rPr lang="en-US" dirty="0" smtClean="0"/>
              <a:t>What is the central conflict of your narrative?</a:t>
            </a:r>
          </a:p>
          <a:p>
            <a:pPr lvl="1"/>
            <a:r>
              <a:rPr lang="en-US" dirty="0" smtClean="0"/>
              <a:t>Is it an external or an internal conflict?</a:t>
            </a:r>
          </a:p>
          <a:p>
            <a:pPr lvl="1"/>
            <a:r>
              <a:rPr lang="en-US" dirty="0" smtClean="0"/>
              <a:t>Who are the opposing forces?</a:t>
            </a:r>
          </a:p>
          <a:p>
            <a:pPr lvl="1"/>
            <a:r>
              <a:rPr lang="en-US" dirty="0" smtClean="0"/>
              <a:t>Why are these forces against each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1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Let’s get started!</a:t>
            </a:r>
          </a:p>
          <a:p>
            <a:r>
              <a:rPr lang="en-US" dirty="0" smtClean="0"/>
              <a:t>Think about the 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  <a:latin typeface="Cooper Black"/>
                <a:cs typeface="Cooper Black"/>
              </a:rPr>
              <a:t>point of view </a:t>
            </a:r>
            <a:r>
              <a:rPr lang="en-US" dirty="0" smtClean="0"/>
              <a:t>for your narrative.</a:t>
            </a:r>
          </a:p>
          <a:p>
            <a:pPr lvl="1"/>
            <a:r>
              <a:rPr lang="en-US" dirty="0" smtClean="0"/>
              <a:t>What point of view will you write your narrative in?</a:t>
            </a:r>
          </a:p>
          <a:p>
            <a:pPr lvl="1"/>
            <a:r>
              <a:rPr lang="en-US" dirty="0" smtClean="0"/>
              <a:t>Will the narrator be a character in the story?</a:t>
            </a:r>
          </a:p>
          <a:p>
            <a:pPr lvl="1"/>
            <a:r>
              <a:rPr lang="en-US" dirty="0" smtClean="0"/>
              <a:t>Will the narrator be a spectator?</a:t>
            </a:r>
          </a:p>
          <a:p>
            <a:pPr lvl="1"/>
            <a:r>
              <a:rPr lang="en-US" dirty="0" smtClean="0"/>
              <a:t>Will the narrator have limited access to the characters and their thoughts?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2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Let’s get started!</a:t>
            </a:r>
          </a:p>
          <a:p>
            <a:r>
              <a:rPr lang="en-US" dirty="0" smtClean="0"/>
              <a:t>Think about the 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  <a:latin typeface="Cooper Black"/>
                <a:cs typeface="Cooper Black"/>
              </a:rPr>
              <a:t>tone </a:t>
            </a:r>
            <a:r>
              <a:rPr lang="en-US" dirty="0" smtClean="0"/>
              <a:t>of your narrative.</a:t>
            </a:r>
          </a:p>
          <a:p>
            <a:pPr lvl="1"/>
            <a:r>
              <a:rPr lang="en-US" dirty="0" smtClean="0"/>
              <a:t>What is the author’s attitude toward the characters?</a:t>
            </a:r>
          </a:p>
          <a:p>
            <a:pPr lvl="1"/>
            <a:r>
              <a:rPr lang="en-US" dirty="0" smtClean="0"/>
              <a:t>What is the author’s attitude toward the setting?</a:t>
            </a:r>
          </a:p>
          <a:p>
            <a:pPr lvl="1"/>
            <a:r>
              <a:rPr lang="en-US" dirty="0" smtClean="0"/>
              <a:t>What is the author’s attitude toward the conflict?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49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oper Black"/>
                <a:cs typeface="Cooper Black"/>
              </a:rPr>
              <a:t>Let’s get started!</a:t>
            </a:r>
          </a:p>
          <a:p>
            <a:r>
              <a:rPr lang="en-US" dirty="0" smtClean="0"/>
              <a:t>Think about the </a:t>
            </a:r>
            <a:r>
              <a:rPr lang="en-US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  <a:latin typeface="Cooper Black"/>
                <a:cs typeface="Cooper Black"/>
              </a:rPr>
              <a:t>plot </a:t>
            </a:r>
            <a:r>
              <a:rPr lang="en-US" dirty="0" smtClean="0"/>
              <a:t>of your narrative.</a:t>
            </a:r>
          </a:p>
          <a:p>
            <a:pPr lvl="1"/>
            <a:r>
              <a:rPr lang="en-US" dirty="0" smtClean="0"/>
              <a:t>What is going to happen in your narrative?</a:t>
            </a:r>
          </a:p>
          <a:p>
            <a:pPr lvl="1"/>
            <a:r>
              <a:rPr lang="en-US" dirty="0" smtClean="0"/>
              <a:t>What event will start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central conflict?</a:t>
            </a:r>
          </a:p>
          <a:p>
            <a:pPr lvl="1"/>
            <a:r>
              <a:rPr lang="en-US" dirty="0" smtClean="0"/>
              <a:t>How will the climax be resolved?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3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 smtClean="0"/>
              <a:t>Using all of the materials from the brainstorming process, get to work writing your first draft.</a:t>
            </a:r>
          </a:p>
          <a:p>
            <a:r>
              <a:rPr lang="en-US" sz="3000" dirty="0" smtClean="0"/>
              <a:t>You can always go back and edit and revise your writing.</a:t>
            </a:r>
          </a:p>
          <a:p>
            <a:r>
              <a:rPr lang="en-US" sz="3000" dirty="0" smtClean="0"/>
              <a:t>The key is to get your thoughts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onto the paper.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90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characters (a protagonist and antagonist)</a:t>
            </a:r>
          </a:p>
          <a:p>
            <a:r>
              <a:rPr lang="en-US" dirty="0" smtClean="0"/>
              <a:t>a setting</a:t>
            </a:r>
          </a:p>
          <a:p>
            <a:r>
              <a:rPr lang="en-US" dirty="0" smtClean="0"/>
              <a:t>a plot</a:t>
            </a:r>
          </a:p>
          <a:p>
            <a:r>
              <a:rPr lang="en-US" dirty="0" smtClean="0"/>
              <a:t>a conflict (external or internal)</a:t>
            </a:r>
          </a:p>
          <a:p>
            <a:r>
              <a:rPr lang="en-US" dirty="0"/>
              <a:t>a</a:t>
            </a:r>
            <a:r>
              <a:rPr lang="en-US" dirty="0" smtClean="0"/>
              <a:t> point of view</a:t>
            </a:r>
          </a:p>
          <a:p>
            <a:r>
              <a:rPr lang="en-US" dirty="0" smtClean="0"/>
              <a:t>a climax</a:t>
            </a:r>
          </a:p>
          <a:p>
            <a:r>
              <a:rPr lang="en-US" dirty="0" smtClean="0"/>
              <a:t>a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4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Once you complete your rough draft, read it aloud.</a:t>
            </a:r>
          </a:p>
          <a:p>
            <a:r>
              <a:rPr lang="en-US" dirty="0" smtClean="0"/>
              <a:t>Type your rough draft into an Internet translator and have it read to you.</a:t>
            </a:r>
          </a:p>
          <a:p>
            <a:r>
              <a:rPr lang="en-US" dirty="0" smtClean="0"/>
              <a:t>Participate in peer editing.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all of your notes and the peer review notes.</a:t>
            </a:r>
          </a:p>
          <a:p>
            <a:r>
              <a:rPr lang="en-US" dirty="0" smtClean="0"/>
              <a:t>Revise your narrative to improve its quality and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39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Prepare the final draft of your narrative.</a:t>
            </a:r>
          </a:p>
          <a:p>
            <a:r>
              <a:rPr lang="en-US" dirty="0" smtClean="0"/>
              <a:t>Type your narrative.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8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Character</a:t>
            </a:r>
            <a:r>
              <a:rPr lang="en-US" dirty="0" smtClean="0"/>
              <a:t> – a person depicted in a work of fiction.</a:t>
            </a:r>
          </a:p>
          <a:p>
            <a:pPr lvl="1"/>
            <a:r>
              <a:rPr lang="en-US" b="1" dirty="0" smtClean="0"/>
              <a:t>Protagonist</a:t>
            </a:r>
            <a:r>
              <a:rPr lang="en-US" dirty="0" smtClean="0"/>
              <a:t> - the leading character or one of the major characters in a drama, movie, novel, or other fictional text</a:t>
            </a:r>
          </a:p>
          <a:p>
            <a:pPr lvl="1"/>
            <a:r>
              <a:rPr lang="en-US" b="1" dirty="0" smtClean="0"/>
              <a:t>Antagonist</a:t>
            </a:r>
            <a:r>
              <a:rPr lang="en-US" dirty="0" smtClean="0"/>
              <a:t> - a person who actively opposes or is hostile to someone or something; an adversary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Setting</a:t>
            </a:r>
            <a:r>
              <a:rPr lang="en-US" dirty="0" smtClean="0"/>
              <a:t> –the time and place a story is set.</a:t>
            </a:r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What time does the story take place (hour of the day, day of the week, year, time period, season, etc.)?</a:t>
            </a:r>
          </a:p>
          <a:p>
            <a:pPr lvl="1"/>
            <a:r>
              <a:rPr lang="en-US" b="1" dirty="0" smtClean="0"/>
              <a:t>Where</a:t>
            </a:r>
            <a:r>
              <a:rPr lang="en-US" dirty="0" smtClean="0"/>
              <a:t>: At what location does the story take place?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6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b="1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180522" y="2787028"/>
            <a:ext cx="1056427" cy="152535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978462" cy="1569660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I</a:t>
            </a:r>
            <a:r>
              <a:rPr lang="en-US" sz="2400" dirty="0" smtClean="0"/>
              <a:t>ntroduces background information about events, settings, characters etc. to the audience or readers.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3545776" y="5534712"/>
            <a:ext cx="460782" cy="460782"/>
          </a:xfrm>
          <a:prstGeom prst="star5">
            <a:avLst/>
          </a:prstGeom>
          <a:solidFill>
            <a:srgbClr val="21FEF4"/>
          </a:solidFill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b="1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Inciting Incident</a:t>
            </a:r>
          </a:p>
          <a:p>
            <a:pPr lvl="1"/>
            <a:r>
              <a:rPr lang="en-US" dirty="0" smtClean="0"/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20092" y="2978076"/>
            <a:ext cx="354015" cy="396542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1448" y="2337508"/>
            <a:ext cx="3731212" cy="830997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</a:t>
            </a:r>
            <a:r>
              <a:rPr lang="en-US" sz="2400" dirty="0" smtClean="0"/>
              <a:t>he event that sets the central conflict in motion.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3905411" y="5534712"/>
            <a:ext cx="460782" cy="460782"/>
          </a:xfrm>
          <a:prstGeom prst="star5">
            <a:avLst/>
          </a:prstGeom>
          <a:solidFill>
            <a:srgbClr val="21FEF4"/>
          </a:solidFill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FC"/>
            </a:solidFill>
          </a:ln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Plot</a:t>
            </a:r>
            <a:r>
              <a:rPr lang="en-US" dirty="0" smtClean="0"/>
              <a:t> - the events take make up a storyline</a:t>
            </a:r>
          </a:p>
          <a:p>
            <a:pPr lvl="1"/>
            <a:r>
              <a:rPr lang="en-US" dirty="0" smtClean="0"/>
              <a:t>Exposition </a:t>
            </a:r>
          </a:p>
          <a:p>
            <a:pPr lvl="1"/>
            <a:r>
              <a:rPr lang="en-US" dirty="0" smtClean="0"/>
              <a:t>Inciting Incident</a:t>
            </a:r>
          </a:p>
          <a:p>
            <a:pPr lvl="1"/>
            <a:r>
              <a:rPr lang="en-US" b="1" dirty="0" smtClean="0">
                <a:effectLst>
                  <a:glow rad="101600">
                    <a:srgbClr val="96FF37">
                      <a:alpha val="75000"/>
                    </a:srgbClr>
                  </a:glow>
                </a:effectLst>
              </a:rPr>
              <a:t>Rising Action</a:t>
            </a:r>
          </a:p>
          <a:p>
            <a:pPr lvl="1"/>
            <a:r>
              <a:rPr lang="en-US" dirty="0" smtClean="0"/>
              <a:t>Climax</a:t>
            </a:r>
          </a:p>
          <a:p>
            <a:pPr lvl="1"/>
            <a:r>
              <a:rPr lang="en-US" dirty="0" smtClean="0"/>
              <a:t>Falling Action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21735" y="3659932"/>
            <a:ext cx="709276" cy="361390"/>
          </a:xfrm>
          <a:prstGeom prst="straightConnector1">
            <a:avLst/>
          </a:prstGeom>
          <a:ln w="38100" cmpd="sng">
            <a:solidFill>
              <a:srgbClr val="0000FC"/>
            </a:solidFill>
            <a:tailEnd type="arrow"/>
          </a:ln>
          <a:effectLst>
            <a:outerShdw blurRad="50800" dist="38100" dir="2700000" algn="tl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4198" y="2337508"/>
            <a:ext cx="3866076" cy="1569660"/>
          </a:xfrm>
          <a:prstGeom prst="rect">
            <a:avLst/>
          </a:prstGeom>
          <a:noFill/>
          <a:ln w="28575" cmpd="sng">
            <a:solidFill>
              <a:srgbClr val="0000FC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A</a:t>
            </a:r>
            <a:r>
              <a:rPr lang="en-US" sz="2400" dirty="0" smtClean="0"/>
              <a:t> related series of incidents in a literary plot that build toward the point of greatest interest.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15376" y="5765103"/>
            <a:ext cx="921564" cy="0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36940" y="4371589"/>
            <a:ext cx="2270196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136" y="4371589"/>
            <a:ext cx="797940" cy="1393514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05076" y="5765103"/>
            <a:ext cx="910326" cy="1"/>
          </a:xfrm>
          <a:prstGeom prst="line">
            <a:avLst/>
          </a:prstGeom>
          <a:ln w="38100" cmpd="sng">
            <a:solidFill>
              <a:srgbClr val="0000FC"/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4984315" y="4905383"/>
            <a:ext cx="460782" cy="460782"/>
          </a:xfrm>
          <a:prstGeom prst="star5">
            <a:avLst/>
          </a:prstGeom>
          <a:solidFill>
            <a:srgbClr val="21FEF4"/>
          </a:solidFill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1207</Words>
  <Application>Microsoft Macintosh PowerPoint</Application>
  <PresentationFormat>On-screen Show (4:3)</PresentationFormat>
  <Paragraphs>214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What is a narrative?</vt:lpstr>
      <vt:lpstr>Writing a Narrative</vt:lpstr>
      <vt:lpstr>The Narrative Elements</vt:lpstr>
      <vt:lpstr>The Narrative Elements</vt:lpstr>
      <vt:lpstr>The Narrative Elements</vt:lpstr>
      <vt:lpstr>The Narrative Elements</vt:lpstr>
      <vt:lpstr>The Narrative Elements</vt:lpstr>
      <vt:lpstr>The Narrative Elements</vt:lpstr>
      <vt:lpstr>The Narrative Elements</vt:lpstr>
      <vt:lpstr>The Narrative Elements</vt:lpstr>
      <vt:lpstr>The Narrative Elements</vt:lpstr>
      <vt:lpstr>The Narrative Elements</vt:lpstr>
      <vt:lpstr>The Narrative Elements</vt:lpstr>
      <vt:lpstr>Dialogue</vt:lpstr>
      <vt:lpstr>Dialogue - Example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Brainstorming</vt:lpstr>
      <vt:lpstr>Brainstorming</vt:lpstr>
      <vt:lpstr>Brainstorming</vt:lpstr>
      <vt:lpstr>Brainstorming</vt:lpstr>
      <vt:lpstr>Brainstorming</vt:lpstr>
      <vt:lpstr>Brainstorming</vt:lpstr>
      <vt:lpstr>Drafting</vt:lpstr>
      <vt:lpstr>Revising</vt:lpstr>
      <vt:lpstr>Editing</vt:lpstr>
      <vt:lpstr>Publishing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Narrative Writing</dc:title>
  <dc:creator>Christina Schneider</dc:creator>
  <cp:lastModifiedBy>Christina Schneider</cp:lastModifiedBy>
  <cp:revision>26</cp:revision>
  <cp:lastPrinted>2014-07-19T19:41:44Z</cp:lastPrinted>
  <dcterms:created xsi:type="dcterms:W3CDTF">2014-07-17T20:35:47Z</dcterms:created>
  <dcterms:modified xsi:type="dcterms:W3CDTF">2019-03-09T23:31:31Z</dcterms:modified>
</cp:coreProperties>
</file>