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7" r:id="rId2"/>
    <p:sldId id="257" r:id="rId3"/>
    <p:sldId id="298" r:id="rId4"/>
    <p:sldId id="288" r:id="rId5"/>
    <p:sldId id="273" r:id="rId6"/>
    <p:sldId id="274" r:id="rId7"/>
    <p:sldId id="289" r:id="rId8"/>
    <p:sldId id="290" r:id="rId9"/>
    <p:sldId id="293" r:id="rId10"/>
    <p:sldId id="294" r:id="rId11"/>
    <p:sldId id="295" r:id="rId12"/>
    <p:sldId id="291" r:id="rId13"/>
    <p:sldId id="292" r:id="rId14"/>
    <p:sldId id="275" r:id="rId15"/>
    <p:sldId id="267" r:id="rId16"/>
    <p:sldId id="296" r:id="rId17"/>
    <p:sldId id="299" r:id="rId18"/>
    <p:sldId id="300" r:id="rId19"/>
    <p:sldId id="301" r:id="rId20"/>
    <p:sldId id="302" r:id="rId21"/>
    <p:sldId id="303" r:id="rId22"/>
    <p:sldId id="304" r:id="rId23"/>
    <p:sldId id="30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FFFC"/>
    <a:srgbClr val="A586F5"/>
    <a:srgbClr val="84618C"/>
    <a:srgbClr val="38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968" y="-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4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4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7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6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3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2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B82E-692F-834A-9754-308AA77C736C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683A-A3EB-4744-9A1E-B2C8E682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8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3B82E-692F-834A-9754-308AA77C736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683A-A3EB-4744-9A1E-B2C8E682EF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505720" y="6641369"/>
            <a:ext cx="26943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solidFill>
                  <a:srgbClr val="A586F5"/>
                </a:solidFill>
              </a:rPr>
              <a:t>© 2015- present: The Daring English Teacher, Inc. </a:t>
            </a:r>
            <a:endParaRPr lang="en-US" sz="700" dirty="0">
              <a:solidFill>
                <a:srgbClr val="A586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3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b="1" kern="1200">
          <a:ln w="12700">
            <a:noFill/>
          </a:ln>
          <a:solidFill>
            <a:schemeClr val="tx1"/>
          </a:solidFill>
          <a:effectLst>
            <a:glow rad="101600">
              <a:schemeClr val="bg1"/>
            </a:glow>
            <a:outerShdw blurRad="50800" dist="38100" dir="2700000" algn="tl" rotWithShape="0">
              <a:srgbClr val="A586F5"/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143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21040948">
            <a:off x="142308" y="1401960"/>
            <a:ext cx="4816950" cy="1470025"/>
          </a:xfrm>
          <a:prstGeom prst="rect">
            <a:avLst/>
          </a:prstGeom>
          <a:noFill/>
          <a:ln w="381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1" kern="1200">
                <a:ln w="1270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9E004B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80000"/>
              </a:lnSpc>
            </a:pPr>
            <a:r>
              <a:rPr lang="en-US" sz="12900" b="0" spc="-150" dirty="0" smtClean="0">
                <a:ln w="19050">
                  <a:solidFill>
                    <a:srgbClr val="A586F5"/>
                  </a:solidFill>
                </a:ln>
                <a:effectLst>
                  <a:glow rad="101600">
                    <a:schemeClr val="bg1"/>
                  </a:glow>
                  <a:outerShdw blurRad="50800" dist="38100" dir="2700000" algn="tl" rotWithShape="0">
                    <a:schemeClr val="tx1">
                      <a:alpha val="99000"/>
                    </a:schemeClr>
                  </a:outerShdw>
                </a:effectLst>
                <a:latin typeface="KG Sorry Not Sorry Chub"/>
                <a:cs typeface="KG Sorry Not Sorry Chub"/>
              </a:rPr>
              <a:t>Parts of </a:t>
            </a:r>
            <a:r>
              <a:rPr lang="en-US" sz="13000" b="0" spc="-150" dirty="0" smtClean="0">
                <a:ln w="19050">
                  <a:solidFill>
                    <a:srgbClr val="A586F5"/>
                  </a:solidFill>
                </a:ln>
                <a:effectLst>
                  <a:glow rad="101600">
                    <a:schemeClr val="bg1"/>
                  </a:glow>
                  <a:outerShdw blurRad="50800" dist="38100" dir="2700000" algn="tl" rotWithShape="0">
                    <a:schemeClr val="tx1">
                      <a:alpha val="99000"/>
                    </a:schemeClr>
                  </a:outerShdw>
                </a:effectLst>
                <a:latin typeface="KG Sorry Not Sorry Chub"/>
                <a:cs typeface="KG Sorry Not Sorry Chub"/>
              </a:rPr>
              <a:t/>
            </a:r>
            <a:br>
              <a:rPr lang="en-US" sz="13000" b="0" spc="-150" dirty="0" smtClean="0">
                <a:ln w="19050">
                  <a:solidFill>
                    <a:srgbClr val="A586F5"/>
                  </a:solidFill>
                </a:ln>
                <a:effectLst>
                  <a:glow rad="101600">
                    <a:schemeClr val="bg1"/>
                  </a:glow>
                  <a:outerShdw blurRad="50800" dist="38100" dir="2700000" algn="tl" rotWithShape="0">
                    <a:schemeClr val="tx1">
                      <a:alpha val="99000"/>
                    </a:schemeClr>
                  </a:outerShdw>
                </a:effectLst>
                <a:latin typeface="KG Sorry Not Sorry Chub"/>
                <a:cs typeface="KG Sorry Not Sorry Chub"/>
              </a:rPr>
            </a:br>
            <a:r>
              <a:rPr lang="en-US" sz="15600" b="0" spc="-150" dirty="0" smtClean="0">
                <a:ln w="19050">
                  <a:solidFill>
                    <a:srgbClr val="A586F5"/>
                  </a:solidFill>
                </a:ln>
                <a:effectLst>
                  <a:glow rad="101600">
                    <a:schemeClr val="bg1"/>
                  </a:glow>
                  <a:outerShdw blurRad="50800" dist="38100" dir="2700000" algn="tl" rotWithShape="0">
                    <a:schemeClr val="tx1">
                      <a:alpha val="99000"/>
                    </a:schemeClr>
                  </a:outerShdw>
                </a:effectLst>
                <a:latin typeface="KG Sorry Not Sorry Chub"/>
                <a:cs typeface="KG Sorry Not Sorry Chub"/>
              </a:rPr>
              <a:t>Speech</a:t>
            </a:r>
            <a:endParaRPr lang="en-US" sz="13000" b="0" spc="-150" dirty="0">
              <a:ln w="19050">
                <a:solidFill>
                  <a:srgbClr val="A586F5"/>
                </a:solidFill>
              </a:ln>
              <a:effectLst>
                <a:glow rad="101600">
                  <a:schemeClr val="bg1"/>
                </a:glow>
                <a:outerShdw blurRad="50800" dist="38100" dir="2700000" algn="tl" rotWithShape="0">
                  <a:schemeClr val="tx1">
                    <a:alpha val="99000"/>
                  </a:schemeClr>
                </a:outerShdw>
              </a:effectLst>
              <a:latin typeface="KG Sorry Not Sorry Chub"/>
              <a:cs typeface="KG Sorry Not Sorry Chu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2" y="4301006"/>
            <a:ext cx="906463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200" b="1" dirty="0" smtClean="0">
                <a:effectLst>
                  <a:glow rad="101600">
                    <a:schemeClr val="bg1"/>
                  </a:glow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KG Eliza Schuyler Script"/>
                <a:cs typeface="KG Eliza Schuyler Script"/>
              </a:rPr>
              <a:t>Adjectives</a:t>
            </a:r>
            <a:endParaRPr lang="en-US" sz="14200" b="1" dirty="0">
              <a:effectLst>
                <a:glow rad="101600">
                  <a:schemeClr val="bg1"/>
                </a:glow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KG Eliza Schuyler Script"/>
              <a:cs typeface="KG Eliza Schuyler Scrip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1070" y="4234166"/>
            <a:ext cx="4981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All About</a:t>
            </a:r>
            <a:endParaRPr lang="en-US" sz="5400" dirty="0"/>
          </a:p>
        </p:txBody>
      </p:sp>
      <p:pic>
        <p:nvPicPr>
          <p:cNvPr id="2" name="Picture 1" descr="Slid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0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Superlative Adjectives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superlative adjective is used to show superiority between three or more nouns or pronouns.</a:t>
            </a:r>
          </a:p>
          <a:p>
            <a:r>
              <a:rPr lang="en-US" dirty="0" smtClean="0"/>
              <a:t>Superlative adjectives usually end in –</a:t>
            </a:r>
            <a:r>
              <a:rPr lang="en-US" dirty="0" err="1" smtClean="0"/>
              <a:t>est</a:t>
            </a:r>
            <a:endParaRPr lang="en-US" dirty="0" smtClean="0"/>
          </a:p>
          <a:p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strong</a:t>
            </a:r>
            <a:r>
              <a:rPr lang="en-US" b="1" i="1" dirty="0" smtClean="0">
                <a:solidFill>
                  <a:srgbClr val="A586F5"/>
                </a:solidFill>
              </a:rPr>
              <a:t>est</a:t>
            </a:r>
            <a:endParaRPr lang="en-US" b="1" i="1" dirty="0" smtClean="0">
              <a:solidFill>
                <a:srgbClr val="84618C"/>
              </a:solidFill>
            </a:endParaRPr>
          </a:p>
          <a:p>
            <a:pPr lvl="1"/>
            <a:r>
              <a:rPr lang="en-US" dirty="0" smtClean="0"/>
              <a:t>fast</a:t>
            </a:r>
            <a:r>
              <a:rPr lang="en-US" b="1" i="1" dirty="0" smtClean="0">
                <a:solidFill>
                  <a:srgbClr val="A586F5"/>
                </a:solidFill>
              </a:rPr>
              <a:t>est</a:t>
            </a:r>
            <a:endParaRPr lang="en-US" b="1" i="1" dirty="0" smtClean="0">
              <a:solidFill>
                <a:srgbClr val="84618C"/>
              </a:solidFill>
            </a:endParaRPr>
          </a:p>
          <a:p>
            <a:pPr lvl="1"/>
            <a:r>
              <a:rPr lang="en-US" dirty="0" smtClean="0"/>
              <a:t>wis</a:t>
            </a:r>
            <a:r>
              <a:rPr lang="en-US" b="1" i="1" dirty="0" smtClean="0">
                <a:solidFill>
                  <a:srgbClr val="A586F5"/>
                </a:solidFill>
              </a:rPr>
              <a:t>est</a:t>
            </a:r>
            <a:endParaRPr lang="en-US" b="1" i="1" dirty="0" smtClean="0">
              <a:solidFill>
                <a:srgbClr val="84618C"/>
              </a:solidFill>
            </a:endParaRPr>
          </a:p>
          <a:p>
            <a:pPr lvl="1"/>
            <a:r>
              <a:rPr lang="en-US" dirty="0" smtClean="0"/>
              <a:t>*most fun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1178" y="4195745"/>
            <a:ext cx="4410295" cy="1200328"/>
          </a:xfrm>
          <a:prstGeom prst="rect">
            <a:avLst/>
          </a:prstGeom>
          <a:solidFill>
            <a:srgbClr val="25FFFC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*Some superlative adjectives are irregular and do not follow this pattern.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23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Comparative/Superlative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171463"/>
              </p:ext>
            </p:extLst>
          </p:nvPr>
        </p:nvGraphicFramePr>
        <p:xfrm>
          <a:off x="457200" y="2513260"/>
          <a:ext cx="8229600" cy="4066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54648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n w="1270"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glow rad="101600">
                              <a:schemeClr val="bg1"/>
                            </a:glow>
                            <a:outerShdw blurRad="508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Adjective</a:t>
                      </a:r>
                      <a:endParaRPr lang="en-US" sz="2800" b="1" dirty="0">
                        <a:ln w="1270">
                          <a:noFill/>
                        </a:ln>
                        <a:solidFill>
                          <a:srgbClr val="000000"/>
                        </a:solidFill>
                        <a:effectLst>
                          <a:glow rad="101600">
                            <a:schemeClr val="bg1"/>
                          </a:glow>
                          <a:outerShdw blurRad="508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FF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n w="1270"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glow rad="101600">
                              <a:schemeClr val="bg1"/>
                            </a:glow>
                            <a:outerShdw blurRad="508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Comparative</a:t>
                      </a:r>
                      <a:endParaRPr lang="en-US" sz="2800" b="1" dirty="0">
                        <a:ln w="1270">
                          <a:noFill/>
                        </a:ln>
                        <a:solidFill>
                          <a:srgbClr val="000000"/>
                        </a:solidFill>
                        <a:effectLst>
                          <a:glow rad="101600">
                            <a:schemeClr val="bg1"/>
                          </a:glow>
                          <a:outerShdw blurRad="508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FF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n w="1270"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glow rad="101600">
                              <a:schemeClr val="bg1"/>
                            </a:glow>
                            <a:outerShdw blurRad="50800" dist="38100" dir="2700000" algn="tl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</a:rPr>
                        <a:t>Superlative</a:t>
                      </a:r>
                      <a:endParaRPr lang="en-US" sz="2800" b="1" dirty="0">
                        <a:ln w="1270">
                          <a:noFill/>
                        </a:ln>
                        <a:solidFill>
                          <a:srgbClr val="000000"/>
                        </a:solidFill>
                        <a:effectLst>
                          <a:glow rad="101600">
                            <a:schemeClr val="bg1"/>
                          </a:glow>
                          <a:outerShdw blurRad="508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FFFC"/>
                    </a:solidFill>
                  </a:tcPr>
                </a:tc>
              </a:tr>
              <a:tr h="391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larger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largest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sad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sadder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saddest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drier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driest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quicker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quickest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tiny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tinier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tiniest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simpler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simplest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important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more important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most important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more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most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better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685703"/>
            <a:ext cx="8229600" cy="646331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chart below shows the relationship between adjectives and their comparative and superlative forms.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0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Coordinate Adjectives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Coordinate adjectives are adjectives that can be rearranged and switched and still make sense. </a:t>
            </a:r>
          </a:p>
          <a:p>
            <a:r>
              <a:rPr lang="en-US" dirty="0" smtClean="0"/>
              <a:t>Use a comma between coordinate adjectives.</a:t>
            </a:r>
          </a:p>
          <a:p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b="1" u="sng" dirty="0" smtClean="0">
                <a:solidFill>
                  <a:srgbClr val="A586F5"/>
                </a:solidFill>
              </a:rPr>
              <a:t>friendly</a:t>
            </a:r>
            <a:r>
              <a:rPr lang="en-US" b="1" dirty="0" smtClean="0">
                <a:solidFill>
                  <a:srgbClr val="84618C"/>
                </a:solidFill>
              </a:rPr>
              <a:t>, </a:t>
            </a:r>
            <a:r>
              <a:rPr lang="en-US" b="1" dirty="0" smtClean="0">
                <a:solidFill>
                  <a:srgbClr val="A586F5"/>
                </a:solidFill>
              </a:rPr>
              <a:t>brown</a:t>
            </a:r>
            <a:r>
              <a:rPr lang="en-US" b="1" dirty="0" smtClean="0">
                <a:solidFill>
                  <a:srgbClr val="84618C"/>
                </a:solidFill>
              </a:rPr>
              <a:t> </a:t>
            </a:r>
            <a:r>
              <a:rPr lang="en-US" dirty="0" smtClean="0"/>
              <a:t>dog smiled at us.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A586F5"/>
                </a:solidFill>
              </a:rPr>
              <a:t>brown</a:t>
            </a:r>
            <a:r>
              <a:rPr lang="en-US" b="1" dirty="0" smtClean="0">
                <a:solidFill>
                  <a:srgbClr val="84618C"/>
                </a:solidFill>
              </a:rPr>
              <a:t>, </a:t>
            </a:r>
            <a:r>
              <a:rPr lang="en-US" b="1" dirty="0" smtClean="0">
                <a:solidFill>
                  <a:srgbClr val="A586F5"/>
                </a:solidFill>
              </a:rPr>
              <a:t>friendly</a:t>
            </a:r>
            <a:r>
              <a:rPr lang="en-US" b="1" dirty="0" smtClean="0">
                <a:solidFill>
                  <a:srgbClr val="84618C"/>
                </a:solidFill>
              </a:rPr>
              <a:t> </a:t>
            </a:r>
            <a:r>
              <a:rPr lang="en-US" dirty="0" smtClean="0"/>
              <a:t>dog smiled at us.</a:t>
            </a:r>
          </a:p>
        </p:txBody>
      </p:sp>
    </p:spTree>
    <p:extLst>
      <p:ext uri="{BB962C8B-B14F-4D97-AF65-F5344CB8AC3E}">
        <p14:creationId xmlns:p14="http://schemas.microsoft.com/office/powerpoint/2010/main" val="408423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Non-coordinate 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Non-coordinate adjectives are adjectives that cannot be switched or rearranged. </a:t>
            </a:r>
          </a:p>
          <a:p>
            <a:r>
              <a:rPr lang="en-US" dirty="0" smtClean="0"/>
              <a:t>Do not use commas to separate non-coordinate adjectives.</a:t>
            </a:r>
          </a:p>
          <a:p>
            <a:r>
              <a:rPr lang="en-US" b="1" dirty="0" smtClean="0"/>
              <a:t>Examples:</a:t>
            </a:r>
          </a:p>
          <a:p>
            <a:pPr lvl="1"/>
            <a:r>
              <a:rPr lang="en-US" dirty="0" smtClean="0"/>
              <a:t>Fido went into his </a:t>
            </a:r>
            <a:r>
              <a:rPr lang="en-US" b="1" dirty="0" smtClean="0">
                <a:solidFill>
                  <a:srgbClr val="A586F5"/>
                </a:solidFill>
              </a:rPr>
              <a:t>green dog </a:t>
            </a:r>
            <a:r>
              <a:rPr lang="en-US" dirty="0" smtClean="0"/>
              <a:t>house.</a:t>
            </a:r>
          </a:p>
          <a:p>
            <a:pPr lvl="1"/>
            <a:r>
              <a:rPr lang="en-US" strike="sngStrike" dirty="0" smtClean="0"/>
              <a:t>Fido went into his dog green house.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4667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Coordinate vs. Non-Coordinate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25FFFC"/>
          </a:solidFill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>
                  <a:glow rad="101600">
                    <a:schemeClr val="bg1"/>
                  </a:glow>
                  <a:outerShdw blurRad="50800" dist="38100" dir="2700000" algn="tl" rotWithShape="0">
                    <a:schemeClr val="tx1">
                      <a:alpha val="43000"/>
                    </a:schemeClr>
                  </a:outerShdw>
                </a:effectLst>
              </a:rPr>
              <a:t>Coordinate</a:t>
            </a:r>
            <a:endParaRPr lang="en-US" sz="3600" dirty="0">
              <a:effectLst>
                <a:glow rad="101600">
                  <a:schemeClr val="bg1"/>
                </a:glow>
                <a:outerShdw blurRad="50800" dist="38100" dir="2700000" algn="tl" rotWithShape="0">
                  <a:schemeClr val="tx1"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Use a comma </a:t>
            </a:r>
          </a:p>
          <a:p>
            <a:r>
              <a:rPr lang="en-US" dirty="0" smtClean="0"/>
              <a:t>The girl wore a </a:t>
            </a:r>
            <a:r>
              <a:rPr lang="en-US" b="1" u="sng" dirty="0" smtClean="0">
                <a:solidFill>
                  <a:srgbClr val="A586F5"/>
                </a:solidFill>
              </a:rPr>
              <a:t>frilly</a:t>
            </a:r>
            <a:r>
              <a:rPr lang="en-US" b="1" dirty="0" smtClean="0">
                <a:solidFill>
                  <a:srgbClr val="84618C"/>
                </a:solidFill>
              </a:rPr>
              <a:t>, </a:t>
            </a:r>
            <a:r>
              <a:rPr lang="en-US" b="1" u="sng" dirty="0" smtClean="0">
                <a:solidFill>
                  <a:srgbClr val="A586F5"/>
                </a:solidFill>
              </a:rPr>
              <a:t>blue</a:t>
            </a:r>
            <a:r>
              <a:rPr lang="en-US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dress.</a:t>
            </a:r>
          </a:p>
          <a:p>
            <a:r>
              <a:rPr lang="en-US" dirty="0" smtClean="0"/>
              <a:t>The girl wore a </a:t>
            </a:r>
            <a:r>
              <a:rPr lang="en-US" b="1" u="sng" dirty="0" smtClean="0">
                <a:solidFill>
                  <a:srgbClr val="A586F5"/>
                </a:solidFill>
              </a:rPr>
              <a:t>blue</a:t>
            </a:r>
            <a:r>
              <a:rPr lang="en-US" b="1" dirty="0" smtClean="0">
                <a:solidFill>
                  <a:srgbClr val="84618C"/>
                </a:solidFill>
              </a:rPr>
              <a:t>, </a:t>
            </a:r>
            <a:r>
              <a:rPr lang="en-US" b="1" u="sng" dirty="0" smtClean="0">
                <a:solidFill>
                  <a:srgbClr val="A586F5"/>
                </a:solidFill>
              </a:rPr>
              <a:t>frilly</a:t>
            </a:r>
            <a:r>
              <a:rPr lang="en-US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dress. </a:t>
            </a:r>
          </a:p>
          <a:p>
            <a:r>
              <a:rPr lang="en-US" dirty="0" smtClean="0"/>
              <a:t>The radio played a </a:t>
            </a:r>
            <a:r>
              <a:rPr lang="en-US" b="1" u="sng" dirty="0" smtClean="0">
                <a:solidFill>
                  <a:srgbClr val="A586F5"/>
                </a:solidFill>
              </a:rPr>
              <a:t>cheerful</a:t>
            </a:r>
            <a:r>
              <a:rPr lang="en-US" b="1" dirty="0" smtClean="0">
                <a:solidFill>
                  <a:srgbClr val="84618C"/>
                </a:solidFill>
              </a:rPr>
              <a:t>, </a:t>
            </a:r>
            <a:r>
              <a:rPr lang="en-US" b="1" u="sng" dirty="0" smtClean="0">
                <a:solidFill>
                  <a:srgbClr val="A586F5"/>
                </a:solidFill>
              </a:rPr>
              <a:t>upbeat</a:t>
            </a:r>
            <a:r>
              <a:rPr lang="en-US" b="1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song.</a:t>
            </a:r>
          </a:p>
          <a:p>
            <a:r>
              <a:rPr lang="en-US" dirty="0" smtClean="0"/>
              <a:t>The radio played an </a:t>
            </a:r>
            <a:r>
              <a:rPr lang="en-US" b="1" u="sng" dirty="0" smtClean="0">
                <a:solidFill>
                  <a:srgbClr val="A586F5"/>
                </a:solidFill>
              </a:rPr>
              <a:t>upbeat</a:t>
            </a:r>
            <a:r>
              <a:rPr lang="en-US" b="1" dirty="0" smtClean="0">
                <a:solidFill>
                  <a:srgbClr val="84618C"/>
                </a:solidFill>
              </a:rPr>
              <a:t>, </a:t>
            </a:r>
            <a:r>
              <a:rPr lang="en-US" b="1" u="sng" dirty="0" smtClean="0">
                <a:solidFill>
                  <a:srgbClr val="A586F5"/>
                </a:solidFill>
              </a:rPr>
              <a:t>cheerful</a:t>
            </a:r>
            <a:r>
              <a:rPr lang="en-US" b="1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song.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25FFFC"/>
          </a:solidFill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>
                  <a:glow rad="101600">
                    <a:schemeClr val="bg1"/>
                  </a:glow>
                  <a:outerShdw blurRad="50800" dist="38100" dir="2700000" algn="tl" rotWithShape="0">
                    <a:schemeClr val="tx1">
                      <a:alpha val="43000"/>
                    </a:schemeClr>
                  </a:outerShdw>
                </a:effectLst>
              </a:rPr>
              <a:t>Non-coordinate</a:t>
            </a:r>
            <a:endParaRPr lang="en-US" sz="3600" dirty="0">
              <a:effectLst>
                <a:glow rad="101600">
                  <a:schemeClr val="bg1"/>
                </a:glow>
                <a:outerShdw blurRad="50800" dist="38100" dir="2700000" algn="tl" rotWithShape="0">
                  <a:schemeClr val="tx1"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000" b="1" dirty="0" smtClean="0"/>
              <a:t>Do not use a comma</a:t>
            </a:r>
          </a:p>
          <a:p>
            <a:r>
              <a:rPr lang="en-US" dirty="0" smtClean="0"/>
              <a:t>We drove on a </a:t>
            </a:r>
            <a:r>
              <a:rPr lang="en-US" b="1" u="sng" dirty="0" smtClean="0">
                <a:solidFill>
                  <a:srgbClr val="A586F5"/>
                </a:solidFill>
              </a:rPr>
              <a:t>long dirt </a:t>
            </a:r>
            <a:r>
              <a:rPr lang="en-US" dirty="0" smtClean="0"/>
              <a:t>road. </a:t>
            </a:r>
          </a:p>
          <a:p>
            <a:r>
              <a:rPr lang="en-US" strike="sngStrike" dirty="0" smtClean="0"/>
              <a:t>We drove on a </a:t>
            </a:r>
            <a:r>
              <a:rPr lang="en-US" b="1" strike="sngStrike" dirty="0" smtClean="0">
                <a:solidFill>
                  <a:srgbClr val="A586F5"/>
                </a:solidFill>
              </a:rPr>
              <a:t>dirt long </a:t>
            </a:r>
            <a:r>
              <a:rPr lang="en-US" strike="sngStrike" dirty="0" smtClean="0"/>
              <a:t>road. </a:t>
            </a:r>
          </a:p>
          <a:p>
            <a:r>
              <a:rPr lang="en-US" dirty="0" smtClean="0"/>
              <a:t>The </a:t>
            </a:r>
            <a:r>
              <a:rPr lang="en-US" b="1" u="sng" dirty="0" smtClean="0">
                <a:solidFill>
                  <a:srgbClr val="A586F5"/>
                </a:solidFill>
              </a:rPr>
              <a:t>strong tropical</a:t>
            </a:r>
            <a:r>
              <a:rPr lang="en-US" b="1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storm wrecked the building.</a:t>
            </a:r>
          </a:p>
          <a:p>
            <a:r>
              <a:rPr lang="en-US" strike="sngStrike" dirty="0" smtClean="0"/>
              <a:t>The </a:t>
            </a:r>
            <a:r>
              <a:rPr lang="en-US" b="1" strike="sngStrike" dirty="0" smtClean="0">
                <a:solidFill>
                  <a:srgbClr val="A586F5"/>
                </a:solidFill>
              </a:rPr>
              <a:t>tropical strong </a:t>
            </a:r>
            <a:r>
              <a:rPr lang="en-US" strike="sngStrike" dirty="0" smtClean="0"/>
              <a:t>storm wrecked the building.</a:t>
            </a:r>
            <a:endParaRPr lang="en-US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093138"/>
            <a:ext cx="4040188" cy="707886"/>
          </a:xfrm>
          <a:prstGeom prst="rect">
            <a:avLst/>
          </a:prstGeom>
          <a:solidFill>
            <a:srgbClr val="25FFFC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is okay to change “a” to “an.”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645025" y="5792115"/>
            <a:ext cx="4041775" cy="1015663"/>
          </a:xfrm>
          <a:prstGeom prst="rect">
            <a:avLst/>
          </a:prstGeom>
          <a:solidFill>
            <a:srgbClr val="25FFFC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Notice: The sentences with the strikethrough do not make sense!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865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do we use adjectives?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4846" y="2800399"/>
            <a:ext cx="7978274" cy="1200328"/>
          </a:xfrm>
          <a:prstGeom prst="rect">
            <a:avLst/>
          </a:prstGeom>
          <a:solidFill>
            <a:srgbClr val="25FFFC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We use adjectives in our writing to help add description and variety. Adjectives help us be more specific and convey our message accurately.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3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Adjectives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500" dirty="0" smtClean="0"/>
              <a:t>Read how the adjectives enhance these sentences.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bought a shirt.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Wilson family adopted a dog.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107" y="3343261"/>
            <a:ext cx="7994221" cy="523220"/>
          </a:xfrm>
          <a:prstGeom prst="rect">
            <a:avLst/>
          </a:prstGeom>
          <a:solidFill>
            <a:srgbClr val="25FFFC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I bought a </a:t>
            </a:r>
            <a:r>
              <a:rPr lang="en-US" sz="2800" b="1" dirty="0" smtClean="0">
                <a:solidFill>
                  <a:srgbClr val="000000"/>
                </a:solidFill>
              </a:rPr>
              <a:t>yellow, striped </a:t>
            </a:r>
            <a:r>
              <a:rPr lang="en-US" sz="2800" dirty="0" smtClean="0">
                <a:solidFill>
                  <a:srgbClr val="000000"/>
                </a:solidFill>
              </a:rPr>
              <a:t>shirt. 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107" y="4541167"/>
            <a:ext cx="7994221" cy="954107"/>
          </a:xfrm>
          <a:prstGeom prst="rect">
            <a:avLst/>
          </a:prstGeom>
          <a:solidFill>
            <a:srgbClr val="25FFFC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The </a:t>
            </a:r>
            <a:r>
              <a:rPr lang="en-US" sz="2800" b="1" dirty="0" smtClean="0">
                <a:solidFill>
                  <a:srgbClr val="000000"/>
                </a:solidFill>
              </a:rPr>
              <a:t>caring</a:t>
            </a:r>
            <a:r>
              <a:rPr lang="en-US" sz="2800" dirty="0" smtClean="0">
                <a:solidFill>
                  <a:srgbClr val="000000"/>
                </a:solidFill>
              </a:rPr>
              <a:t> Wilson family adopted a </a:t>
            </a:r>
            <a:r>
              <a:rPr lang="en-US" sz="2800" b="1" dirty="0" smtClean="0">
                <a:solidFill>
                  <a:srgbClr val="000000"/>
                </a:solidFill>
              </a:rPr>
              <a:t>small, brown </a:t>
            </a:r>
            <a:r>
              <a:rPr lang="en-US" sz="2800" dirty="0" smtClean="0">
                <a:solidFill>
                  <a:srgbClr val="000000"/>
                </a:solidFill>
              </a:rPr>
              <a:t>and</a:t>
            </a:r>
            <a:r>
              <a:rPr lang="en-US" sz="2800" b="1" dirty="0" smtClean="0">
                <a:solidFill>
                  <a:srgbClr val="000000"/>
                </a:solidFill>
              </a:rPr>
              <a:t> white</a:t>
            </a:r>
            <a:r>
              <a:rPr lang="en-US" sz="2800" dirty="0" smtClean="0">
                <a:solidFill>
                  <a:srgbClr val="000000"/>
                </a:solidFill>
              </a:rPr>
              <a:t> dog.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1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Some 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7743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list of adjectives that you can use to describe this image.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160" y="6126163"/>
            <a:ext cx="8837524" cy="523220"/>
          </a:xfrm>
          <a:prstGeom prst="rect">
            <a:avLst/>
          </a:prstGeom>
          <a:solidFill>
            <a:srgbClr val="25FFFC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Can you label each type of adjective you wrote?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6" name="Picture 5" descr="mountain-1209497_1920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1167" y="1805511"/>
            <a:ext cx="6095465" cy="4035071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72056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Some 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list of adjectives that you can use to describe this image.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160" y="6126163"/>
            <a:ext cx="8837524" cy="523220"/>
          </a:xfrm>
          <a:prstGeom prst="rect">
            <a:avLst/>
          </a:prstGeom>
          <a:solidFill>
            <a:srgbClr val="25FFFC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Can you label each type of adjective you wrote?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4" name="Picture 3" descr="smoothies-2253430_1920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2656" y="2713710"/>
            <a:ext cx="5852160" cy="3288792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3632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Some 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7743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list of adjectives that you can use to describe this image.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160" y="6126163"/>
            <a:ext cx="8837524" cy="523220"/>
          </a:xfrm>
          <a:prstGeom prst="rect">
            <a:avLst/>
          </a:prstGeom>
          <a:solidFill>
            <a:srgbClr val="25FFFC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Can you label each type of adjective you wrote?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4" name="Picture 3" descr="tigers-1086062_1920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430" y="1732764"/>
            <a:ext cx="6309361" cy="4206241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3632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Adjectives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An adjective is a </a:t>
            </a:r>
            <a:r>
              <a:rPr lang="en-US" dirty="0" smtClean="0"/>
              <a:t>part of speech that </a:t>
            </a:r>
            <a:r>
              <a:rPr lang="en-US" dirty="0"/>
              <a:t>describes or modifies a noun </a:t>
            </a:r>
            <a:r>
              <a:rPr lang="en-US" dirty="0" smtClean="0"/>
              <a:t>or pronoun in </a:t>
            </a:r>
            <a:r>
              <a:rPr lang="en-US" dirty="0"/>
              <a:t>a sentence.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She has </a:t>
            </a:r>
            <a:r>
              <a:rPr lang="en-US" b="1" u="sng" dirty="0">
                <a:solidFill>
                  <a:srgbClr val="A586F5"/>
                </a:solidFill>
              </a:rPr>
              <a:t>golden</a:t>
            </a:r>
            <a:r>
              <a:rPr lang="en-US" dirty="0">
                <a:solidFill>
                  <a:srgbClr val="A586F5"/>
                </a:solidFill>
              </a:rPr>
              <a:t> </a:t>
            </a:r>
            <a:r>
              <a:rPr lang="en-US" dirty="0"/>
              <a:t>hair. </a:t>
            </a:r>
          </a:p>
          <a:p>
            <a:pPr lvl="1"/>
            <a:r>
              <a:rPr lang="en-US" dirty="0"/>
              <a:t>There are </a:t>
            </a:r>
            <a:r>
              <a:rPr lang="en-US" b="1" u="sng" dirty="0">
                <a:solidFill>
                  <a:srgbClr val="A586F5"/>
                </a:solidFill>
              </a:rPr>
              <a:t>twelve</a:t>
            </a:r>
            <a:r>
              <a:rPr lang="en-US" dirty="0">
                <a:solidFill>
                  <a:srgbClr val="A586F5"/>
                </a:solidFill>
              </a:rPr>
              <a:t> </a:t>
            </a:r>
            <a:r>
              <a:rPr lang="en-US" dirty="0"/>
              <a:t>eggs in a carton.</a:t>
            </a:r>
          </a:p>
          <a:p>
            <a:pPr lvl="1"/>
            <a:r>
              <a:rPr lang="en-US" dirty="0"/>
              <a:t>I want to buy </a:t>
            </a:r>
            <a:r>
              <a:rPr lang="en-US" b="1" u="sng">
                <a:solidFill>
                  <a:srgbClr val="A586F5"/>
                </a:solidFill>
              </a:rPr>
              <a:t>that</a:t>
            </a:r>
            <a:r>
              <a:rPr lang="en-US">
                <a:solidFill>
                  <a:srgbClr val="A586F5"/>
                </a:solidFill>
              </a:rPr>
              <a:t> </a:t>
            </a:r>
            <a:r>
              <a:rPr lang="en-US" smtClean="0"/>
              <a:t>dress.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6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Some 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7743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list of adjectives that you can use to describe this image.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160" y="6126163"/>
            <a:ext cx="8837524" cy="523220"/>
          </a:xfrm>
          <a:prstGeom prst="rect">
            <a:avLst/>
          </a:prstGeom>
          <a:solidFill>
            <a:srgbClr val="25FFFC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Can you label each type of adjective you wrote?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4" name="Picture 3" descr="shish-kebab-417994_1920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8569" y="1697790"/>
            <a:ext cx="6256423" cy="4170948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3632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Some 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7743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list of adjectives that you can use to describe this image.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160" y="6126163"/>
            <a:ext cx="8837524" cy="523220"/>
          </a:xfrm>
          <a:prstGeom prst="rect">
            <a:avLst/>
          </a:prstGeom>
          <a:solidFill>
            <a:srgbClr val="25FFFC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Can you label each type of adjective you wrote?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4" name="Picture 3" descr="kuang-si-falls-463925_1920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564" y="1751262"/>
            <a:ext cx="6256420" cy="4170947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3632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Some 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7743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list of adjectives that you can use to describe this image.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160" y="6126163"/>
            <a:ext cx="8837524" cy="523220"/>
          </a:xfrm>
          <a:prstGeom prst="rect">
            <a:avLst/>
          </a:prstGeom>
          <a:solidFill>
            <a:srgbClr val="25FFFC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Can you label each type of adjective you wrote?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4" name="Picture 3" descr="grass-snake-60546_1920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6602" y="1737894"/>
            <a:ext cx="6329766" cy="4236328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3632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Some 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7743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list of adjectives that you can use to describe this image.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160" y="6126163"/>
            <a:ext cx="8837524" cy="523220"/>
          </a:xfrm>
          <a:prstGeom prst="rect">
            <a:avLst/>
          </a:prstGeom>
          <a:solidFill>
            <a:srgbClr val="25FFFC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Can you label each type of adjective you wrote?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4" name="Picture 3" descr="toothpaste-3067570_1920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2124" y="1755383"/>
            <a:ext cx="6268185" cy="4172261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3632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Adjectives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b="1" dirty="0" smtClean="0"/>
              <a:t>There are several kinds of adjectives:</a:t>
            </a:r>
          </a:p>
          <a:p>
            <a:pPr lvl="1"/>
            <a:r>
              <a:rPr lang="en-US" dirty="0" smtClean="0"/>
              <a:t>Articles as adjectives</a:t>
            </a:r>
          </a:p>
          <a:p>
            <a:pPr lvl="1"/>
            <a:r>
              <a:rPr lang="en-US" dirty="0" smtClean="0"/>
              <a:t>Descriptive adjectives</a:t>
            </a:r>
          </a:p>
          <a:p>
            <a:pPr lvl="1"/>
            <a:r>
              <a:rPr lang="en-US" dirty="0" smtClean="0"/>
              <a:t>Demonstrative adjectives</a:t>
            </a:r>
          </a:p>
          <a:p>
            <a:pPr lvl="1"/>
            <a:r>
              <a:rPr lang="en-US" dirty="0" smtClean="0"/>
              <a:t>Interrogative adjectives</a:t>
            </a:r>
          </a:p>
          <a:p>
            <a:pPr lvl="1"/>
            <a:r>
              <a:rPr lang="en-US" dirty="0" smtClean="0"/>
              <a:t>Comparative adjectives</a:t>
            </a:r>
          </a:p>
          <a:p>
            <a:pPr lvl="1"/>
            <a:r>
              <a:rPr lang="en-US" dirty="0" smtClean="0"/>
              <a:t>Superlative adjectives</a:t>
            </a:r>
          </a:p>
          <a:p>
            <a:pPr lvl="1"/>
            <a:r>
              <a:rPr lang="en-US" dirty="0" smtClean="0"/>
              <a:t>Coordinate adjectives</a:t>
            </a:r>
          </a:p>
          <a:p>
            <a:pPr lvl="1"/>
            <a:r>
              <a:rPr lang="en-US" dirty="0" smtClean="0"/>
              <a:t>Non-coordinate adjectives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1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Adjectives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Adjectives answer these questions.</a:t>
            </a:r>
          </a:p>
          <a:p>
            <a:pPr lvl="1"/>
            <a:r>
              <a:rPr lang="en-US" dirty="0" smtClean="0"/>
              <a:t>What kind is it?</a:t>
            </a:r>
          </a:p>
          <a:p>
            <a:pPr lvl="2"/>
            <a:r>
              <a:rPr lang="en-US" dirty="0" smtClean="0"/>
              <a:t>It is the </a:t>
            </a:r>
            <a:r>
              <a:rPr lang="en-US" b="1" i="1" u="sng" dirty="0" smtClean="0">
                <a:solidFill>
                  <a:srgbClr val="A586F5"/>
                </a:solidFill>
              </a:rPr>
              <a:t>blue</a:t>
            </a:r>
            <a:r>
              <a:rPr lang="en-US" b="1" i="1" dirty="0" smtClean="0">
                <a:solidFill>
                  <a:srgbClr val="84618C"/>
                </a:solidFill>
              </a:rPr>
              <a:t> </a:t>
            </a:r>
            <a:r>
              <a:rPr lang="en-US" dirty="0" smtClean="0"/>
              <a:t>kind.</a:t>
            </a:r>
          </a:p>
          <a:p>
            <a:pPr lvl="2"/>
            <a:r>
              <a:rPr lang="en-US" dirty="0" smtClean="0"/>
              <a:t>It is the </a:t>
            </a:r>
            <a:r>
              <a:rPr lang="en-US" b="1" i="1" u="sng" dirty="0" smtClean="0">
                <a:solidFill>
                  <a:srgbClr val="A586F5"/>
                </a:solidFill>
              </a:rPr>
              <a:t>shiny</a:t>
            </a:r>
            <a:r>
              <a:rPr lang="en-US" b="1" i="1" dirty="0" smtClean="0">
                <a:solidFill>
                  <a:srgbClr val="84618C"/>
                </a:solidFill>
              </a:rPr>
              <a:t> </a:t>
            </a:r>
            <a:r>
              <a:rPr lang="en-US" dirty="0" smtClean="0"/>
              <a:t>one.</a:t>
            </a:r>
          </a:p>
          <a:p>
            <a:pPr lvl="1"/>
            <a:r>
              <a:rPr lang="en-US" dirty="0" smtClean="0"/>
              <a:t>How many are there?</a:t>
            </a:r>
          </a:p>
          <a:p>
            <a:pPr lvl="2"/>
            <a:r>
              <a:rPr lang="en-US" dirty="0" smtClean="0"/>
              <a:t>There are </a:t>
            </a:r>
            <a:r>
              <a:rPr lang="en-US" b="1" i="1" u="sng" dirty="0" smtClean="0">
                <a:solidFill>
                  <a:srgbClr val="A586F5"/>
                </a:solidFill>
              </a:rPr>
              <a:t>four</a:t>
            </a:r>
            <a:r>
              <a:rPr lang="en-US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quarters in a dollar.</a:t>
            </a:r>
          </a:p>
          <a:p>
            <a:pPr lvl="2"/>
            <a:r>
              <a:rPr lang="en-US" dirty="0" smtClean="0"/>
              <a:t>She bought </a:t>
            </a:r>
            <a:r>
              <a:rPr lang="en-US" b="1" i="1" u="sng" dirty="0" smtClean="0">
                <a:solidFill>
                  <a:srgbClr val="A586F5"/>
                </a:solidFill>
              </a:rPr>
              <a:t>two</a:t>
            </a:r>
            <a:r>
              <a:rPr lang="en-US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new notebooks.</a:t>
            </a:r>
          </a:p>
          <a:p>
            <a:pPr lvl="1"/>
            <a:r>
              <a:rPr lang="en-US" dirty="0" smtClean="0"/>
              <a:t>Which one is it?</a:t>
            </a:r>
          </a:p>
          <a:p>
            <a:pPr lvl="2"/>
            <a:r>
              <a:rPr lang="en-US" dirty="0"/>
              <a:t>It is </a:t>
            </a:r>
            <a:r>
              <a:rPr lang="en-US" b="1" i="1" u="sng" dirty="0">
                <a:solidFill>
                  <a:srgbClr val="A586F5"/>
                </a:solidFill>
              </a:rPr>
              <a:t>that</a:t>
            </a:r>
            <a:r>
              <a:rPr lang="en-US" dirty="0">
                <a:solidFill>
                  <a:srgbClr val="A586F5"/>
                </a:solidFill>
              </a:rPr>
              <a:t> </a:t>
            </a:r>
            <a:r>
              <a:rPr lang="en-US" dirty="0"/>
              <a:t>one.</a:t>
            </a:r>
          </a:p>
          <a:p>
            <a:pPr lvl="2"/>
            <a:r>
              <a:rPr lang="en-US" dirty="0"/>
              <a:t>It is the </a:t>
            </a:r>
            <a:r>
              <a:rPr lang="en-US" b="1" i="1" u="sng" dirty="0">
                <a:solidFill>
                  <a:srgbClr val="A586F5"/>
                </a:solidFill>
              </a:rPr>
              <a:t>new</a:t>
            </a:r>
            <a:r>
              <a:rPr lang="en-US" dirty="0">
                <a:solidFill>
                  <a:srgbClr val="A586F5"/>
                </a:solidFill>
              </a:rPr>
              <a:t> </a:t>
            </a:r>
            <a:r>
              <a:rPr lang="en-US" dirty="0"/>
              <a:t>one.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5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Articles as Adjectives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The articles </a:t>
            </a:r>
            <a:r>
              <a:rPr lang="en-US" b="1" i="1" dirty="0" smtClean="0">
                <a:ln w="6350">
                  <a:noFill/>
                </a:ln>
                <a:solidFill>
                  <a:srgbClr val="A586F5"/>
                </a:solidFill>
              </a:rPr>
              <a:t>a</a:t>
            </a:r>
            <a:r>
              <a:rPr lang="en-US" i="1" dirty="0" smtClean="0"/>
              <a:t>, </a:t>
            </a:r>
            <a:r>
              <a:rPr lang="en-US" b="1" i="1" dirty="0" smtClean="0">
                <a:ln w="6350">
                  <a:noFill/>
                </a:ln>
                <a:solidFill>
                  <a:srgbClr val="A586F5"/>
                </a:solidFill>
              </a:rPr>
              <a:t>an</a:t>
            </a:r>
            <a:r>
              <a:rPr lang="en-US" i="1" dirty="0" smtClean="0"/>
              <a:t>, </a:t>
            </a:r>
            <a:r>
              <a:rPr lang="en-US" dirty="0" smtClean="0"/>
              <a:t>and </a:t>
            </a:r>
            <a:r>
              <a:rPr lang="en-US" b="1" i="1" dirty="0" smtClean="0">
                <a:ln w="6350">
                  <a:noFill/>
                </a:ln>
                <a:solidFill>
                  <a:srgbClr val="A586F5"/>
                </a:solidFill>
              </a:rPr>
              <a:t>the</a:t>
            </a:r>
            <a:r>
              <a:rPr lang="en-US" i="1" dirty="0" smtClean="0"/>
              <a:t> </a:t>
            </a:r>
            <a:r>
              <a:rPr lang="en-US" dirty="0" smtClean="0"/>
              <a:t>are adjectives</a:t>
            </a:r>
          </a:p>
          <a:p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b="1" u="sng" dirty="0" smtClean="0">
                <a:ln w="6350">
                  <a:noFill/>
                </a:ln>
                <a:solidFill>
                  <a:srgbClr val="A586F5"/>
                </a:solidFill>
              </a:rPr>
              <a:t>A</a:t>
            </a:r>
            <a:r>
              <a:rPr lang="en-US" dirty="0" smtClean="0"/>
              <a:t> dog sat in </a:t>
            </a:r>
            <a:r>
              <a:rPr lang="en-US" b="1" u="sng" dirty="0" smtClean="0">
                <a:ln w="6350">
                  <a:noFill/>
                </a:ln>
                <a:solidFill>
                  <a:srgbClr val="A586F5"/>
                </a:solidFill>
              </a:rPr>
              <a:t>the</a:t>
            </a:r>
            <a:r>
              <a:rPr lang="en-US" dirty="0" smtClean="0">
                <a:ln w="6350">
                  <a:noFill/>
                </a:ln>
                <a:solidFill>
                  <a:srgbClr val="A586F5"/>
                </a:solidFill>
              </a:rPr>
              <a:t> </a:t>
            </a:r>
            <a:r>
              <a:rPr lang="en-US" dirty="0" smtClean="0"/>
              <a:t>corner.</a:t>
            </a:r>
          </a:p>
          <a:p>
            <a:pPr lvl="1"/>
            <a:r>
              <a:rPr lang="en-US" dirty="0" smtClean="0"/>
              <a:t>Jen’s squirrel ate </a:t>
            </a:r>
            <a:r>
              <a:rPr lang="en-US" b="1" u="sng" smtClean="0">
                <a:ln w="6350">
                  <a:noFill/>
                </a:ln>
                <a:solidFill>
                  <a:srgbClr val="A586F5"/>
                </a:solidFill>
              </a:rPr>
              <a:t>an</a:t>
            </a:r>
            <a:r>
              <a:rPr lang="en-US" smtClean="0">
                <a:solidFill>
                  <a:srgbClr val="A586F5"/>
                </a:solidFill>
              </a:rPr>
              <a:t> </a:t>
            </a:r>
            <a:r>
              <a:rPr lang="en-US" smtClean="0"/>
              <a:t>acorn.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067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Descriptive Adjectives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descriptive adjective describes a noun. It can describe its quantity, quality, color, size, etc.</a:t>
            </a:r>
          </a:p>
          <a:p>
            <a:r>
              <a:rPr lang="en-US" b="1" dirty="0" smtClean="0"/>
              <a:t>Examples:</a:t>
            </a:r>
          </a:p>
          <a:p>
            <a:pPr lvl="1"/>
            <a:r>
              <a:rPr lang="en-US" dirty="0" smtClean="0"/>
              <a:t>She has </a:t>
            </a:r>
            <a:r>
              <a:rPr lang="en-US" b="1" u="sng" dirty="0" smtClean="0">
                <a:solidFill>
                  <a:srgbClr val="A586F5"/>
                </a:solidFill>
              </a:rPr>
              <a:t>three</a:t>
            </a:r>
            <a:r>
              <a:rPr lang="en-US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balloons.</a:t>
            </a:r>
          </a:p>
          <a:p>
            <a:pPr lvl="1"/>
            <a:r>
              <a:rPr lang="en-US" dirty="0" smtClean="0"/>
              <a:t>The </a:t>
            </a:r>
            <a:r>
              <a:rPr lang="en-US" b="1" u="sng" dirty="0" smtClean="0">
                <a:solidFill>
                  <a:srgbClr val="A586F5"/>
                </a:solidFill>
              </a:rPr>
              <a:t>red</a:t>
            </a:r>
            <a:r>
              <a:rPr lang="en-US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balloons are for the party.</a:t>
            </a:r>
          </a:p>
          <a:p>
            <a:pPr lvl="1"/>
            <a:r>
              <a:rPr lang="en-US" dirty="0" smtClean="0"/>
              <a:t>There are </a:t>
            </a:r>
            <a:r>
              <a:rPr lang="en-US" b="1" u="sng" dirty="0" smtClean="0">
                <a:solidFill>
                  <a:srgbClr val="A586F5"/>
                </a:solidFill>
              </a:rPr>
              <a:t>many</a:t>
            </a:r>
            <a:r>
              <a:rPr lang="en-US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balloons that are overfilled. </a:t>
            </a:r>
          </a:p>
          <a:p>
            <a:pPr lvl="1"/>
            <a:r>
              <a:rPr lang="en-US" dirty="0" smtClean="0"/>
              <a:t>That is an </a:t>
            </a:r>
            <a:r>
              <a:rPr lang="en-US" b="1" u="sng" dirty="0" smtClean="0">
                <a:solidFill>
                  <a:srgbClr val="A586F5"/>
                </a:solidFill>
              </a:rPr>
              <a:t>amazing</a:t>
            </a:r>
            <a:r>
              <a:rPr lang="en-US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balloon. </a:t>
            </a:r>
          </a:p>
        </p:txBody>
      </p:sp>
    </p:spTree>
    <p:extLst>
      <p:ext uri="{BB962C8B-B14F-4D97-AF65-F5344CB8AC3E}">
        <p14:creationId xmlns:p14="http://schemas.microsoft.com/office/powerpoint/2010/main" val="228053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Demonstrative Adjectives</a:t>
            </a:r>
            <a:endParaRPr lang="en-US" sz="5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Demonstrative adjectives are used to indicate or point out a noun or pronoun.</a:t>
            </a:r>
          </a:p>
          <a:p>
            <a:r>
              <a:rPr lang="en-US" dirty="0" smtClean="0"/>
              <a:t>The four demonstrative adjectives are: </a:t>
            </a:r>
            <a:r>
              <a:rPr lang="en-US" b="1" dirty="0" smtClean="0">
                <a:solidFill>
                  <a:srgbClr val="A586F5"/>
                </a:solidFill>
              </a:rPr>
              <a:t>this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A586F5"/>
                </a:solidFill>
              </a:rPr>
              <a:t>that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A586F5"/>
                </a:solidFill>
              </a:rPr>
              <a:t>these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A586F5"/>
                </a:solidFill>
              </a:rPr>
              <a:t>those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Examples:</a:t>
            </a:r>
          </a:p>
          <a:p>
            <a:pPr lvl="1"/>
            <a:r>
              <a:rPr lang="en-US" dirty="0" smtClean="0"/>
              <a:t>She wants </a:t>
            </a:r>
            <a:r>
              <a:rPr lang="en-US" b="1" u="sng" dirty="0" smtClean="0">
                <a:solidFill>
                  <a:srgbClr val="A586F5"/>
                </a:solidFill>
              </a:rPr>
              <a:t>those</a:t>
            </a:r>
            <a:r>
              <a:rPr lang="en-US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shoes.</a:t>
            </a:r>
          </a:p>
          <a:p>
            <a:pPr lvl="1"/>
            <a:r>
              <a:rPr lang="en-US" b="1" u="sng" dirty="0" smtClean="0">
                <a:solidFill>
                  <a:srgbClr val="A586F5"/>
                </a:solidFill>
              </a:rPr>
              <a:t>That</a:t>
            </a:r>
            <a:r>
              <a:rPr lang="en-US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pencil belongs to the teacher.</a:t>
            </a:r>
          </a:p>
          <a:p>
            <a:pPr lvl="1"/>
            <a:r>
              <a:rPr lang="en-US" b="1" u="sng" dirty="0" smtClean="0">
                <a:solidFill>
                  <a:srgbClr val="A586F5"/>
                </a:solidFill>
              </a:rPr>
              <a:t>These</a:t>
            </a:r>
            <a:r>
              <a:rPr lang="en-US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essays need to be graded.</a:t>
            </a:r>
          </a:p>
          <a:p>
            <a:pPr lvl="1"/>
            <a:r>
              <a:rPr lang="en-US" dirty="0" smtClean="0"/>
              <a:t>You should sing </a:t>
            </a:r>
            <a:r>
              <a:rPr lang="en-US" b="1" u="sng" dirty="0" smtClean="0">
                <a:solidFill>
                  <a:srgbClr val="A586F5"/>
                </a:solidFill>
              </a:rPr>
              <a:t>this</a:t>
            </a:r>
            <a:r>
              <a:rPr lang="en-US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song tonight. </a:t>
            </a:r>
          </a:p>
        </p:txBody>
      </p:sp>
    </p:spTree>
    <p:extLst>
      <p:ext uri="{BB962C8B-B14F-4D97-AF65-F5344CB8AC3E}">
        <p14:creationId xmlns:p14="http://schemas.microsoft.com/office/powerpoint/2010/main" val="370471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Interrogative Adjectives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Interrogative adjectives are used to ask questions about nouns. </a:t>
            </a:r>
          </a:p>
          <a:p>
            <a:r>
              <a:rPr lang="en-US" dirty="0" smtClean="0"/>
              <a:t>The four interrogative adjectives are: </a:t>
            </a:r>
            <a:r>
              <a:rPr lang="en-US" b="1" dirty="0" smtClean="0">
                <a:solidFill>
                  <a:srgbClr val="A586F5"/>
                </a:solidFill>
              </a:rPr>
              <a:t>where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A586F5"/>
                </a:solidFill>
              </a:rPr>
              <a:t>what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A586F5"/>
                </a:solidFill>
              </a:rPr>
              <a:t>which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A586F5"/>
                </a:solidFill>
              </a:rPr>
              <a:t>whose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b="1" u="sng" dirty="0" smtClean="0">
                <a:solidFill>
                  <a:srgbClr val="A586F5"/>
                </a:solidFill>
              </a:rPr>
              <a:t>Where</a:t>
            </a:r>
            <a:r>
              <a:rPr lang="en-US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are my shoes?</a:t>
            </a:r>
          </a:p>
          <a:p>
            <a:pPr lvl="1"/>
            <a:r>
              <a:rPr lang="en-US" b="1" u="sng" dirty="0" smtClean="0">
                <a:solidFill>
                  <a:srgbClr val="A586F5"/>
                </a:solidFill>
              </a:rPr>
              <a:t>What</a:t>
            </a:r>
            <a:r>
              <a:rPr lang="en-US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movie do you want to see?</a:t>
            </a:r>
          </a:p>
          <a:p>
            <a:pPr lvl="1"/>
            <a:r>
              <a:rPr lang="en-US" b="1" u="sng" dirty="0" smtClean="0">
                <a:solidFill>
                  <a:srgbClr val="A586F5"/>
                </a:solidFill>
              </a:rPr>
              <a:t>Which</a:t>
            </a:r>
            <a:r>
              <a:rPr lang="en-US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hot sauce is your favorite?</a:t>
            </a:r>
          </a:p>
          <a:p>
            <a:pPr lvl="1"/>
            <a:r>
              <a:rPr lang="en-US" b="1" u="sng" dirty="0" smtClean="0">
                <a:solidFill>
                  <a:srgbClr val="A586F5"/>
                </a:solidFill>
              </a:rPr>
              <a:t>Whose</a:t>
            </a:r>
            <a:r>
              <a:rPr lang="en-US" dirty="0" smtClean="0">
                <a:solidFill>
                  <a:srgbClr val="A586F5"/>
                </a:solidFill>
              </a:rPr>
              <a:t> </a:t>
            </a:r>
            <a:r>
              <a:rPr lang="en-US" dirty="0" smtClean="0"/>
              <a:t>car is this?</a:t>
            </a:r>
          </a:p>
        </p:txBody>
      </p:sp>
    </p:spTree>
    <p:extLst>
      <p:ext uri="{BB962C8B-B14F-4D97-AF65-F5344CB8AC3E}">
        <p14:creationId xmlns:p14="http://schemas.microsoft.com/office/powerpoint/2010/main" val="245032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Comparative 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comparative adjective is an adjective that is used to compare two nouns or pronouns to each other. </a:t>
            </a:r>
          </a:p>
          <a:p>
            <a:r>
              <a:rPr lang="en-US" sz="3000" dirty="0" smtClean="0"/>
              <a:t>Comparative adjectives typically end in –</a:t>
            </a:r>
            <a:r>
              <a:rPr lang="en-US" sz="3000" dirty="0" err="1" smtClean="0"/>
              <a:t>er</a:t>
            </a:r>
            <a:endParaRPr lang="en-US" sz="3000" dirty="0" smtClean="0"/>
          </a:p>
          <a:p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strong</a:t>
            </a:r>
            <a:r>
              <a:rPr lang="en-US" b="1" i="1" dirty="0" smtClean="0">
                <a:solidFill>
                  <a:srgbClr val="A586F5"/>
                </a:solidFill>
              </a:rPr>
              <a:t>er</a:t>
            </a:r>
            <a:endParaRPr lang="en-US" b="1" i="1" dirty="0" smtClean="0">
              <a:solidFill>
                <a:srgbClr val="84618C"/>
              </a:solidFill>
            </a:endParaRPr>
          </a:p>
          <a:p>
            <a:pPr lvl="1"/>
            <a:r>
              <a:rPr lang="en-US" dirty="0" smtClean="0"/>
              <a:t>fast</a:t>
            </a:r>
            <a:r>
              <a:rPr lang="en-US" b="1" i="1" dirty="0" smtClean="0">
                <a:solidFill>
                  <a:srgbClr val="A586F5"/>
                </a:solidFill>
              </a:rPr>
              <a:t>er</a:t>
            </a:r>
            <a:endParaRPr lang="en-US" b="1" i="1" dirty="0" smtClean="0">
              <a:solidFill>
                <a:srgbClr val="84618C"/>
              </a:solidFill>
            </a:endParaRPr>
          </a:p>
          <a:p>
            <a:pPr lvl="1"/>
            <a:r>
              <a:rPr lang="en-US" dirty="0" smtClean="0"/>
              <a:t>wis</a:t>
            </a:r>
            <a:r>
              <a:rPr lang="en-US" b="1" i="1" dirty="0" smtClean="0">
                <a:solidFill>
                  <a:srgbClr val="A586F5"/>
                </a:solidFill>
              </a:rPr>
              <a:t>er</a:t>
            </a:r>
            <a:endParaRPr lang="en-US" b="1" i="1" dirty="0" smtClean="0">
              <a:solidFill>
                <a:srgbClr val="84618C"/>
              </a:solidFill>
            </a:endParaRPr>
          </a:p>
          <a:p>
            <a:pPr lvl="1"/>
            <a:r>
              <a:rPr lang="en-US" dirty="0" smtClean="0"/>
              <a:t>*more fun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7704" y="4071522"/>
            <a:ext cx="4040188" cy="1569660"/>
          </a:xfrm>
          <a:prstGeom prst="rect">
            <a:avLst/>
          </a:prstGeom>
          <a:solidFill>
            <a:srgbClr val="25FFFC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*Some comparative adjectives are irregular and do not follow this pattern.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397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10861</TotalTime>
  <Words>934</Words>
  <Application>Microsoft Macintosh PowerPoint</Application>
  <PresentationFormat>On-screen Show (4:3)</PresentationFormat>
  <Paragraphs>167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Adjectives</vt:lpstr>
      <vt:lpstr>Adjectives</vt:lpstr>
      <vt:lpstr>Adjectives</vt:lpstr>
      <vt:lpstr>Articles as Adjectives</vt:lpstr>
      <vt:lpstr>Descriptive Adjectives</vt:lpstr>
      <vt:lpstr>Demonstrative Adjectives</vt:lpstr>
      <vt:lpstr>Interrogative Adjectives</vt:lpstr>
      <vt:lpstr>Comparative Adjectives</vt:lpstr>
      <vt:lpstr>Superlative Adjectives</vt:lpstr>
      <vt:lpstr>Comparative/Superlative</vt:lpstr>
      <vt:lpstr>Coordinate Adjectives</vt:lpstr>
      <vt:lpstr>Non-coordinate Adjectives</vt:lpstr>
      <vt:lpstr>Coordinate vs. Non-Coordinate</vt:lpstr>
      <vt:lpstr>Adjectives</vt:lpstr>
      <vt:lpstr>Adjectives</vt:lpstr>
      <vt:lpstr>Write Some Adjectives</vt:lpstr>
      <vt:lpstr>Write Some Adjectives</vt:lpstr>
      <vt:lpstr>Write Some Adjectives</vt:lpstr>
      <vt:lpstr>Write Some Adjectives</vt:lpstr>
      <vt:lpstr>Write Some Adjectives</vt:lpstr>
      <vt:lpstr>Write Some Adjectives</vt:lpstr>
      <vt:lpstr>Write Some Adjectives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of Speech</dc:title>
  <dc:creator>Christina Schneider</dc:creator>
  <cp:lastModifiedBy>Christina Schneider</cp:lastModifiedBy>
  <cp:revision>55</cp:revision>
  <dcterms:created xsi:type="dcterms:W3CDTF">2015-01-28T04:16:00Z</dcterms:created>
  <dcterms:modified xsi:type="dcterms:W3CDTF">2020-02-02T22:26:01Z</dcterms:modified>
</cp:coreProperties>
</file>