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62" r:id="rId5"/>
    <p:sldId id="274" r:id="rId6"/>
    <p:sldId id="322" r:id="rId7"/>
    <p:sldId id="350" r:id="rId8"/>
    <p:sldId id="320" r:id="rId9"/>
    <p:sldId id="351" r:id="rId10"/>
    <p:sldId id="352" r:id="rId11"/>
    <p:sldId id="321" r:id="rId12"/>
    <p:sldId id="353" r:id="rId13"/>
    <p:sldId id="349" r:id="rId14"/>
    <p:sldId id="354" r:id="rId15"/>
    <p:sldId id="365" r:id="rId16"/>
    <p:sldId id="355" r:id="rId17"/>
    <p:sldId id="356" r:id="rId18"/>
    <p:sldId id="357" r:id="rId19"/>
    <p:sldId id="358" r:id="rId20"/>
    <p:sldId id="263" r:id="rId21"/>
    <p:sldId id="295" r:id="rId22"/>
    <p:sldId id="298" r:id="rId23"/>
    <p:sldId id="359" r:id="rId24"/>
    <p:sldId id="296" r:id="rId25"/>
    <p:sldId id="299" r:id="rId26"/>
    <p:sldId id="360" r:id="rId27"/>
    <p:sldId id="297" r:id="rId28"/>
    <p:sldId id="300" r:id="rId29"/>
    <p:sldId id="361" r:id="rId30"/>
    <p:sldId id="362" r:id="rId31"/>
    <p:sldId id="363" r:id="rId32"/>
    <p:sldId id="36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EF"/>
    <a:srgbClr val="F800DB"/>
    <a:srgbClr val="F0C70E"/>
    <a:srgbClr val="21CD27"/>
    <a:srgbClr val="1900AB"/>
    <a:srgbClr val="FE840E"/>
    <a:srgbClr val="8E19F7"/>
    <a:srgbClr val="8CB70D"/>
    <a:srgbClr val="2EC1F1"/>
    <a:srgbClr val="F60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99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11B6E-8FAD-2648-8CEB-809D33C7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82CC-D0B3-6C45-9EF3-A4FCDD9D113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fhdfhdhd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32475" y="6590670"/>
            <a:ext cx="18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The Daring English Teacher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759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5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Only one word can describe the pizza we ordered last night: amazing.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 smtClean="0"/>
              <a:t>Only one word can describe the pizza we ordered last night, amazing.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a colon to separate hours and minutes.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recital will start at 3:45.</a:t>
            </a:r>
          </a:p>
          <a:p>
            <a:pPr lvl="1"/>
            <a:r>
              <a:rPr lang="en-US" dirty="0" smtClean="0"/>
              <a:t>I woke up at 6:15 this morning.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0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a colon to show a ratio.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oil and water should be mixed at a 1:2 ratio.</a:t>
            </a:r>
          </a:p>
          <a:p>
            <a:pPr lvl="1"/>
            <a:r>
              <a:rPr lang="en-US" dirty="0" smtClean="0"/>
              <a:t>Mix the cinnamon and sugar at a 1:5 ratio.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Use a colon to set apart a quote from an independent clause.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My favorite quote is from William Shakespeare: </a:t>
            </a:r>
            <a:r>
              <a:rPr lang="en-US" dirty="0" smtClean="0"/>
              <a:t>“To </a:t>
            </a:r>
            <a:r>
              <a:rPr lang="en-US" dirty="0" err="1"/>
              <a:t>thine</a:t>
            </a:r>
            <a:r>
              <a:rPr lang="en-US" dirty="0"/>
              <a:t> own self be true.”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</a:t>
            </a:r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27" y="5301916"/>
            <a:ext cx="7168160" cy="1200328"/>
          </a:xfrm>
          <a:prstGeom prst="rect">
            <a:avLst/>
          </a:prstGeom>
          <a:solidFill>
            <a:srgbClr val="21CD2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Notice</a:t>
            </a:r>
            <a:r>
              <a:rPr lang="en-US" sz="2400" dirty="0" smtClean="0"/>
              <a:t>: The text before the colon is an independent clause (complete sentence) and can stand alone, so use a colon for the quote.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09145" y="4194599"/>
            <a:ext cx="367597" cy="551480"/>
          </a:xfrm>
          <a:prstGeom prst="straightConnector1">
            <a:avLst/>
          </a:prstGeom>
          <a:ln w="76200" cmpd="sng">
            <a:solidFill>
              <a:srgbClr val="21CD27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4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Abraham Lincoln once said something that really resonated with me: “Whatever you are, be a good one.”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 smtClean="0"/>
              <a:t>Abraham Lincoln once said: “Whatever you are, be a good one.”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1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Use a </a:t>
            </a:r>
            <a:r>
              <a:rPr lang="en-US" dirty="0" smtClean="0"/>
              <a:t>colon </a:t>
            </a:r>
            <a:r>
              <a:rPr lang="en-US" dirty="0" smtClean="0"/>
              <a:t>after a formal salutation in a letter.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To Whom it May Concern:</a:t>
            </a:r>
          </a:p>
          <a:p>
            <a:pPr lvl="1"/>
            <a:r>
              <a:rPr lang="en-US" dirty="0" smtClean="0"/>
              <a:t>Dear John Smith: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6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864860" y="3676543"/>
            <a:ext cx="367597" cy="551480"/>
          </a:xfrm>
          <a:prstGeom prst="straightConnector1">
            <a:avLst/>
          </a:prstGeom>
          <a:ln w="76200" cmpd="sng">
            <a:solidFill>
              <a:srgbClr val="21CD27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12688" y="4228023"/>
            <a:ext cx="367597" cy="551480"/>
          </a:xfrm>
          <a:prstGeom prst="straightConnector1">
            <a:avLst/>
          </a:prstGeom>
          <a:ln w="76200" cmpd="sng">
            <a:solidFill>
              <a:srgbClr val="21CD27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3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Where does the 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I need to go to the gas station the tank is on empty.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355969" y="2022089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rgbClr val="21CD27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48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Where does the 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Annie’s singing is stuck in my head “The sun will come out tomorrow!”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057747" y="2055513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rgbClr val="21CD27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124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Where does the 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School is usually dismissed at 3 15 in the afternoon.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37228" y="2042017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chemeClr val="tx1"/>
                  </a:solidFill>
                </a:ln>
                <a:solidFill>
                  <a:srgbClr val="21CD27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54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Where does the 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The day could not get any worse it was just awful.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063561" y="2008593"/>
            <a:ext cx="1253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>
                  <a:solidFill>
                    <a:schemeClr val="tx1"/>
                  </a:solidFill>
                </a:ln>
                <a:solidFill>
                  <a:srgbClr val="21CD27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7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talk, we naturally pause and speak with intonation to communicate effectively.</a:t>
            </a:r>
          </a:p>
          <a:p>
            <a:endParaRPr lang="en-US" dirty="0" smtClean="0"/>
          </a:p>
          <a:p>
            <a:r>
              <a:rPr lang="en-US" dirty="0" smtClean="0"/>
              <a:t>When we write, we need to use punctuation to show these pauses and intonations.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semicolon is a punctuation mark used to separate major sentence elements.  </a:t>
            </a:r>
          </a:p>
          <a:p>
            <a:r>
              <a:rPr lang="en-US" dirty="0" smtClean="0"/>
              <a:t>The semicolon has 3 uses and rules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Combining independent clauses</a:t>
            </a:r>
          </a:p>
          <a:p>
            <a:pPr lvl="1"/>
            <a:r>
              <a:rPr lang="en-US" dirty="0" smtClean="0"/>
              <a:t>Combining independent clauses with a conjunctive adverb</a:t>
            </a:r>
          </a:p>
          <a:p>
            <a:pPr lvl="1"/>
            <a:r>
              <a:rPr lang="en-US" dirty="0" smtClean="0"/>
              <a:t>Separating items in an intricate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5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the semicolon to connect two closely related independent clauses. </a:t>
            </a:r>
          </a:p>
          <a:p>
            <a:pPr lvl="1"/>
            <a:r>
              <a:rPr lang="en-US" sz="2400" dirty="0" smtClean="0"/>
              <a:t>An independent clause is a complete sentence.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600" dirty="0" smtClean="0"/>
              <a:t>Independent clause +        + independent clause.</a:t>
            </a:r>
          </a:p>
          <a:p>
            <a:pPr marL="0" indent="0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latin typeface="Times"/>
                <a:cs typeface="Times"/>
              </a:rPr>
              <a:t>Her sister is a competitive gymnast</a:t>
            </a:r>
            <a:r>
              <a:rPr lang="en-US" b="1" dirty="0" smtClean="0">
                <a:latin typeface="Times"/>
                <a:cs typeface="Times"/>
              </a:rPr>
              <a:t>;</a:t>
            </a:r>
            <a:r>
              <a:rPr lang="en-US" dirty="0" smtClean="0">
                <a:latin typeface="Times"/>
                <a:cs typeface="Times"/>
              </a:rPr>
              <a:t> she won the silver medal in the meet.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2512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Rule 1 Examples:</a:t>
            </a:r>
          </a:p>
          <a:p>
            <a:pPr lvl="1"/>
            <a:r>
              <a:rPr lang="en-US" dirty="0" smtClean="0"/>
              <a:t>The young toddler was crying in the store</a:t>
            </a:r>
            <a:r>
              <a:rPr lang="en-US" b="1" dirty="0" smtClean="0"/>
              <a:t>;</a:t>
            </a:r>
            <a:r>
              <a:rPr lang="en-US" dirty="0" smtClean="0"/>
              <a:t> he was tired and hungry.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teacher handed out a pop quiz</a:t>
            </a:r>
            <a:r>
              <a:rPr lang="en-US" b="1" dirty="0" smtClean="0"/>
              <a:t>;</a:t>
            </a:r>
            <a:r>
              <a:rPr lang="en-US" dirty="0" smtClean="0"/>
              <a:t> students were not ready for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Five jets looped in unison in the sky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they were an aerial stunt team. </a:t>
            </a:r>
          </a:p>
        </p:txBody>
      </p:sp>
    </p:spTree>
    <p:extLst>
      <p:ext uri="{BB962C8B-B14F-4D97-AF65-F5344CB8AC3E}">
        <p14:creationId xmlns:p14="http://schemas.microsoft.com/office/powerpoint/2010/main" val="30310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Just like every other day, the ferry left the dock at 7:30 in the evening; it was very predictable.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/>
              <a:t>Just like every other </a:t>
            </a:r>
            <a:r>
              <a:rPr lang="en-US" dirty="0" smtClean="0"/>
              <a:t>day; </a:t>
            </a:r>
            <a:r>
              <a:rPr lang="en-US" dirty="0"/>
              <a:t>the ferry left the dock at 7:30 in the </a:t>
            </a:r>
            <a:r>
              <a:rPr lang="en-US" dirty="0" smtClean="0"/>
              <a:t>evening</a:t>
            </a:r>
            <a:r>
              <a:rPr lang="en-US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8595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the semicolon with a conjunctive adverb to connect two closely related independent clauses. </a:t>
            </a:r>
          </a:p>
          <a:p>
            <a:pPr lvl="1"/>
            <a:r>
              <a:rPr lang="en-US" dirty="0" smtClean="0"/>
              <a:t>An independent clause is a complete sentence.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 smtClean="0"/>
              <a:t>Independent clause +          + conjunctive adverb +          +         independent clause.</a:t>
            </a:r>
          </a:p>
          <a:p>
            <a:pPr marL="0" indent="0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3600" dirty="0" smtClean="0">
                <a:latin typeface="Times"/>
                <a:cs typeface="Times"/>
              </a:rPr>
              <a:t>Her sister is a competitive gymnast; however, she sprained her ankle and could not compete today.</a:t>
            </a:r>
            <a:endParaRPr lang="en-US" sz="3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8114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Rule 2 Examples:</a:t>
            </a:r>
          </a:p>
          <a:p>
            <a:pPr lvl="1"/>
            <a:r>
              <a:rPr lang="en-US" dirty="0" smtClean="0"/>
              <a:t>I want to play soccer</a:t>
            </a:r>
            <a:r>
              <a:rPr lang="en-US" b="1" dirty="0" smtClean="0"/>
              <a:t>;</a:t>
            </a:r>
            <a:r>
              <a:rPr lang="en-US" dirty="0" smtClean="0"/>
              <a:t> however, I am not athletic.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 and Carla are studying for the SAT</a:t>
            </a:r>
            <a:r>
              <a:rPr lang="en-US" b="1" dirty="0" smtClean="0"/>
              <a:t>; </a:t>
            </a:r>
            <a:r>
              <a:rPr lang="en-US" dirty="0" smtClean="0"/>
              <a:t>likewise, Gina and Carlos are too.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She forgot to put the milk away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therefore, it went bad.</a:t>
            </a:r>
          </a:p>
        </p:txBody>
      </p:sp>
    </p:spTree>
    <p:extLst>
      <p:ext uri="{BB962C8B-B14F-4D97-AF65-F5344CB8AC3E}">
        <p14:creationId xmlns:p14="http://schemas.microsoft.com/office/powerpoint/2010/main" val="108529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It is raining in Seattle, Washington; whereas, it is sunny in Newport Beach, California.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/>
              <a:t>It is raining in Seattle, </a:t>
            </a:r>
            <a:r>
              <a:rPr lang="en-US" dirty="0" smtClean="0"/>
              <a:t>Washington, whereas; </a:t>
            </a:r>
            <a:r>
              <a:rPr lang="en-US" dirty="0"/>
              <a:t>it is sunny in Newport Beach, California.</a:t>
            </a:r>
          </a:p>
        </p:txBody>
      </p:sp>
    </p:spTree>
    <p:extLst>
      <p:ext uri="{BB962C8B-B14F-4D97-AF65-F5344CB8AC3E}">
        <p14:creationId xmlns:p14="http://schemas.microsoft.com/office/powerpoint/2010/main" val="154906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the semicolon to help separate items in an intricate list.</a:t>
            </a:r>
          </a:p>
          <a:p>
            <a:pPr lvl="1"/>
            <a:r>
              <a:rPr lang="en-US" sz="2400" dirty="0" smtClean="0"/>
              <a:t>An independent clause is a complete sentence.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Example: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2500" dirty="0" smtClean="0"/>
              <a:t>…item +         + more details +         + item +         + more details +         [repeat].</a:t>
            </a:r>
          </a:p>
          <a:p>
            <a:pPr marL="0" indent="0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dirty="0" smtClean="0">
                <a:latin typeface="Times"/>
                <a:cs typeface="Times"/>
              </a:rPr>
              <a:t>Her gymnast sister competed in Las Vegas, Nevada; Tucson, Arizona; and Bellevue, Washington. 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50823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Rule 3 Examples:</a:t>
            </a:r>
          </a:p>
          <a:p>
            <a:pPr lvl="1"/>
            <a:r>
              <a:rPr lang="en-US" dirty="0" smtClean="0"/>
              <a:t>There are a lot of doctors in my family including my father, a pediatrician</a:t>
            </a:r>
            <a:r>
              <a:rPr lang="en-US" b="1" dirty="0" smtClean="0"/>
              <a:t>;</a:t>
            </a:r>
            <a:r>
              <a:rPr lang="en-US" dirty="0" smtClean="0"/>
              <a:t> my mother, a neurosurgeon</a:t>
            </a:r>
            <a:r>
              <a:rPr lang="en-US" b="1" dirty="0" smtClean="0"/>
              <a:t>;</a:t>
            </a:r>
            <a:r>
              <a:rPr lang="en-US" dirty="0" smtClean="0"/>
              <a:t> my aunt, a cardiologist</a:t>
            </a:r>
            <a:r>
              <a:rPr lang="en-US" b="1" dirty="0" smtClean="0"/>
              <a:t>;</a:t>
            </a:r>
            <a:r>
              <a:rPr lang="en-US" dirty="0" smtClean="0"/>
              <a:t> and my older brother, an oncologist.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 want to visit Lima, Peru</a:t>
            </a:r>
            <a:r>
              <a:rPr lang="en-US" b="1" dirty="0" smtClean="0"/>
              <a:t>;</a:t>
            </a:r>
            <a:r>
              <a:rPr lang="en-US" dirty="0" smtClean="0"/>
              <a:t> Paris, France</a:t>
            </a:r>
            <a:r>
              <a:rPr lang="en-US" b="1" dirty="0" smtClean="0"/>
              <a:t>;</a:t>
            </a:r>
            <a:r>
              <a:rPr lang="en-US" dirty="0" smtClean="0"/>
              <a:t> and Tokyo, Japan.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9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EC1F1"/>
            </a:solidFill>
          </a:ln>
        </p:spPr>
        <p:txBody>
          <a:bodyPr/>
          <a:lstStyle/>
          <a:p>
            <a:r>
              <a:rPr lang="en-US" dirty="0" smtClean="0"/>
              <a:t>The Semicolon Rule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It is raining in Seattle, Washington; Newport Beach, California; and Carson City, Nevada.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/>
              <a:t>It is raining in Seattle, </a:t>
            </a:r>
            <a:r>
              <a:rPr lang="en-US" dirty="0" smtClean="0"/>
              <a:t>Washington, </a:t>
            </a:r>
            <a:r>
              <a:rPr lang="en-US" dirty="0"/>
              <a:t>Newport Beach, </a:t>
            </a:r>
            <a:r>
              <a:rPr lang="en-US" dirty="0" smtClean="0"/>
              <a:t>California, </a:t>
            </a:r>
            <a:r>
              <a:rPr lang="en-US" dirty="0"/>
              <a:t>and Carson City, Nevada.</a:t>
            </a:r>
          </a:p>
        </p:txBody>
      </p:sp>
    </p:spTree>
    <p:extLst>
      <p:ext uri="{BB962C8B-B14F-4D97-AF65-F5344CB8AC3E}">
        <p14:creationId xmlns:p14="http://schemas.microsoft.com/office/powerpoint/2010/main" val="347984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Why Punctuate?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punctuation is important because it…</a:t>
            </a:r>
          </a:p>
          <a:p>
            <a:pPr lvl="1"/>
            <a:r>
              <a:rPr lang="en-US" dirty="0" smtClean="0"/>
              <a:t>helps your writing flow.</a:t>
            </a:r>
          </a:p>
          <a:p>
            <a:pPr lvl="1"/>
            <a:r>
              <a:rPr lang="en-US" dirty="0" smtClean="0"/>
              <a:t>increases the readers’ comprehension.</a:t>
            </a:r>
          </a:p>
          <a:p>
            <a:pPr lvl="1"/>
            <a:r>
              <a:rPr lang="en-US" dirty="0" smtClean="0"/>
              <a:t>improves readability.</a:t>
            </a:r>
          </a:p>
          <a:p>
            <a:pPr lvl="1"/>
            <a:r>
              <a:rPr lang="en-US" dirty="0" smtClean="0"/>
              <a:t>provides pauses.</a:t>
            </a:r>
          </a:p>
          <a:p>
            <a:pPr lvl="1"/>
            <a:r>
              <a:rPr lang="en-US" dirty="0" smtClean="0"/>
              <a:t>conveys messages correctly.</a:t>
            </a:r>
          </a:p>
          <a:p>
            <a:pPr lvl="2"/>
            <a:r>
              <a:rPr lang="en-US" dirty="0" smtClean="0"/>
              <a:t>If you punctuate incorrectly, you might write something with an entirely different meaning. </a:t>
            </a:r>
          </a:p>
        </p:txBody>
      </p:sp>
    </p:spTree>
    <p:extLst>
      <p:ext uri="{BB962C8B-B14F-4D97-AF65-F5344CB8AC3E}">
        <p14:creationId xmlns:p14="http://schemas.microsoft.com/office/powerpoint/2010/main" val="415102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FC0EF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Where does the semicolon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I like dogs however, I hate the way they smell.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308382" y="1507632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>
                  <a:solidFill>
                    <a:schemeClr val="tx1"/>
                  </a:solidFill>
                </a:ln>
                <a:solidFill>
                  <a:srgbClr val="2FC0EF"/>
                </a:solidFill>
              </a:rPr>
              <a:t>;</a:t>
            </a:r>
            <a:endParaRPr lang="en-US" sz="7200" b="1" dirty="0">
              <a:ln>
                <a:solidFill>
                  <a:schemeClr val="tx1"/>
                </a:solidFill>
              </a:ln>
              <a:solidFill>
                <a:srgbClr val="2FC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FC0EF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Where does the semicolon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The barn is really small only one tractor fits inside it.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909171" y="1517910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>
                  <a:solidFill>
                    <a:schemeClr val="tx1"/>
                  </a:solidFill>
                </a:ln>
                <a:solidFill>
                  <a:srgbClr val="2FC0EF"/>
                </a:solidFill>
              </a:rPr>
              <a:t>;</a:t>
            </a:r>
            <a:endParaRPr lang="en-US" sz="7200" b="1" dirty="0">
              <a:ln>
                <a:solidFill>
                  <a:schemeClr val="tx1"/>
                </a:solidFill>
              </a:ln>
              <a:solidFill>
                <a:srgbClr val="2FC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FC0EF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Where does the semicolon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My family is filled with artists. There is my sister, who is a pianist  my brother, who is a sculptor  and my mother, who is a painter.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862319" y="2811124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>
                  <a:solidFill>
                    <a:schemeClr val="tx1"/>
                  </a:solidFill>
                </a:ln>
                <a:solidFill>
                  <a:srgbClr val="2FC0EF"/>
                </a:solidFill>
              </a:rPr>
              <a:t>;</a:t>
            </a:r>
            <a:endParaRPr lang="en-US" sz="7200" b="1" dirty="0">
              <a:ln>
                <a:solidFill>
                  <a:schemeClr val="tx1"/>
                </a:solidFill>
              </a:ln>
              <a:solidFill>
                <a:srgbClr val="2FC0E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8413" y="3623251"/>
            <a:ext cx="125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>
                  <a:solidFill>
                    <a:schemeClr val="tx1"/>
                  </a:solidFill>
                </a:ln>
                <a:solidFill>
                  <a:srgbClr val="2FC0EF"/>
                </a:solidFill>
              </a:rPr>
              <a:t>;</a:t>
            </a:r>
            <a:endParaRPr lang="en-US" sz="7200" b="1" dirty="0">
              <a:ln>
                <a:solidFill>
                  <a:schemeClr val="tx1"/>
                </a:solidFill>
              </a:ln>
              <a:solidFill>
                <a:srgbClr val="2FC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colon is a punctuation mark used to punctuate a major division in a sentence.</a:t>
            </a:r>
          </a:p>
          <a:p>
            <a:r>
              <a:rPr lang="en-US" dirty="0" smtClean="0"/>
              <a:t>Colons should always come after independent clauses.</a:t>
            </a:r>
          </a:p>
          <a:p>
            <a:pPr lvl="1"/>
            <a:r>
              <a:rPr lang="en-US" dirty="0" smtClean="0"/>
              <a:t>An independent clause is a complete sentence.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Use a colon to introduce a series of items.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 am taking three classes</a:t>
            </a:r>
            <a:r>
              <a:rPr lang="en-US" b="1" dirty="0" smtClean="0"/>
              <a:t>:</a:t>
            </a:r>
            <a:r>
              <a:rPr lang="en-US" dirty="0" smtClean="0"/>
              <a:t> geography, history, and philosophy.</a:t>
            </a:r>
          </a:p>
          <a:p>
            <a:pPr lvl="1">
              <a:buFontTx/>
              <a:buChar char="•"/>
            </a:pPr>
            <a:r>
              <a:rPr lang="en-US" dirty="0" smtClean="0"/>
              <a:t>Do not capitalize the first item after the colon</a:t>
            </a:r>
            <a:r>
              <a:rPr lang="en-US" dirty="0"/>
              <a:t> </a:t>
            </a:r>
            <a:r>
              <a:rPr lang="en-US" dirty="0" smtClean="0"/>
              <a:t>unless </a:t>
            </a:r>
            <a:r>
              <a:rPr lang="en-US" dirty="0" smtClean="0"/>
              <a:t>it is a proper noun.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6736" y="2255920"/>
            <a:ext cx="4661812" cy="991041"/>
          </a:xfrm>
          <a:prstGeom prst="rect">
            <a:avLst/>
          </a:prstGeom>
          <a:solidFill>
            <a:srgbClr val="21CD2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first part of the sentence must be a complete sentence to use a colon. 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47642" y="3785096"/>
            <a:ext cx="505345" cy="476211"/>
          </a:xfrm>
          <a:prstGeom prst="straightConnector1">
            <a:avLst/>
          </a:prstGeom>
          <a:ln w="76200" cmpd="sng">
            <a:solidFill>
              <a:srgbClr val="21CD27"/>
            </a:solidFill>
            <a:tailEnd type="arrow"/>
          </a:ln>
          <a:effectLst>
            <a:outerShdw blurRad="40000" dist="20000" dir="5400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3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Correct:</a:t>
            </a:r>
          </a:p>
          <a:p>
            <a:pPr lvl="1"/>
            <a:r>
              <a:rPr lang="en-US" dirty="0" smtClean="0"/>
              <a:t>The band toured in three cities</a:t>
            </a:r>
            <a:r>
              <a:rPr lang="en-US" b="1" dirty="0" smtClean="0"/>
              <a:t>: </a:t>
            </a:r>
            <a:r>
              <a:rPr lang="en-US" dirty="0" smtClean="0"/>
              <a:t>Los Angeles, Pittsburg, and Charlotte.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band toured in Los Angeles, Pittsburg, and Charlotte.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5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/>
              <a:t>Correct:</a:t>
            </a:r>
          </a:p>
          <a:p>
            <a:pPr lvl="1"/>
            <a:r>
              <a:rPr lang="en-US" dirty="0" smtClean="0"/>
              <a:t>I went to the mall and purchased some new things: a pair of shoes, a </a:t>
            </a:r>
            <a:r>
              <a:rPr lang="en-US" dirty="0" smtClean="0"/>
              <a:t>pair of </a:t>
            </a:r>
            <a:r>
              <a:rPr lang="en-US" dirty="0" smtClean="0"/>
              <a:t>pants, and a shirt.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 went to the mall and purchased</a:t>
            </a:r>
            <a:r>
              <a:rPr lang="en-US" b="1" dirty="0" smtClean="0"/>
              <a:t>:</a:t>
            </a:r>
            <a:r>
              <a:rPr lang="en-US" dirty="0" smtClean="0"/>
              <a:t> shoes, pants, and a shirt.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a colon to separate two clauses and to emphasize a phrase or single word at the end of a sentence.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Only one word can describe this weekend: amazing.</a:t>
            </a:r>
          </a:p>
          <a:p>
            <a:pPr lvl="1"/>
            <a:r>
              <a:rPr lang="en-US" dirty="0" smtClean="0"/>
              <a:t>That was the best roller coaster ever: it was awesome.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21CD27"/>
            </a:solidFill>
          </a:ln>
        </p:spPr>
        <p:txBody>
          <a:bodyPr/>
          <a:lstStyle/>
          <a:p>
            <a:r>
              <a:rPr lang="en-US" dirty="0" smtClean="0"/>
              <a:t>The Colon Rule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Correct</a:t>
            </a:r>
          </a:p>
          <a:p>
            <a:pPr lvl="1"/>
            <a:r>
              <a:rPr lang="en-US" dirty="0" smtClean="0"/>
              <a:t>It was the best vacation ever: they went to a fancy resort on a tropical island.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Incorrect</a:t>
            </a:r>
          </a:p>
          <a:p>
            <a:pPr lvl="1"/>
            <a:r>
              <a:rPr lang="en-US" dirty="0" smtClean="0"/>
              <a:t>It was the best vacation ever, they went to a fancy resort on a tropical island.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27013</TotalTime>
  <Words>1266</Words>
  <Application>Microsoft Macintosh PowerPoint</Application>
  <PresentationFormat>On-screen Show 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Punctuation</vt:lpstr>
      <vt:lpstr>Why Punctuate?</vt:lpstr>
      <vt:lpstr>The Colon</vt:lpstr>
      <vt:lpstr>The Colon Rule 1</vt:lpstr>
      <vt:lpstr>The Colon Rule 1</vt:lpstr>
      <vt:lpstr>The Colon Rule 1</vt:lpstr>
      <vt:lpstr>The Colon Rule 2</vt:lpstr>
      <vt:lpstr>The Colon Rule 2</vt:lpstr>
      <vt:lpstr>The Colon Rule 2</vt:lpstr>
      <vt:lpstr>The Colon Rule 3</vt:lpstr>
      <vt:lpstr>The Colon Rule 4</vt:lpstr>
      <vt:lpstr>The Colon Rule 5</vt:lpstr>
      <vt:lpstr>The Colon Rule 5</vt:lpstr>
      <vt:lpstr>The Colon Rule 6</vt:lpstr>
      <vt:lpstr>Where does the colon go?</vt:lpstr>
      <vt:lpstr>Where does the colon go?</vt:lpstr>
      <vt:lpstr>Where does the colon go?</vt:lpstr>
      <vt:lpstr>Where does the colon go?</vt:lpstr>
      <vt:lpstr>The Semicolon</vt:lpstr>
      <vt:lpstr>The Semicolon Rule 1</vt:lpstr>
      <vt:lpstr>The Semicolon Rule 1</vt:lpstr>
      <vt:lpstr>The Semicolon Rule 1</vt:lpstr>
      <vt:lpstr>The Semicolon Rule 2</vt:lpstr>
      <vt:lpstr>The Semicolon Rule 2</vt:lpstr>
      <vt:lpstr>The Semicolon Rule 2</vt:lpstr>
      <vt:lpstr>The Semicolon Rule 3</vt:lpstr>
      <vt:lpstr>The Semicolon Rule 3</vt:lpstr>
      <vt:lpstr>The Semicolon Rule 3</vt:lpstr>
      <vt:lpstr>Where does the semicolon go?</vt:lpstr>
      <vt:lpstr>Where does the semicolon go?</vt:lpstr>
      <vt:lpstr>Where does the semicolon go?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Schneider</dc:creator>
  <cp:lastModifiedBy>Christina Schneider</cp:lastModifiedBy>
  <cp:revision>107</cp:revision>
  <dcterms:created xsi:type="dcterms:W3CDTF">2015-04-23T20:53:55Z</dcterms:created>
  <dcterms:modified xsi:type="dcterms:W3CDTF">2019-01-18T03:48:21Z</dcterms:modified>
</cp:coreProperties>
</file>