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1" r:id="rId2"/>
    <p:sldId id="257" r:id="rId3"/>
    <p:sldId id="273" r:id="rId4"/>
    <p:sldId id="350" r:id="rId5"/>
    <p:sldId id="258" r:id="rId6"/>
    <p:sldId id="301" r:id="rId7"/>
    <p:sldId id="302" r:id="rId8"/>
    <p:sldId id="260" r:id="rId9"/>
    <p:sldId id="352" r:id="rId10"/>
    <p:sldId id="317" r:id="rId11"/>
    <p:sldId id="319" r:id="rId12"/>
    <p:sldId id="318" r:id="rId13"/>
    <p:sldId id="261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EF"/>
    <a:srgbClr val="F800DB"/>
    <a:srgbClr val="F0C70E"/>
    <a:srgbClr val="21CD27"/>
    <a:srgbClr val="1900AB"/>
    <a:srgbClr val="FE840E"/>
    <a:srgbClr val="8E19F7"/>
    <a:srgbClr val="8CB70D"/>
    <a:srgbClr val="2EC1F1"/>
    <a:srgbClr val="F60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1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267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82CC-D0B3-6C45-9EF3-A4FCDD9D113E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fhdfhdhd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32475" y="6590670"/>
            <a:ext cx="18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The Daring English Teacher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759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8CB70D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Question Mark with Quotation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When writing with quotation marks, the sentence structure will determine where the question mark should be placed.</a:t>
            </a:r>
          </a:p>
          <a:p>
            <a:r>
              <a:rPr lang="en-US" dirty="0" smtClean="0"/>
              <a:t>If the quote is a question, the question mark should go inside the quotation marks.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He asked, “Did you buy ice cream?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“Did you buy any ice cream?” he asked.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2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8CB70D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Question Mark with Quotation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If the entire sentence is a question, the question mark should be placed outside of the quotation marks.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Did Mrs. Williams say, “there is no homework tonight”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When did Jean say, “I dislike ice cream”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Did Mom say, “don’t wash the dishes”?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7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8CB70D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Question Mark with Quotation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When writing with quotation marks, the sentence structure will determine where the question mark should be placed.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He asked, “Did you buy ice cream?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“Did you buy any ice cream?” he asked.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8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FE840E"/>
            </a:solidFill>
          </a:ln>
        </p:spPr>
        <p:txBody>
          <a:bodyPr/>
          <a:lstStyle/>
          <a:p>
            <a:r>
              <a:rPr lang="en-US" dirty="0" smtClean="0"/>
              <a:t>The Exclamation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exclamation point is a punctuation mark used to indicate intense emotion.</a:t>
            </a:r>
          </a:p>
          <a:p>
            <a:r>
              <a:rPr lang="en-US" dirty="0" smtClean="0"/>
              <a:t>It is used at the end of an interjection or a command.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Don’t touch that!</a:t>
            </a:r>
          </a:p>
          <a:p>
            <a:pPr lvl="1"/>
            <a:r>
              <a:rPr lang="en-US" dirty="0" smtClean="0"/>
              <a:t>Hey! Are you talking to 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Wow! That is amazing.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81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Can we go to the park after dinner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6281" y="1888405"/>
            <a:ext cx="15205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rgbClr val="98C320"/>
                </a:solidFill>
                <a:latin typeface="Arial Black"/>
                <a:cs typeface="Arial Black"/>
              </a:rPr>
              <a:t>?</a:t>
            </a:r>
            <a:endParaRPr lang="en-US" sz="13800" dirty="0">
              <a:ln>
                <a:solidFill>
                  <a:schemeClr val="tx1"/>
                </a:solidFill>
              </a:ln>
              <a:solidFill>
                <a:srgbClr val="98C32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9357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She thought he asked about the car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3227" y="1384214"/>
            <a:ext cx="15205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rgbClr val="F6011E"/>
                </a:solidFill>
                <a:cs typeface="Arial Black"/>
              </a:rPr>
              <a:t>.</a:t>
            </a:r>
            <a:endParaRPr lang="en-US" sz="16600" dirty="0">
              <a:ln>
                <a:solidFill>
                  <a:schemeClr val="tx1"/>
                </a:solidFill>
              </a:ln>
              <a:solidFill>
                <a:srgbClr val="F6011E"/>
              </a:solidFill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083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What is going on over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3106" y="1888405"/>
            <a:ext cx="15205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rgbClr val="98C320"/>
                </a:solidFill>
                <a:latin typeface="Arial Black"/>
                <a:cs typeface="Arial Black"/>
              </a:rPr>
              <a:t>?</a:t>
            </a:r>
            <a:endParaRPr lang="en-US" sz="13800" dirty="0">
              <a:ln>
                <a:solidFill>
                  <a:schemeClr val="tx1"/>
                </a:solidFill>
              </a:ln>
              <a:solidFill>
                <a:srgbClr val="98C32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083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She wondered what was going on over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7733" y="1850880"/>
            <a:ext cx="15205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rgbClr val="F6011E"/>
                </a:solidFill>
                <a:cs typeface="Arial Black"/>
              </a:rPr>
              <a:t>.</a:t>
            </a:r>
            <a:endParaRPr lang="en-US" sz="16600" dirty="0">
              <a:ln>
                <a:solidFill>
                  <a:schemeClr val="tx1"/>
                </a:solidFill>
              </a:ln>
              <a:solidFill>
                <a:srgbClr val="F6011E"/>
              </a:solidFill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083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I love spaghetti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4100" y="1754712"/>
            <a:ext cx="15205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rgbClr val="FE840E"/>
                </a:solidFill>
                <a:latin typeface="Arial Black"/>
                <a:cs typeface="Arial Black"/>
              </a:rPr>
              <a:t>!</a:t>
            </a:r>
            <a:endParaRPr lang="en-US" sz="13800" dirty="0">
              <a:ln>
                <a:solidFill>
                  <a:schemeClr val="tx1"/>
                </a:solidFill>
              </a:ln>
              <a:solidFill>
                <a:srgbClr val="FE840E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083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In which chair are you sitting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905" y="2055521"/>
            <a:ext cx="15205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rgbClr val="98C320"/>
                </a:solidFill>
                <a:latin typeface="Arial Black"/>
                <a:cs typeface="Arial Black"/>
              </a:rPr>
              <a:t>?</a:t>
            </a:r>
            <a:endParaRPr lang="en-US" sz="13800" dirty="0">
              <a:ln>
                <a:solidFill>
                  <a:schemeClr val="tx1"/>
                </a:solidFill>
              </a:ln>
              <a:solidFill>
                <a:srgbClr val="98C32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083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talk, we naturally pause and speak with intonation to communicate effectively.</a:t>
            </a:r>
          </a:p>
          <a:p>
            <a:endParaRPr lang="en-US" dirty="0" smtClean="0"/>
          </a:p>
          <a:p>
            <a:r>
              <a:rPr lang="en-US" dirty="0" smtClean="0"/>
              <a:t>When we write, we need to use punctuation to show these pauses and intonations.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5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No    Don’t touch that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533" y="1888402"/>
            <a:ext cx="15205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rgbClr val="FE840E"/>
                </a:solidFill>
                <a:latin typeface="Arial Black"/>
                <a:cs typeface="Arial Black"/>
              </a:rPr>
              <a:t>!</a:t>
            </a:r>
            <a:endParaRPr lang="en-US" sz="13800" dirty="0">
              <a:ln>
                <a:solidFill>
                  <a:schemeClr val="tx1"/>
                </a:solidFill>
              </a:ln>
              <a:solidFill>
                <a:srgbClr val="FE840E"/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5495" y="1891824"/>
            <a:ext cx="15205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rgbClr val="FE840E"/>
                </a:solidFill>
                <a:latin typeface="Arial Black"/>
                <a:cs typeface="Arial Black"/>
              </a:rPr>
              <a:t>!</a:t>
            </a:r>
            <a:endParaRPr lang="en-US" sz="13800" dirty="0">
              <a:ln>
                <a:solidFill>
                  <a:schemeClr val="tx1"/>
                </a:solidFill>
              </a:ln>
              <a:solidFill>
                <a:srgbClr val="FE840E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083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Marks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end mark should you use?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There are many paintings in the museum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8423" y="1366250"/>
            <a:ext cx="15205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rgbClr val="F6011E"/>
                </a:solidFill>
                <a:cs typeface="Arial Black"/>
              </a:rPr>
              <a:t>.</a:t>
            </a:r>
            <a:endParaRPr lang="en-US" sz="16600" dirty="0">
              <a:ln>
                <a:solidFill>
                  <a:schemeClr val="tx1"/>
                </a:solidFill>
              </a:ln>
              <a:solidFill>
                <a:srgbClr val="F6011E"/>
              </a:solidFill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5315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Why Punctuate?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punctuation is important because it…</a:t>
            </a:r>
          </a:p>
          <a:p>
            <a:pPr lvl="1"/>
            <a:r>
              <a:rPr lang="en-US" dirty="0" smtClean="0"/>
              <a:t>helps your writing flow.</a:t>
            </a:r>
          </a:p>
          <a:p>
            <a:pPr lvl="1"/>
            <a:r>
              <a:rPr lang="en-US" dirty="0" smtClean="0"/>
              <a:t>increases the readers’ comprehension.</a:t>
            </a:r>
          </a:p>
          <a:p>
            <a:pPr lvl="1"/>
            <a:r>
              <a:rPr lang="en-US" dirty="0" smtClean="0"/>
              <a:t>improves readability.</a:t>
            </a:r>
          </a:p>
          <a:p>
            <a:pPr lvl="1"/>
            <a:r>
              <a:rPr lang="en-US" dirty="0" smtClean="0"/>
              <a:t>provides pauses.</a:t>
            </a:r>
          </a:p>
          <a:p>
            <a:pPr lvl="1"/>
            <a:r>
              <a:rPr lang="en-US" dirty="0" smtClean="0"/>
              <a:t>conveys messages correctly.</a:t>
            </a:r>
          </a:p>
          <a:p>
            <a:pPr lvl="2"/>
            <a:r>
              <a:rPr lang="en-US" dirty="0" smtClean="0"/>
              <a:t>If you punctuate incorrectly, you might write something with an entirely different meaning. </a:t>
            </a:r>
          </a:p>
        </p:txBody>
      </p:sp>
    </p:spTree>
    <p:extLst>
      <p:ext uri="{BB962C8B-B14F-4D97-AF65-F5344CB8AC3E}">
        <p14:creationId xmlns:p14="http://schemas.microsoft.com/office/powerpoint/2010/main" val="415102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End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What is an end mark?</a:t>
            </a:r>
          </a:p>
          <a:p>
            <a:endParaRPr lang="en-US" dirty="0" smtClean="0"/>
          </a:p>
          <a:p>
            <a:r>
              <a:rPr lang="en-US" dirty="0" smtClean="0"/>
              <a:t>An end mark is a punctuation mark that punctuates the end of a sentence. 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Question Mark</a:t>
            </a:r>
          </a:p>
          <a:p>
            <a:pPr lvl="1"/>
            <a:r>
              <a:rPr lang="en-US" dirty="0" smtClean="0"/>
              <a:t>Exclamation Point</a:t>
            </a:r>
          </a:p>
        </p:txBody>
      </p:sp>
    </p:spTree>
    <p:extLst>
      <p:ext uri="{BB962C8B-B14F-4D97-AF65-F5344CB8AC3E}">
        <p14:creationId xmlns:p14="http://schemas.microsoft.com/office/powerpoint/2010/main" val="210734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F6011E"/>
            </a:solidFill>
          </a:ln>
        </p:spPr>
        <p:txBody>
          <a:bodyPr/>
          <a:lstStyle/>
          <a:p>
            <a:r>
              <a:rPr lang="en-US" dirty="0" smtClean="0"/>
              <a:t>The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period is a punctuation mark used at the end of a sentence or an abbreviation.</a:t>
            </a:r>
          </a:p>
          <a:p>
            <a:r>
              <a:rPr lang="en-US" dirty="0" smtClean="0"/>
              <a:t>The period is also referred to as an end stop.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 went to the store</a:t>
            </a:r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11040" y="4429760"/>
            <a:ext cx="355600" cy="609600"/>
          </a:xfrm>
          <a:prstGeom prst="straightConnector1">
            <a:avLst/>
          </a:prstGeom>
          <a:ln w="76200" cmpd="sng">
            <a:solidFill>
              <a:srgbClr val="F6011E"/>
            </a:solidFill>
            <a:tailEnd type="arrow"/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5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F6011E"/>
            </a:solidFill>
          </a:ln>
        </p:spPr>
        <p:txBody>
          <a:bodyPr/>
          <a:lstStyle/>
          <a:p>
            <a:r>
              <a:rPr lang="en-US" dirty="0" smtClean="0"/>
              <a:t>The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Periods are also used in abbreviations.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Dr.</a:t>
            </a:r>
          </a:p>
          <a:p>
            <a:pPr lvl="1"/>
            <a:r>
              <a:rPr lang="en-US" dirty="0" smtClean="0"/>
              <a:t>Mr.</a:t>
            </a:r>
          </a:p>
          <a:p>
            <a:pPr lvl="1"/>
            <a:r>
              <a:rPr lang="en-US" dirty="0" smtClean="0"/>
              <a:t>Mrs.</a:t>
            </a:r>
          </a:p>
          <a:p>
            <a:pPr lvl="1"/>
            <a:r>
              <a:rPr lang="en-US" dirty="0" smtClean="0"/>
              <a:t>a.m.</a:t>
            </a:r>
          </a:p>
          <a:p>
            <a:pPr lvl="1"/>
            <a:r>
              <a:rPr lang="en-US" dirty="0" smtClean="0"/>
              <a:t>Oct.</a:t>
            </a:r>
          </a:p>
          <a:p>
            <a:pPr lvl="1"/>
            <a:r>
              <a:rPr lang="en-US" dirty="0" smtClean="0"/>
              <a:t>Mon.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*If a sentence ends with an abbreviation,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only use one period!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5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F6011E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Period with Quotation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Periods should always be placed inside quotation marks.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Gemma said, “I want to go to the park</a:t>
            </a:r>
            <a:r>
              <a:rPr lang="en-US" b="1" dirty="0" smtClean="0"/>
              <a:t>.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Carlos replied to her and said, “that sounds fun</a:t>
            </a:r>
            <a:r>
              <a:rPr lang="en-US" b="1" dirty="0" smtClean="0"/>
              <a:t>.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569200" y="3688080"/>
            <a:ext cx="416560" cy="436880"/>
          </a:xfrm>
          <a:prstGeom prst="straightConnector1">
            <a:avLst/>
          </a:prstGeom>
          <a:ln w="76200" cmpd="sng">
            <a:solidFill>
              <a:srgbClr val="F6011E"/>
            </a:solidFill>
            <a:tailEnd type="arrow"/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261360" y="5130800"/>
            <a:ext cx="355600" cy="426720"/>
          </a:xfrm>
          <a:prstGeom prst="straightConnector1">
            <a:avLst/>
          </a:prstGeom>
          <a:ln w="76200" cmpd="sng">
            <a:solidFill>
              <a:srgbClr val="F6011E"/>
            </a:solidFill>
            <a:tailEnd type="arrow"/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8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8CB70D"/>
            </a:solidFill>
          </a:ln>
        </p:spPr>
        <p:txBody>
          <a:bodyPr/>
          <a:lstStyle/>
          <a:p>
            <a:r>
              <a:rPr lang="en-US" dirty="0" smtClean="0"/>
              <a:t>The Question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The question mark is a punctuation mark used at the end of a sentence to indicate a question.</a:t>
            </a:r>
          </a:p>
          <a:p>
            <a:r>
              <a:rPr lang="en-US" dirty="0" smtClean="0"/>
              <a:t>Examples:</a:t>
            </a:r>
            <a:endParaRPr lang="en-US" dirty="0" smtClean="0"/>
          </a:p>
          <a:p>
            <a:pPr lvl="1"/>
            <a:r>
              <a:rPr lang="en-US" dirty="0" smtClean="0"/>
              <a:t>Did you buy ice cream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do you want to go to the store?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8CB70D"/>
            </a:solidFill>
          </a:ln>
        </p:spPr>
        <p:txBody>
          <a:bodyPr/>
          <a:lstStyle/>
          <a:p>
            <a:r>
              <a:rPr lang="en-US" dirty="0" smtClean="0"/>
              <a:t>The Question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 smtClean="0"/>
              <a:t>not punctuate an indirect question with a question mark</a:t>
            </a:r>
            <a:r>
              <a:rPr lang="en-US" dirty="0" smtClean="0"/>
              <a:t>. </a:t>
            </a:r>
            <a:r>
              <a:rPr lang="en-US" dirty="0" smtClean="0"/>
              <a:t>Even though it sounds like a question, it isn’t one. It is a statement.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 asked her if she bought ice cream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Sam asked Sara if she had any lead.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8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24618</TotalTime>
  <Words>684</Words>
  <Application>Microsoft Macintosh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Punctuation</vt:lpstr>
      <vt:lpstr>Why Punctuate?</vt:lpstr>
      <vt:lpstr>End Marks</vt:lpstr>
      <vt:lpstr>The Period</vt:lpstr>
      <vt:lpstr>The Period</vt:lpstr>
      <vt:lpstr>The Period with Quotation Marks</vt:lpstr>
      <vt:lpstr>The Question Mark</vt:lpstr>
      <vt:lpstr>The Question Mark</vt:lpstr>
      <vt:lpstr>The Question Mark with Quotation Marks</vt:lpstr>
      <vt:lpstr>The Question Mark with Quotation Marks</vt:lpstr>
      <vt:lpstr>The Question Mark with Quotation Marks</vt:lpstr>
      <vt:lpstr>The Exclamation Point</vt:lpstr>
      <vt:lpstr>End Marks Quiz</vt:lpstr>
      <vt:lpstr>End Marks Quiz</vt:lpstr>
      <vt:lpstr>End Marks Quiz</vt:lpstr>
      <vt:lpstr>End Marks Quiz</vt:lpstr>
      <vt:lpstr>End Marks Quiz</vt:lpstr>
      <vt:lpstr>End Marks Quiz</vt:lpstr>
      <vt:lpstr>End Marks Quiz</vt:lpstr>
      <vt:lpstr>End Marks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Schneider</dc:creator>
  <cp:lastModifiedBy>Christina Schneider</cp:lastModifiedBy>
  <cp:revision>104</cp:revision>
  <dcterms:created xsi:type="dcterms:W3CDTF">2015-04-23T20:53:55Z</dcterms:created>
  <dcterms:modified xsi:type="dcterms:W3CDTF">2015-05-21T02:01:00Z</dcterms:modified>
</cp:coreProperties>
</file>