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258" r:id="rId3"/>
    <p:sldId id="257" r:id="rId4"/>
    <p:sldId id="259" r:id="rId5"/>
    <p:sldId id="260" r:id="rId6"/>
    <p:sldId id="296" r:id="rId7"/>
    <p:sldId id="262" r:id="rId8"/>
    <p:sldId id="263" r:id="rId9"/>
    <p:sldId id="272" r:id="rId10"/>
    <p:sldId id="261" r:id="rId11"/>
    <p:sldId id="275" r:id="rId12"/>
    <p:sldId id="276" r:id="rId13"/>
    <p:sldId id="264" r:id="rId14"/>
    <p:sldId id="268" r:id="rId15"/>
    <p:sldId id="305" r:id="rId16"/>
    <p:sldId id="306" r:id="rId17"/>
    <p:sldId id="307" r:id="rId18"/>
    <p:sldId id="265" r:id="rId19"/>
    <p:sldId id="269" r:id="rId20"/>
    <p:sldId id="308" r:id="rId21"/>
    <p:sldId id="309" r:id="rId22"/>
    <p:sldId id="310" r:id="rId23"/>
    <p:sldId id="266" r:id="rId24"/>
    <p:sldId id="270" r:id="rId25"/>
    <p:sldId id="311" r:id="rId26"/>
    <p:sldId id="312" r:id="rId27"/>
    <p:sldId id="267" r:id="rId28"/>
    <p:sldId id="271" r:id="rId29"/>
    <p:sldId id="313" r:id="rId30"/>
    <p:sldId id="314" r:id="rId31"/>
    <p:sldId id="300" r:id="rId32"/>
    <p:sldId id="273" r:id="rId33"/>
    <p:sldId id="277" r:id="rId34"/>
    <p:sldId id="278" r:id="rId35"/>
    <p:sldId id="279" r:id="rId36"/>
    <p:sldId id="283" r:id="rId37"/>
    <p:sldId id="284" r:id="rId38"/>
    <p:sldId id="285" r:id="rId39"/>
    <p:sldId id="280" r:id="rId40"/>
    <p:sldId id="29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74" r:id="rId51"/>
    <p:sldId id="281" r:id="rId52"/>
    <p:sldId id="282" r:id="rId53"/>
    <p:sldId id="297" r:id="rId54"/>
    <p:sldId id="298" r:id="rId55"/>
    <p:sldId id="299" r:id="rId56"/>
    <p:sldId id="301" r:id="rId57"/>
    <p:sldId id="30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946"/>
    <a:srgbClr val="3DD9A0"/>
    <a:srgbClr val="2CCAAC"/>
    <a:srgbClr val="1DA5AE"/>
    <a:srgbClr val="126994"/>
    <a:srgbClr val="042961"/>
    <a:srgbClr val="28B7F1"/>
    <a:srgbClr val="1CB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688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3D09-9CB8-7745-A2A8-81ED90E8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bevel/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  <a:bevel/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0CE8-58BC-844A-AFB4-952AAAF606B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©The Daring English Teacher,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ln>
            <a:noFill/>
          </a:ln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0558" y="3661446"/>
            <a:ext cx="9302758" cy="67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Century Gothic"/>
                <a:cs typeface="Century Gothic"/>
              </a:rPr>
              <a:t>a</a:t>
            </a:r>
            <a:r>
              <a:rPr lang="en-US" sz="3800" b="1" dirty="0" smtClean="0">
                <a:latin typeface="Century Gothic"/>
                <a:cs typeface="Century Gothic"/>
              </a:rPr>
              <a:t> lesson about embedding quotations</a:t>
            </a:r>
            <a:endParaRPr lang="en-US" sz="3800" b="1" dirty="0">
              <a:latin typeface="Century Gothic"/>
              <a:cs typeface="Century Gothic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8985"/>
            <a:ext cx="9144000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6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Introduce Your Quote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There are </a:t>
            </a:r>
            <a:r>
              <a:rPr lang="en-US" sz="3600" b="1" dirty="0" smtClean="0">
                <a:ln w="12700">
                  <a:solidFill>
                    <a:srgbClr val="1CB6F4"/>
                  </a:solidFill>
                </a:ln>
              </a:rPr>
              <a:t>four</a:t>
            </a:r>
            <a:r>
              <a:rPr lang="en-US" sz="3600" dirty="0" smtClean="0">
                <a:ln w="12700">
                  <a:solidFill>
                    <a:srgbClr val="1CB6F4"/>
                  </a:solidFill>
                </a:ln>
              </a:rPr>
              <a:t> </a:t>
            </a:r>
            <a:r>
              <a:rPr lang="en-US" sz="3600" dirty="0" smtClean="0"/>
              <a:t>different ways to properly and effectively introduce quotations into your writing:</a:t>
            </a:r>
          </a:p>
          <a:p>
            <a:pPr marL="457200" lvl="1" indent="0">
              <a:buNone/>
            </a:pPr>
            <a:r>
              <a:rPr lang="en-US" sz="3500" dirty="0" smtClean="0"/>
              <a:t>1. with a complete sentence</a:t>
            </a:r>
          </a:p>
          <a:p>
            <a:pPr marL="457200" lvl="1" indent="0">
              <a:buNone/>
            </a:pPr>
            <a:r>
              <a:rPr lang="en-US" sz="3500" dirty="0" smtClean="0"/>
              <a:t>2. with an explanatory phrase</a:t>
            </a:r>
          </a:p>
          <a:p>
            <a:pPr marL="457200" lvl="1" indent="0">
              <a:buNone/>
            </a:pPr>
            <a:r>
              <a:rPr lang="en-US" sz="3500" dirty="0" smtClean="0"/>
              <a:t>3. with only short quotes in your sentence</a:t>
            </a:r>
          </a:p>
          <a:p>
            <a:pPr marL="457200" lvl="1" indent="0">
              <a:buNone/>
            </a:pPr>
            <a:r>
              <a:rPr lang="en-US" sz="3500" dirty="0" smtClean="0"/>
              <a:t>4. with part of the quote paraphrased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755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a Quote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To demonstrate how to introduce a quote, we will use an excerpt from Dr. Martin Luther King Jr.’s </a:t>
            </a:r>
            <a:r>
              <a:rPr lang="en-US" sz="4000" i="1" dirty="0" smtClean="0"/>
              <a:t>I Have a Dream </a:t>
            </a:r>
            <a:r>
              <a:rPr lang="en-US" sz="4000" dirty="0" smtClean="0"/>
              <a:t> speech. </a:t>
            </a:r>
          </a:p>
          <a:p>
            <a:pPr lvl="2"/>
            <a:r>
              <a:rPr lang="en-US" sz="3600" dirty="0" smtClean="0"/>
              <a:t>Delivered by Martin Luther King Jr.</a:t>
            </a:r>
          </a:p>
          <a:p>
            <a:pPr lvl="2"/>
            <a:r>
              <a:rPr lang="en-US" sz="3600" dirty="0" smtClean="0"/>
              <a:t>August 28, 1963</a:t>
            </a:r>
          </a:p>
          <a:p>
            <a:pPr lvl="2"/>
            <a:r>
              <a:rPr lang="en-US" sz="3600" dirty="0" smtClean="0"/>
              <a:t>Lincoln Memorial, Washington D.C.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370044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“I have a dream that my four little  children will one day live in a nation where they will not be judged by the color of their skin, but by the content of their character.”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a Quote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6877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1. Introduce your quote with a complete sentence</a:t>
            </a:r>
            <a:endParaRPr lang="en-US" sz="3600" dirty="0" smtClean="0"/>
          </a:p>
          <a:p>
            <a:r>
              <a:rPr lang="en-US" sz="3600" dirty="0" smtClean="0"/>
              <a:t>If you introduce your quote with a complete sentence that describes the quotation or provides information about it, you must punctuate it with a colon before inserting the quote.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6802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b="1" dirty="0" smtClean="0"/>
              <a:t>Introducing Quotes</a:t>
            </a:r>
            <a:endParaRPr lang="en-US" sz="5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pPr marL="0" indent="0">
              <a:buNone/>
            </a:pPr>
            <a:r>
              <a:rPr lang="en-US" sz="3600" dirty="0" smtClean="0"/>
              <a:t>In his </a:t>
            </a:r>
            <a:r>
              <a:rPr lang="en-US" sz="3600" i="1" dirty="0" smtClean="0"/>
              <a:t>I Have a Dream </a:t>
            </a:r>
            <a:r>
              <a:rPr lang="en-US" sz="3600" dirty="0" smtClean="0"/>
              <a:t>speech, Dr. Martin Luther King Jr. had a dream: “I have a dream that my four little  children will one day live in a nation where they will not be judged by the color of their skin, but by the content of their character.”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3879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b="1" dirty="0" smtClean="0"/>
              <a:t>Introducing Quotes</a:t>
            </a:r>
            <a:endParaRPr lang="en-US" sz="5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pPr marL="0" indent="0">
              <a:buNone/>
            </a:pPr>
            <a:r>
              <a:rPr lang="en-US" sz="3600" b="1" dirty="0" smtClean="0"/>
              <a:t>In his </a:t>
            </a:r>
            <a:r>
              <a:rPr lang="en-US" sz="3600" b="1" i="1" dirty="0" smtClean="0"/>
              <a:t>I Have a Dream </a:t>
            </a:r>
            <a:r>
              <a:rPr lang="en-US" sz="3600" b="1" dirty="0" smtClean="0"/>
              <a:t>speech, Dr. Martin Luther King Jr. had a dream: </a:t>
            </a:r>
            <a:r>
              <a:rPr lang="en-US" sz="3600" dirty="0" smtClean="0"/>
              <a:t>“I have a dream that my four little  children will one day live in a nation where they will not be judged by the color of their skin, but by the content of their character.”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6209189" y="3376373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627" y="3775208"/>
            <a:ext cx="506922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Complete sentence</a:t>
            </a:r>
            <a:endParaRPr lang="en-US" sz="36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518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b="1" dirty="0" smtClean="0"/>
              <a:t>Introducing Quotes</a:t>
            </a:r>
            <a:endParaRPr lang="en-US" sz="5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pPr marL="0" indent="0">
              <a:buNone/>
            </a:pPr>
            <a:r>
              <a:rPr lang="en-US" sz="3600" b="1" dirty="0" smtClean="0"/>
              <a:t>In his </a:t>
            </a:r>
            <a:r>
              <a:rPr lang="en-US" sz="3600" b="1" i="1" dirty="0" smtClean="0"/>
              <a:t>I Have a Dream </a:t>
            </a:r>
            <a:r>
              <a:rPr lang="en-US" sz="3600" b="1" dirty="0" smtClean="0"/>
              <a:t>speech, Dr. Martin Luther King Jr. had a dream: </a:t>
            </a:r>
            <a:r>
              <a:rPr lang="en-US" sz="3600" dirty="0" smtClean="0"/>
              <a:t>“I have a dream that my four little  children will one day live in a nation where they will not be judged by the color of their skin, but by the content of their character.”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4" name="Right Arrow 3"/>
          <p:cNvSpPr/>
          <p:nvPr/>
        </p:nvSpPr>
        <p:spPr>
          <a:xfrm rot="18564385">
            <a:off x="7214653" y="3225933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626" y="3775208"/>
            <a:ext cx="5450679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Punctuate with a colon</a:t>
            </a:r>
            <a:endParaRPr lang="en-US" sz="36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869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b="1" dirty="0" smtClean="0"/>
              <a:t>Introducing Quotes</a:t>
            </a:r>
            <a:endParaRPr lang="en-US" sz="5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pPr marL="0" indent="0">
              <a:buNone/>
            </a:pPr>
            <a:r>
              <a:rPr lang="en-US" sz="3600" dirty="0" smtClean="0"/>
              <a:t>In his </a:t>
            </a:r>
            <a:r>
              <a:rPr lang="en-US" sz="3600" i="1" dirty="0" smtClean="0"/>
              <a:t>I Have a Dream </a:t>
            </a:r>
            <a:r>
              <a:rPr lang="en-US" sz="3600" dirty="0" smtClean="0"/>
              <a:t>speech, Dr. Martin Luther King Jr. had a dream: </a:t>
            </a:r>
            <a:r>
              <a:rPr lang="en-US" sz="3600" b="1" dirty="0" smtClean="0"/>
              <a:t>“</a:t>
            </a:r>
            <a:r>
              <a:rPr lang="en-US" sz="3600" dirty="0" smtClean="0"/>
              <a:t>I have a dream that my four little  children will one day live in a nation where they will not be judged by the color of their skin, but by the content of their character.</a:t>
            </a:r>
            <a:r>
              <a:rPr lang="en-US" sz="3600" b="1" dirty="0" smtClean="0"/>
              <a:t>”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4" name="Right Arrow 3"/>
          <p:cNvSpPr/>
          <p:nvPr/>
        </p:nvSpPr>
        <p:spPr>
          <a:xfrm rot="13508445">
            <a:off x="587978" y="3557121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010" y="2236746"/>
            <a:ext cx="863686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Set quote apart with quotation marks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9" name="Right Arrow 8"/>
          <p:cNvSpPr/>
          <p:nvPr/>
        </p:nvSpPr>
        <p:spPr>
          <a:xfrm rot="7009517">
            <a:off x="6380927" y="4150553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2</a:t>
            </a:r>
            <a:r>
              <a:rPr lang="en-US" sz="4000" b="1" dirty="0" smtClean="0"/>
              <a:t>. Introduce your quote with an explanatory phrase</a:t>
            </a:r>
            <a:endParaRPr lang="en-US" sz="4000" dirty="0" smtClean="0"/>
          </a:p>
          <a:p>
            <a:r>
              <a:rPr lang="en-US" sz="4000" dirty="0" smtClean="0"/>
              <a:t>Begin your sentence with a phrase that introduces the quote, and then punctuate with a comma before including the quote.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319007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r>
              <a:rPr lang="en-US" sz="3600" dirty="0" smtClean="0"/>
              <a:t>In his famous </a:t>
            </a:r>
            <a:r>
              <a:rPr lang="en-US" sz="3600" i="1" dirty="0" smtClean="0"/>
              <a:t>I Have a Dream</a:t>
            </a:r>
            <a:r>
              <a:rPr lang="en-US" sz="3600" dirty="0" smtClean="0"/>
              <a:t> speech, Dr. Martin Luther King Jr. said, “I have a dream that my four little  children will one day live in a nation where they will not be judged by the color of their skin but by the content of their character.”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09932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633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rgbClr val="042961"/>
                    </a:gs>
                    <a:gs pos="94000">
                      <a:srgbClr val="4AD946"/>
                    </a:gs>
                    <a:gs pos="19000">
                      <a:srgbClr val="126994"/>
                    </a:gs>
                    <a:gs pos="38000">
                      <a:srgbClr val="1DA5AE"/>
                    </a:gs>
                    <a:gs pos="61000">
                      <a:srgbClr val="2CCAAC"/>
                    </a:gs>
                    <a:gs pos="77000">
                      <a:srgbClr val="3DD9A0"/>
                    </a:gs>
                  </a:gsLst>
                  <a:lin ang="1140000" scaled="0"/>
                  <a:tileRect/>
                </a:gradFill>
              </a:rPr>
              <a:t>QUOTE IT!</a:t>
            </a:r>
            <a:endParaRPr lang="en-US" sz="8800" b="1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5000">
                    <a:srgbClr val="042961"/>
                  </a:gs>
                  <a:gs pos="94000">
                    <a:srgbClr val="4AD946"/>
                  </a:gs>
                  <a:gs pos="19000">
                    <a:srgbClr val="126994"/>
                  </a:gs>
                  <a:gs pos="38000">
                    <a:srgbClr val="1DA5AE"/>
                  </a:gs>
                  <a:gs pos="61000">
                    <a:srgbClr val="2CCAAC"/>
                  </a:gs>
                  <a:gs pos="77000">
                    <a:srgbClr val="3DD9A0"/>
                  </a:gs>
                </a:gsLst>
                <a:lin ang="1140000" scaled="0"/>
                <a:tileRect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quote?</a:t>
            </a:r>
          </a:p>
          <a:p>
            <a:r>
              <a:rPr lang="en-US" dirty="0" smtClean="0"/>
              <a:t>Why use a quote?</a:t>
            </a:r>
          </a:p>
          <a:p>
            <a:r>
              <a:rPr lang="en-US" dirty="0" smtClean="0"/>
              <a:t>Types of writing to use quotes</a:t>
            </a:r>
          </a:p>
          <a:p>
            <a:r>
              <a:rPr lang="en-US" dirty="0" smtClean="0"/>
              <a:t>Always </a:t>
            </a:r>
            <a:r>
              <a:rPr lang="en-US" b="1" dirty="0" smtClean="0"/>
              <a:t>ICE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Introducing quotes</a:t>
            </a:r>
          </a:p>
          <a:p>
            <a:r>
              <a:rPr lang="en-US" dirty="0" smtClean="0"/>
              <a:t>Citing quotes</a:t>
            </a:r>
          </a:p>
          <a:p>
            <a:r>
              <a:rPr lang="en-US" dirty="0" smtClean="0"/>
              <a:t>Explaining quotes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622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r>
              <a:rPr lang="en-US" sz="3600" b="1" dirty="0" smtClean="0"/>
              <a:t>In his famous </a:t>
            </a:r>
            <a:r>
              <a:rPr lang="en-US" sz="3600" b="1" i="1" dirty="0" smtClean="0"/>
              <a:t>I Have a Dream</a:t>
            </a:r>
            <a:r>
              <a:rPr lang="en-US" sz="3600" b="1" dirty="0" smtClean="0"/>
              <a:t> speech, Dr. Martin Luther King Jr. said</a:t>
            </a:r>
            <a:r>
              <a:rPr lang="en-US" sz="3600" dirty="0" smtClean="0"/>
              <a:t>, “I have a dream that my four little  children will one day live in a nation where they will not be judged by the color of their skin but by the content of their character.”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5291849" y="3376372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118" y="3452042"/>
            <a:ext cx="506922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Explanatory phrase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425492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r>
              <a:rPr lang="en-US" sz="3600" b="1" dirty="0" smtClean="0"/>
              <a:t>In his famous </a:t>
            </a:r>
            <a:r>
              <a:rPr lang="en-US" sz="3600" b="1" i="1" dirty="0" smtClean="0"/>
              <a:t>I Have a Dream</a:t>
            </a:r>
            <a:r>
              <a:rPr lang="en-US" sz="3600" b="1" dirty="0" smtClean="0"/>
              <a:t> speech, Dr. Martin Luther King Jr. said</a:t>
            </a:r>
            <a:r>
              <a:rPr lang="en-US" sz="3600" dirty="0" smtClean="0"/>
              <a:t>, “I have a dream that my four little  children will one day live in a nation where they will not be judged by the color of their skin but by the content of their character.”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4540644">
            <a:off x="6526630" y="3376371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437" y="3452042"/>
            <a:ext cx="5768195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Punctuate with a comma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96956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Introducing Quotes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EXAMPLE</a:t>
            </a:r>
          </a:p>
          <a:p>
            <a:r>
              <a:rPr lang="en-US" sz="3600" dirty="0" smtClean="0"/>
              <a:t>In his famous </a:t>
            </a:r>
            <a:r>
              <a:rPr lang="en-US" sz="3600" i="1" dirty="0" smtClean="0"/>
              <a:t>I Have a Dream</a:t>
            </a:r>
            <a:r>
              <a:rPr lang="en-US" sz="3600" dirty="0" smtClean="0"/>
              <a:t> speech, Dr. Martin Luther King Jr. said, </a:t>
            </a:r>
            <a:r>
              <a:rPr lang="en-US" sz="3600" b="1" dirty="0" smtClean="0"/>
              <a:t>“</a:t>
            </a:r>
            <a:r>
              <a:rPr lang="en-US" sz="3600" dirty="0" smtClean="0"/>
              <a:t>I have a dream that my four little  children will one day live in a nation where they will not be judged by the color of their skin but by the content of their character.</a:t>
            </a:r>
            <a:r>
              <a:rPr lang="en-US" sz="3600" b="1" dirty="0" smtClean="0"/>
              <a:t>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320894" y="3297068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3010" y="2025054"/>
            <a:ext cx="863686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Set quote apart with quotation marks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10" name="Right Arrow 9"/>
          <p:cNvSpPr/>
          <p:nvPr/>
        </p:nvSpPr>
        <p:spPr>
          <a:xfrm rot="13235927">
            <a:off x="3188135" y="5399532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36570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3. Include only short quotes in your sentence </a:t>
            </a:r>
          </a:p>
          <a:p>
            <a:r>
              <a:rPr lang="en-US" dirty="0" smtClean="0"/>
              <a:t>When including short quotations in your own writing, you should stick to just a few words.</a:t>
            </a:r>
          </a:p>
          <a:p>
            <a:r>
              <a:rPr lang="en-US" dirty="0" smtClean="0"/>
              <a:t>Place quotation marks around the author’s original words and punctuate the sentence as you normally would. </a:t>
            </a:r>
          </a:p>
        </p:txBody>
      </p:sp>
    </p:spTree>
    <p:extLst>
      <p:ext uri="{BB962C8B-B14F-4D97-AF65-F5344CB8AC3E}">
        <p14:creationId xmlns:p14="http://schemas.microsoft.com/office/powerpoint/2010/main" val="319007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</a:p>
          <a:p>
            <a:r>
              <a:rPr lang="en-US" sz="4000" dirty="0" smtClean="0"/>
              <a:t>Dr. Martin Luther King Jr. dreamed of a day when his children would only be judged by the “content of their character.”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69711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</a:p>
          <a:p>
            <a:r>
              <a:rPr lang="en-US" sz="4000" dirty="0" smtClean="0"/>
              <a:t>Dr. Martin Luther King Jr. dreamed of a day when his children would only be judged by the “</a:t>
            </a:r>
            <a:r>
              <a:rPr lang="en-US" sz="4000" b="1" dirty="0" smtClean="0"/>
              <a:t>content of their character</a:t>
            </a:r>
            <a:r>
              <a:rPr lang="en-US" sz="4000" dirty="0" smtClean="0"/>
              <a:t>.”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Right Arrow 7"/>
          <p:cNvSpPr/>
          <p:nvPr/>
        </p:nvSpPr>
        <p:spPr>
          <a:xfrm rot="6809946">
            <a:off x="6401116" y="3217601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8954" y="3381476"/>
            <a:ext cx="506922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Quoted material</a:t>
            </a:r>
            <a:endParaRPr lang="en-US" sz="36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193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</a:p>
          <a:p>
            <a:r>
              <a:rPr lang="en-US" sz="4000" dirty="0" smtClean="0"/>
              <a:t>Dr. Martin Luther King Jr. dreamed of a day when his children would only be judged by the </a:t>
            </a:r>
            <a:r>
              <a:rPr lang="en-US" sz="4000" b="1" dirty="0" smtClean="0"/>
              <a:t>“</a:t>
            </a:r>
            <a:r>
              <a:rPr lang="en-US" sz="4000" dirty="0" smtClean="0"/>
              <a:t>content of their character.</a:t>
            </a:r>
            <a:r>
              <a:rPr lang="en-US" sz="4000" b="1" dirty="0" smtClean="0"/>
              <a:t>”</a:t>
            </a:r>
            <a:r>
              <a:rPr lang="en-US" sz="4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0" name="Right Arrow 9"/>
          <p:cNvSpPr/>
          <p:nvPr/>
        </p:nvSpPr>
        <p:spPr>
          <a:xfrm rot="11594681">
            <a:off x="3780771" y="4750202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3010" y="2025054"/>
            <a:ext cx="863686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Set quote apart with quotation marks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12" name="Right Arrow 11"/>
          <p:cNvSpPr/>
          <p:nvPr/>
        </p:nvSpPr>
        <p:spPr>
          <a:xfrm rot="2041259">
            <a:off x="1411214" y="3450604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4</a:t>
            </a:r>
            <a:r>
              <a:rPr lang="en-US" sz="4000" b="1" dirty="0" smtClean="0"/>
              <a:t>. Introduce your quote by paraphrasing it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Begin your sentence by paraphrasing the quote, and then finish the sentence with the quote.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319007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</a:p>
          <a:p>
            <a:r>
              <a:rPr lang="en-US" sz="4000" dirty="0" smtClean="0"/>
              <a:t>Dr. Martin Luther King Jr. dreamed of a day when his four children would “not be judged by the color of their skin but by the content of their character.”</a:t>
            </a:r>
          </a:p>
          <a:p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151026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</a:p>
          <a:p>
            <a:r>
              <a:rPr lang="en-US" sz="4000" b="1" dirty="0" smtClean="0"/>
              <a:t>Dr. Martin Luther King Jr. dreamed of a day when his four children would </a:t>
            </a:r>
            <a:r>
              <a:rPr lang="en-US" sz="4000" dirty="0" smtClean="0"/>
              <a:t>“not be judged by the color of their skin but by the content of their character.”</a:t>
            </a:r>
          </a:p>
          <a:p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Right Arrow 7"/>
          <p:cNvSpPr/>
          <p:nvPr/>
        </p:nvSpPr>
        <p:spPr>
          <a:xfrm rot="7590872">
            <a:off x="7060889" y="2103763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916" y="1772450"/>
            <a:ext cx="506922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Paraphrased text</a:t>
            </a:r>
            <a:endParaRPr lang="en-US" sz="36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510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What is a QUOTE?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word </a:t>
            </a:r>
            <a:r>
              <a:rPr lang="en-US" sz="4400" b="1" dirty="0" smtClean="0">
                <a:ln w="12700">
                  <a:solidFill>
                    <a:srgbClr val="1CB6F4"/>
                  </a:solidFill>
                </a:ln>
              </a:rPr>
              <a:t>quote</a:t>
            </a:r>
            <a:r>
              <a:rPr lang="en-US" sz="4400" dirty="0" smtClean="0">
                <a:ln w="12700">
                  <a:solidFill>
                    <a:srgbClr val="1CB6F4"/>
                  </a:solidFill>
                </a:ln>
              </a:rPr>
              <a:t> </a:t>
            </a:r>
            <a:r>
              <a:rPr lang="en-US" sz="4400" dirty="0" smtClean="0"/>
              <a:t>is short for </a:t>
            </a:r>
            <a:r>
              <a:rPr lang="en-US" sz="4400" b="1" dirty="0" smtClean="0">
                <a:ln w="12700">
                  <a:solidFill>
                    <a:srgbClr val="1CB6F4"/>
                  </a:solidFill>
                  <a:prstDash val="solid"/>
                </a:ln>
              </a:rPr>
              <a:t>quotation</a:t>
            </a:r>
          </a:p>
          <a:p>
            <a:r>
              <a:rPr lang="en-US" sz="4400" dirty="0" smtClean="0"/>
              <a:t>A </a:t>
            </a:r>
            <a:r>
              <a:rPr lang="en-US" sz="4400" b="1" dirty="0" smtClean="0">
                <a:ln w="12700">
                  <a:solidFill>
                    <a:srgbClr val="1CB6F4"/>
                  </a:solidFill>
                </a:ln>
              </a:rPr>
              <a:t>quotation</a:t>
            </a:r>
            <a:r>
              <a:rPr lang="en-US" sz="4400" dirty="0" smtClean="0">
                <a:ln w="12700">
                  <a:solidFill>
                    <a:srgbClr val="1CB6F4"/>
                  </a:solidFill>
                </a:ln>
              </a:rPr>
              <a:t> </a:t>
            </a:r>
            <a:r>
              <a:rPr lang="en-US" sz="4400" dirty="0" smtClean="0"/>
              <a:t>is a group of words from a text used and repeated by someone other than the original author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45298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</a:p>
          <a:p>
            <a:r>
              <a:rPr lang="en-US" sz="4000" dirty="0" smtClean="0"/>
              <a:t>Dr. Martin Luther King Jr. dreamed of a day when his four children would “not be judged by the color of their skin but by the content of their character.”</a:t>
            </a:r>
          </a:p>
          <a:p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0" name="Right Arrow 9"/>
          <p:cNvSpPr/>
          <p:nvPr/>
        </p:nvSpPr>
        <p:spPr>
          <a:xfrm rot="11594681">
            <a:off x="3780771" y="5334080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3010" y="2025054"/>
            <a:ext cx="8636860" cy="646331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Set quote apart with quotation marks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12" name="Right Arrow 11"/>
          <p:cNvSpPr/>
          <p:nvPr/>
        </p:nvSpPr>
        <p:spPr>
          <a:xfrm rot="20060610">
            <a:off x="4582295" y="3697512"/>
            <a:ext cx="1199502" cy="91734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Introducing Quotes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sz="4000" b="1" dirty="0" smtClean="0">
                <a:latin typeface="+mj-lt"/>
                <a:cs typeface="Times New Roman"/>
              </a:rPr>
              <a:t>More Examples for Introducing Quotes</a:t>
            </a:r>
          </a:p>
          <a:p>
            <a:pPr marL="571500" lvl="1" indent="-171450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latin typeface="+mj-lt"/>
                <a:cs typeface="Times New Roman"/>
              </a:rPr>
              <a:t>According to (include source here), “put quote here” (in-text citation).</a:t>
            </a:r>
          </a:p>
          <a:p>
            <a:pPr marL="571500" lvl="1" indent="-171450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latin typeface="+mj-lt"/>
                <a:cs typeface="Times New Roman"/>
              </a:rPr>
              <a:t>According to (include source here), (put paraphrased, researched information here) (</a:t>
            </a:r>
            <a:r>
              <a:rPr lang="en-US" dirty="0">
                <a:cs typeface="Times New Roman"/>
              </a:rPr>
              <a:t>in-text citation</a:t>
            </a:r>
            <a:r>
              <a:rPr lang="en-US" dirty="0" smtClean="0">
                <a:latin typeface="+mj-lt"/>
                <a:cs typeface="Times New Roman"/>
              </a:rPr>
              <a:t>).</a:t>
            </a:r>
          </a:p>
          <a:p>
            <a:pPr marL="571500" lvl="1" indent="-171450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latin typeface="+mj-lt"/>
                <a:cs typeface="Times New Roman"/>
              </a:rPr>
              <a:t>For example, the traffic light “put quote here” (</a:t>
            </a:r>
            <a:r>
              <a:rPr lang="en-US" dirty="0">
                <a:cs typeface="Times New Roman"/>
              </a:rPr>
              <a:t>in-text citation</a:t>
            </a:r>
            <a:r>
              <a:rPr lang="en-US" dirty="0" smtClean="0">
                <a:cs typeface="Times New Roman"/>
              </a:rPr>
              <a:t>)</a:t>
            </a:r>
            <a:r>
              <a:rPr lang="en-US" dirty="0" smtClean="0">
                <a:latin typeface="+mj-lt"/>
                <a:cs typeface="Times New Roman"/>
              </a:rPr>
              <a:t>.</a:t>
            </a:r>
          </a:p>
          <a:p>
            <a:pPr marL="571500" lvl="1" indent="-171450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latin typeface="+mj-lt"/>
                <a:cs typeface="Times New Roman"/>
              </a:rPr>
              <a:t>For instance, (put paraphrased, researched information here) (</a:t>
            </a:r>
            <a:r>
              <a:rPr lang="en-US" dirty="0">
                <a:cs typeface="Times New Roman"/>
              </a:rPr>
              <a:t>in-text citation</a:t>
            </a:r>
            <a:r>
              <a:rPr lang="en-US" dirty="0" smtClean="0">
                <a:latin typeface="+mj-lt"/>
                <a:cs typeface="Times New Roman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95370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379318"/>
            <a:ext cx="7772400" cy="2160005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/>
              <a:t>C</a:t>
            </a:r>
            <a:r>
              <a:rPr lang="en-US" sz="6000" dirty="0" smtClean="0"/>
              <a:t>ITE the Quote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1020"/>
            <a:ext cx="9144000" cy="19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Two Major Ways to Cite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Depending on your teacher, professor, or subject area, you will either cite your quotations using MLA or APA format.</a:t>
            </a:r>
          </a:p>
          <a:p>
            <a:r>
              <a:rPr lang="en-US" sz="4000" b="1" dirty="0" smtClean="0">
                <a:ln w="12700">
                  <a:solidFill>
                    <a:schemeClr val="bg1"/>
                  </a:solidFill>
                </a:ln>
                <a:effectLst>
                  <a:glow rad="76200">
                    <a:srgbClr val="1CB6F4">
                      <a:alpha val="75000"/>
                    </a:srgbClr>
                  </a:glow>
                </a:effectLst>
                <a:latin typeface="Arial Black"/>
                <a:cs typeface="Arial Black"/>
              </a:rPr>
              <a:t>MLA</a:t>
            </a:r>
            <a:r>
              <a:rPr lang="en-US" sz="4000" dirty="0" smtClean="0">
                <a:ln w="12700">
                  <a:solidFill>
                    <a:schemeClr val="bg1"/>
                  </a:solidFill>
                </a:ln>
                <a:effectLst>
                  <a:glow rad="76200">
                    <a:srgbClr val="1CB6F4">
                      <a:alpha val="75000"/>
                    </a:srgbClr>
                  </a:glow>
                </a:effectLst>
              </a:rPr>
              <a:t> </a:t>
            </a:r>
            <a:r>
              <a:rPr lang="en-US" dirty="0" smtClean="0"/>
              <a:t>= Modern Language Association</a:t>
            </a:r>
          </a:p>
          <a:p>
            <a:r>
              <a:rPr lang="en-US" sz="4000" b="1" dirty="0" smtClean="0">
                <a:ln w="12700">
                  <a:solidFill>
                    <a:schemeClr val="bg1"/>
                  </a:solidFill>
                </a:ln>
                <a:effectLst>
                  <a:glow rad="76200">
                    <a:srgbClr val="1CB6F4">
                      <a:alpha val="75000"/>
                    </a:srgbClr>
                  </a:glow>
                </a:effectLst>
                <a:latin typeface="Arial Black"/>
                <a:cs typeface="Arial Black"/>
              </a:rPr>
              <a:t>APA</a:t>
            </a:r>
            <a:r>
              <a:rPr lang="en-US" sz="4000" dirty="0" smtClean="0">
                <a:ln w="12700">
                  <a:solidFill>
                    <a:schemeClr val="bg1"/>
                  </a:solidFill>
                </a:ln>
                <a:effectLst>
                  <a:glow rad="76200">
                    <a:srgbClr val="1CB6F4">
                      <a:alpha val="75000"/>
                    </a:srgbClr>
                  </a:glow>
                </a:effectLst>
              </a:rPr>
              <a:t> </a:t>
            </a:r>
            <a:r>
              <a:rPr lang="en-US" dirty="0" smtClean="0"/>
              <a:t>= American Psychological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6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MLA Format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MLA format is more common in high school settings.</a:t>
            </a:r>
          </a:p>
          <a:p>
            <a:r>
              <a:rPr lang="en-US" sz="3600" dirty="0" smtClean="0"/>
              <a:t>Most liberal arts and humanities classes follow MLA format.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923740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APA Format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 format is more common in undergraduate and post baccalaureate classes.</a:t>
            </a:r>
          </a:p>
          <a:p>
            <a:r>
              <a:rPr lang="en-US" dirty="0" smtClean="0"/>
              <a:t>APA format is usually used in the science fields.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18542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Citing in MLA Format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When you cite in MLA format, you will need to include </a:t>
            </a:r>
            <a:r>
              <a:rPr lang="en-US" sz="4000" b="1" dirty="0" smtClean="0">
                <a:ln>
                  <a:solidFill>
                    <a:schemeClr val="bg1"/>
                  </a:solidFill>
                </a:ln>
                <a:effectLst>
                  <a:glow rad="76200">
                    <a:srgbClr val="4AD946">
                      <a:alpha val="75000"/>
                    </a:srgbClr>
                  </a:glow>
                </a:effectLst>
                <a:latin typeface="Arial Black"/>
                <a:cs typeface="Arial Black"/>
              </a:rPr>
              <a:t>2</a:t>
            </a:r>
            <a:r>
              <a:rPr lang="en-US" sz="4000" dirty="0" smtClean="0"/>
              <a:t> different kinds of citations in your paper.</a:t>
            </a:r>
          </a:p>
          <a:p>
            <a:pPr lvl="2"/>
            <a:r>
              <a:rPr lang="en-US" sz="3600" dirty="0" smtClean="0"/>
              <a:t>In-text citation (a.k.a. parenthetical citation)</a:t>
            </a:r>
          </a:p>
          <a:p>
            <a:pPr lvl="2"/>
            <a:r>
              <a:rPr lang="en-US" sz="3600" dirty="0" smtClean="0"/>
              <a:t>Works Cited 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44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In-Text Citation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in-text citation is a reference to the original author or speaker embedded in the text of the paper. In-text citations quickly alert the audience to the original source and make it easy for the audience to fine the citation in the Works Cited Page.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218369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Works Cited Page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 Works Cited Page is a separate page or set of pages at the end of a document containing an alphabetical listing of all of the sources used within the paper.</a:t>
            </a:r>
          </a:p>
          <a:p>
            <a:r>
              <a:rPr lang="en-US" sz="3500" dirty="0" smtClean="0"/>
              <a:t>Each citation included in the page is formatted according to MLA or APA standards. 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7801882" y="4988076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8197" y="-498337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945090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Follow this simple equation to cite your quote in MLA format.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dirty="0" smtClean="0"/>
              <a:t>Introduce your quote </a:t>
            </a:r>
            <a:r>
              <a:rPr lang="en-US" sz="4000" b="1" dirty="0" smtClean="0">
                <a:solidFill>
                  <a:srgbClr val="1CB6F4"/>
                </a:solidFill>
              </a:rPr>
              <a:t>“</a:t>
            </a:r>
            <a:r>
              <a:rPr lang="en-US" dirty="0" smtClean="0"/>
              <a:t>quote</a:t>
            </a:r>
            <a:r>
              <a:rPr lang="en-US" sz="4000" b="1" dirty="0" smtClean="0">
                <a:solidFill>
                  <a:srgbClr val="1CB6F4"/>
                </a:solidFill>
              </a:rPr>
              <a:t>”</a:t>
            </a:r>
            <a:r>
              <a:rPr lang="en-US" dirty="0" smtClean="0"/>
              <a:t> (citation)</a:t>
            </a:r>
            <a:r>
              <a:rPr lang="en-US" b="1" dirty="0" smtClean="0">
                <a:solidFill>
                  <a:srgbClr val="1CB6F4"/>
                </a:solidFill>
              </a:rPr>
              <a:t>.</a:t>
            </a:r>
            <a:endParaRPr lang="en-US" b="1" dirty="0">
              <a:solidFill>
                <a:srgbClr val="1CB6F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3544877"/>
            <a:ext cx="8229601" cy="689001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Citing in MLA Format</a:t>
            </a:r>
            <a:endParaRPr lang="en-US" sz="6000" b="1" dirty="0"/>
          </a:p>
        </p:txBody>
      </p:sp>
      <p:sp>
        <p:nvSpPr>
          <p:cNvPr id="6" name="Right Arrow 5"/>
          <p:cNvSpPr/>
          <p:nvPr/>
        </p:nvSpPr>
        <p:spPr>
          <a:xfrm rot="19290135">
            <a:off x="319493" y="4213513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690734">
            <a:off x="4416630" y="3179591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6206725" y="4131055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447827">
            <a:off x="8091661" y="4198745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112" y="4491176"/>
            <a:ext cx="2769439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Always introduce your quote. </a:t>
            </a:r>
            <a:r>
              <a:rPr lang="en-US" sz="2800" dirty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ever start a sentence with a quote.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8569" y="2713480"/>
            <a:ext cx="4275431" cy="7961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Open and close the quote with quotation marks.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9534" y="4838041"/>
            <a:ext cx="281981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Set the citation apart with parenthesis.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2711" y="4632067"/>
            <a:ext cx="190408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The period goes after the citation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670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It is important to include quotations in these forms of writings:</a:t>
            </a:r>
          </a:p>
          <a:p>
            <a:pPr lvl="1"/>
            <a:r>
              <a:rPr lang="en-US" sz="3000" dirty="0" smtClean="0"/>
              <a:t>Informational Essays and Compositions</a:t>
            </a:r>
          </a:p>
          <a:p>
            <a:pPr lvl="1"/>
            <a:r>
              <a:rPr lang="en-US" sz="3000" dirty="0" smtClean="0"/>
              <a:t>Argument Essays and Compositions</a:t>
            </a:r>
          </a:p>
          <a:p>
            <a:pPr lvl="1"/>
            <a:r>
              <a:rPr lang="en-US" sz="3000" dirty="0" smtClean="0"/>
              <a:t>Persuasive Essays and Compositions</a:t>
            </a:r>
          </a:p>
          <a:p>
            <a:pPr lvl="1"/>
            <a:r>
              <a:rPr lang="en-US" sz="3000" dirty="0" smtClean="0"/>
              <a:t>Literary Response and Analysis Essays</a:t>
            </a:r>
          </a:p>
          <a:p>
            <a:pPr lvl="1"/>
            <a:r>
              <a:rPr lang="en-US" sz="3000" dirty="0" smtClean="0"/>
              <a:t>Research Papers</a:t>
            </a:r>
          </a:p>
          <a:p>
            <a:pPr lvl="1"/>
            <a:endParaRPr lang="en-US" sz="30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rgbClr val="042961"/>
                    </a:gs>
                    <a:gs pos="94000">
                      <a:srgbClr val="4AD946"/>
                    </a:gs>
                    <a:gs pos="19000">
                      <a:srgbClr val="126994"/>
                    </a:gs>
                    <a:gs pos="38000">
                      <a:srgbClr val="1DA5AE"/>
                    </a:gs>
                    <a:gs pos="61000">
                      <a:srgbClr val="2CCAAC"/>
                    </a:gs>
                    <a:gs pos="77000">
                      <a:srgbClr val="3DD9A0"/>
                    </a:gs>
                  </a:gsLst>
                  <a:lin ang="1140000" scaled="0"/>
                  <a:tileRect/>
                </a:gradFill>
              </a:rPr>
              <a:t>QUOTE IT!</a:t>
            </a:r>
            <a:endParaRPr lang="en-US" sz="8800" dirty="0"/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3274955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Citing in MLA Format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dirty="0" smtClean="0"/>
              <a:t>Introduce your quote </a:t>
            </a:r>
            <a:r>
              <a:rPr lang="en-US" sz="4000" b="1" dirty="0" smtClean="0">
                <a:solidFill>
                  <a:srgbClr val="1CB6F4"/>
                </a:solidFill>
              </a:rPr>
              <a:t>“</a:t>
            </a:r>
            <a:r>
              <a:rPr lang="en-US" dirty="0" smtClean="0"/>
              <a:t>quote</a:t>
            </a:r>
            <a:r>
              <a:rPr lang="en-US" sz="4000" b="1" dirty="0" smtClean="0">
                <a:solidFill>
                  <a:srgbClr val="1CB6F4"/>
                </a:solidFill>
              </a:rPr>
              <a:t>”</a:t>
            </a:r>
            <a:r>
              <a:rPr lang="en-US" dirty="0" smtClean="0"/>
              <a:t> (citation)</a:t>
            </a:r>
            <a:r>
              <a:rPr lang="en-US" b="1" dirty="0" smtClean="0">
                <a:solidFill>
                  <a:srgbClr val="1CB6F4"/>
                </a:solidFill>
              </a:rPr>
              <a:t>.</a:t>
            </a:r>
            <a:endParaRPr lang="en-US" b="1" dirty="0">
              <a:solidFill>
                <a:srgbClr val="1CB6F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2345278"/>
            <a:ext cx="8229599" cy="689001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421859">
            <a:off x="6399578" y="3230859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106444"/>
            <a:ext cx="82296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latin typeface="Century Gothic"/>
                <a:cs typeface="Century Gothic"/>
              </a:rPr>
              <a:t>This citation will be the first entry 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latin typeface="Century Gothic"/>
                <a:cs typeface="Century Gothic"/>
              </a:rPr>
              <a:t>from the Works Cited Page.</a:t>
            </a:r>
          </a:p>
          <a:p>
            <a:pPr>
              <a:lnSpc>
                <a:spcPct val="80000"/>
              </a:lnSpc>
            </a:pPr>
            <a:endParaRPr lang="en-US" sz="3000" dirty="0">
              <a:latin typeface="Century Gothic"/>
              <a:cs typeface="Century Gothic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latin typeface="Century Gothic"/>
                <a:cs typeface="Century Gothic"/>
              </a:rPr>
              <a:t>If you include the Author’s last name in the quote introduction, you only need to include the page number. If not, you include the author’s last name and the page number.</a:t>
            </a:r>
            <a:endParaRPr lang="en-US" sz="3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18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How to Cite Web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Times New Roman"/>
                <a:cs typeface="Times New Roman"/>
              </a:rPr>
              <a:t>Entire Web site</a:t>
            </a:r>
          </a:p>
          <a:p>
            <a:pPr marL="452438" indent="-452438">
              <a:buNone/>
            </a:pPr>
            <a:r>
              <a:rPr lang="en-US" sz="4800" dirty="0" smtClean="0">
                <a:solidFill>
                  <a:srgbClr val="E663E0"/>
                </a:solidFill>
                <a:latin typeface="Times New Roman"/>
                <a:cs typeface="Times New Roman"/>
              </a:rPr>
              <a:t>Author’s or Editor’s last name, first name [if given]. </a:t>
            </a:r>
            <a:r>
              <a:rPr lang="en-US" sz="4800" i="1" dirty="0" smtClean="0">
                <a:solidFill>
                  <a:srgbClr val="48C4E7"/>
                </a:solidFill>
                <a:latin typeface="Times New Roman"/>
                <a:cs typeface="Times New Roman"/>
              </a:rPr>
              <a:t>Title of Web site</a:t>
            </a:r>
            <a:r>
              <a:rPr lang="en-US" sz="4800" dirty="0" smtClean="0">
                <a:solidFill>
                  <a:srgbClr val="48C4E7"/>
                </a:solidFill>
                <a:latin typeface="Times New Roman"/>
                <a:cs typeface="Times New Roman"/>
              </a:rPr>
              <a:t>. </a:t>
            </a:r>
            <a:r>
              <a:rPr lang="en-US" sz="48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Name of sponsoring institution or organization [if given]. </a:t>
            </a:r>
            <a:r>
              <a:rPr lang="en-US" sz="4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Last update or original publication date. </a:t>
            </a:r>
            <a:r>
              <a:rPr lang="en-US" sz="4800" dirty="0" smtClean="0">
                <a:solidFill>
                  <a:srgbClr val="4ADC49"/>
                </a:solidFill>
                <a:latin typeface="Times New Roman"/>
                <a:cs typeface="Times New Roman"/>
              </a:rPr>
              <a:t>Web. </a:t>
            </a:r>
            <a:r>
              <a:rPr lang="en-US" sz="4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Date accessed.</a:t>
            </a:r>
          </a:p>
          <a:p>
            <a:pPr marL="0" indent="0">
              <a:buNone/>
            </a:pPr>
            <a:endParaRPr lang="en-US" sz="4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34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to Cite Web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Article from a Web site</a:t>
            </a:r>
          </a:p>
          <a:p>
            <a:pPr marL="452438" indent="-452438">
              <a:buNone/>
            </a:pPr>
            <a:r>
              <a:rPr lang="en-US" sz="3600" dirty="0" smtClean="0">
                <a:solidFill>
                  <a:srgbClr val="E663E0"/>
                </a:solidFill>
                <a:latin typeface="Times New Roman"/>
                <a:cs typeface="Times New Roman"/>
              </a:rPr>
              <a:t>Author’s or Editor’s last name, first name [if given]. </a:t>
            </a:r>
            <a:r>
              <a:rPr lang="en-US" sz="3600" dirty="0" smtClean="0">
                <a:solidFill>
                  <a:srgbClr val="C64EF3"/>
                </a:solidFill>
                <a:latin typeface="Times New Roman"/>
                <a:cs typeface="Times New Roman"/>
              </a:rPr>
              <a:t>“Title of Article.” </a:t>
            </a:r>
            <a:r>
              <a:rPr lang="en-US" sz="3600" i="1" dirty="0" smtClean="0">
                <a:solidFill>
                  <a:srgbClr val="48C4E7"/>
                </a:solidFill>
                <a:latin typeface="Times New Roman"/>
                <a:cs typeface="Times New Roman"/>
              </a:rPr>
              <a:t>Title of Web site</a:t>
            </a:r>
            <a:r>
              <a:rPr lang="en-US" sz="3600" dirty="0" smtClean="0">
                <a:solidFill>
                  <a:srgbClr val="48C4E7"/>
                </a:solidFill>
                <a:latin typeface="Times New Roman"/>
                <a:cs typeface="Times New Roman"/>
              </a:rPr>
              <a:t>.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Date of last update or original publication date</a:t>
            </a:r>
            <a:r>
              <a:rPr lang="en-US" sz="3600" dirty="0" smtClean="0">
                <a:latin typeface="Times New Roman"/>
                <a:cs typeface="Times New Roman"/>
              </a:rPr>
              <a:t>. </a:t>
            </a:r>
            <a:r>
              <a:rPr lang="en-US" sz="3600" dirty="0" smtClean="0">
                <a:solidFill>
                  <a:srgbClr val="4ADC49"/>
                </a:solidFill>
                <a:latin typeface="Times New Roman"/>
                <a:cs typeface="Times New Roman"/>
              </a:rPr>
              <a:t>Web.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Date accessed.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8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to Cite Web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Online Database Article</a:t>
            </a:r>
          </a:p>
          <a:p>
            <a:pPr marL="452438" indent="-452438">
              <a:buNone/>
            </a:pPr>
            <a:r>
              <a:rPr lang="en-US" sz="3600" dirty="0" smtClean="0">
                <a:solidFill>
                  <a:srgbClr val="E663E0"/>
                </a:solidFill>
                <a:latin typeface="Times New Roman"/>
                <a:cs typeface="Times New Roman"/>
              </a:rPr>
              <a:t>Author’s or Editor’s last name, first name [if given]. </a:t>
            </a:r>
            <a:r>
              <a:rPr lang="en-US" sz="3600" dirty="0" smtClean="0">
                <a:solidFill>
                  <a:srgbClr val="C64EF3"/>
                </a:solidFill>
                <a:latin typeface="Times New Roman"/>
                <a:cs typeface="Times New Roman"/>
              </a:rPr>
              <a:t>“Article Title.” </a:t>
            </a:r>
            <a:r>
              <a:rPr lang="en-US" sz="3600" i="1" dirty="0" smtClean="0">
                <a:solidFill>
                  <a:srgbClr val="48C4E7"/>
                </a:solidFill>
                <a:latin typeface="Times New Roman"/>
                <a:cs typeface="Times New Roman"/>
              </a:rPr>
              <a:t>Database Title</a:t>
            </a:r>
            <a:r>
              <a:rPr lang="en-US" sz="3600" dirty="0" smtClean="0">
                <a:solidFill>
                  <a:srgbClr val="48C4E7"/>
                </a:solidFill>
                <a:latin typeface="Times New Roman"/>
                <a:cs typeface="Times New Roman"/>
              </a:rPr>
              <a:t>.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Copyright date [edition]. </a:t>
            </a:r>
            <a:r>
              <a:rPr lang="en-US" sz="36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Online Publisher or sponsoring institution. </a:t>
            </a:r>
            <a:r>
              <a:rPr lang="en-US" sz="3600" dirty="0" smtClean="0">
                <a:solidFill>
                  <a:srgbClr val="4ADC49"/>
                </a:solidFill>
                <a:latin typeface="Times New Roman"/>
                <a:cs typeface="Times New Roman"/>
              </a:rPr>
              <a:t>Web.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Date accessed.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1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to Cite Print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Encyclopedia</a:t>
            </a:r>
          </a:p>
          <a:p>
            <a:pPr marL="452438" indent="-452438">
              <a:buNone/>
            </a:pPr>
            <a:r>
              <a:rPr lang="en-US" sz="3600" dirty="0" smtClean="0">
                <a:solidFill>
                  <a:srgbClr val="E663E0"/>
                </a:solidFill>
                <a:latin typeface="Times New Roman"/>
                <a:cs typeface="Times New Roman"/>
              </a:rPr>
              <a:t>Author’s last name, first name. [if available]  </a:t>
            </a:r>
            <a:r>
              <a:rPr lang="en-US" sz="3600" dirty="0" smtClean="0">
                <a:solidFill>
                  <a:srgbClr val="48C4E7"/>
                </a:solidFill>
                <a:latin typeface="Times New Roman"/>
                <a:cs typeface="Times New Roman"/>
              </a:rPr>
              <a:t>“Article Title.” </a:t>
            </a:r>
            <a:r>
              <a:rPr lang="en-US" sz="36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Title of Encyclopedia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lang="en-US" sz="3600" dirty="0" smtClean="0">
                <a:solidFill>
                  <a:srgbClr val="4ADC49"/>
                </a:solidFill>
                <a:latin typeface="Times New Roman"/>
                <a:cs typeface="Times New Roman"/>
              </a:rPr>
              <a:t>Year Published. </a:t>
            </a:r>
            <a:r>
              <a:rPr lang="en-US" sz="36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Print.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71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to Cite Print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Book with an Editor</a:t>
            </a:r>
          </a:p>
          <a:p>
            <a:pPr marL="452438" indent="-452438">
              <a:buNone/>
            </a:pPr>
            <a:r>
              <a:rPr lang="en-US" sz="3600" dirty="0" smtClean="0">
                <a:solidFill>
                  <a:srgbClr val="E663E0"/>
                </a:solidFill>
                <a:latin typeface="Times New Roman"/>
                <a:cs typeface="Times New Roman"/>
              </a:rPr>
              <a:t>Editor’s last name, first name, ed. </a:t>
            </a:r>
            <a:r>
              <a:rPr lang="en-US" sz="3600" i="1" dirty="0" smtClean="0">
                <a:solidFill>
                  <a:srgbClr val="C64EF3"/>
                </a:solidFill>
                <a:latin typeface="Times New Roman"/>
                <a:cs typeface="Times New Roman"/>
              </a:rPr>
              <a:t>Title of Book</a:t>
            </a:r>
            <a:r>
              <a:rPr lang="en-US" sz="3600" dirty="0" smtClean="0">
                <a:solidFill>
                  <a:srgbClr val="C64EF3"/>
                </a:solidFill>
                <a:latin typeface="Times New Roman"/>
                <a:cs typeface="Times New Roman"/>
              </a:rPr>
              <a:t>. </a:t>
            </a:r>
            <a:r>
              <a:rPr lang="en-US" sz="3600" dirty="0" smtClean="0">
                <a:solidFill>
                  <a:srgbClr val="48C4E7"/>
                </a:solidFill>
                <a:latin typeface="Times New Roman"/>
                <a:cs typeface="Times New Roman"/>
              </a:rPr>
              <a:t>City of publication: </a:t>
            </a:r>
            <a:r>
              <a:rPr lang="en-US" sz="3600" dirty="0" smtClean="0">
                <a:solidFill>
                  <a:srgbClr val="4ADC49"/>
                </a:solidFill>
                <a:latin typeface="Times New Roman"/>
                <a:cs typeface="Times New Roman"/>
              </a:rPr>
              <a:t>Publisher,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Date published. 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57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to Cite Print Sources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Book with one Author</a:t>
            </a:r>
          </a:p>
          <a:p>
            <a:pPr marL="452438" indent="-452438">
              <a:buNone/>
            </a:pPr>
            <a:r>
              <a:rPr lang="en-US" sz="3600" dirty="0" smtClean="0">
                <a:solidFill>
                  <a:srgbClr val="E663E0"/>
                </a:solidFill>
                <a:latin typeface="Times New Roman"/>
                <a:cs typeface="Times New Roman"/>
              </a:rPr>
              <a:t>Last name, first name. </a:t>
            </a:r>
            <a:r>
              <a:rPr lang="en-US" sz="3600" i="1" dirty="0" smtClean="0">
                <a:solidFill>
                  <a:srgbClr val="C64EF3"/>
                </a:solidFill>
                <a:latin typeface="Times New Roman"/>
                <a:cs typeface="Times New Roman"/>
              </a:rPr>
              <a:t>Title of Book</a:t>
            </a:r>
            <a:r>
              <a:rPr lang="en-US" sz="3600" dirty="0" smtClean="0">
                <a:solidFill>
                  <a:srgbClr val="C64EF3"/>
                </a:solidFill>
                <a:latin typeface="Times New Roman"/>
                <a:cs typeface="Times New Roman"/>
              </a:rPr>
              <a:t>. </a:t>
            </a:r>
            <a:r>
              <a:rPr lang="en-US" sz="3600" dirty="0" smtClean="0">
                <a:solidFill>
                  <a:srgbClr val="48C4E7"/>
                </a:solidFill>
                <a:latin typeface="Times New Roman"/>
                <a:cs typeface="Times New Roman"/>
              </a:rPr>
              <a:t>City of publication: </a:t>
            </a:r>
            <a:r>
              <a:rPr lang="en-US" sz="3600" dirty="0" smtClean="0">
                <a:solidFill>
                  <a:srgbClr val="4ADC49"/>
                </a:solidFill>
                <a:latin typeface="Times New Roman"/>
                <a:cs typeface="Times New Roman"/>
              </a:rPr>
              <a:t>Publisher,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Date published. 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9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In-Text Citations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in-text citation is a citation in the text of your writing to let your readers immediately know where you got your 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*Your parenthetical citation will be the first part of the entry from the Works Cited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*The period goes outside of the parenthesis.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b="1" dirty="0" smtClean="0"/>
              <a:t>MLA Citations </a:t>
            </a:r>
            <a:endParaRPr lang="en-US" sz="6000" b="1" dirty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0999" y="2071134"/>
            <a:ext cx="8103715" cy="2246769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Columbia University Professor Jeffrey Johnson spent seventeen years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recording the viewing habits of children in 707 families in Upstate New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York and found that the ones </a:t>
            </a:r>
            <a:r>
              <a:rPr lang="ja-JP" altLang="en-US" sz="2000" dirty="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who watched one to three hours of television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each day . . . were 60% more likely to be involved in assaults and fights as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those who watched less TV</a:t>
            </a:r>
            <a:r>
              <a:rPr lang="ja-JP" altLang="en-US" sz="2000" dirty="0">
                <a:solidFill>
                  <a:srgbClr val="000000"/>
                </a:solidFill>
                <a:latin typeface="Times New Roman" charset="0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(</a:t>
            </a:r>
            <a:r>
              <a:rPr lang="ja-JP" altLang="en-US" sz="2000" dirty="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Research on the Effects of Media Violence</a:t>
            </a:r>
            <a:r>
              <a:rPr lang="ja-JP" altLang="en-US" sz="2000" dirty="0" smtClean="0">
                <a:solidFill>
                  <a:srgbClr val="000000"/>
                </a:solidFill>
                <a:latin typeface="Times New Roman" charset="0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).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937574" y="5001023"/>
            <a:ext cx="7924800" cy="1631216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  <a:latin typeface="Times New Roman" charset="0"/>
              </a:rPr>
              <a:t>Works Cited</a:t>
            </a:r>
          </a:p>
          <a:p>
            <a:pPr algn="ctr"/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r>
              <a:rPr lang="ja-JP" altLang="en-US" sz="200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Research on the Effects of Media Violence.</a:t>
            </a:r>
            <a:r>
              <a:rPr lang="ja-JP" altLang="en-US" sz="2000">
                <a:solidFill>
                  <a:srgbClr val="000000"/>
                </a:solidFill>
                <a:latin typeface="Times New Roman" charset="0"/>
              </a:rPr>
              <a:t>”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charset="0"/>
              </a:rPr>
              <a:t>Media Awareness Network.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      2005. </a:t>
            </a:r>
            <a:r>
              <a:rPr lang="en-US" sz="2000">
                <a:solidFill>
                  <a:srgbClr val="262626"/>
                </a:solidFill>
                <a:latin typeface="Times New Roman" charset="0"/>
              </a:rPr>
              <a:t>Web.</a:t>
            </a:r>
            <a:r>
              <a:rPr lang="en-US" sz="200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12 Mar. 2005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127878" y="1706306"/>
            <a:ext cx="3982182" cy="400110"/>
          </a:xfrm>
          <a:prstGeom prst="rect">
            <a:avLst/>
          </a:prstGeom>
          <a:solidFill>
            <a:srgbClr val="FFFF00"/>
          </a:solidFill>
          <a:ln w="38100" cmpd="sng"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In-text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(parenthetical) Citation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5725908" y="4700439"/>
            <a:ext cx="3207026" cy="400110"/>
          </a:xfrm>
          <a:prstGeom prst="rect">
            <a:avLst/>
          </a:prstGeom>
          <a:solidFill>
            <a:srgbClr val="FFFF00"/>
          </a:solidFill>
          <a:ln w="38100" cmpd="sng"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Works Cited Entry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00199" y="3854450"/>
            <a:ext cx="6885373" cy="1403350"/>
            <a:chOff x="1008" y="2428"/>
            <a:chExt cx="2720" cy="884"/>
          </a:xfrm>
        </p:grpSpPr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1706" y="2428"/>
              <a:ext cx="2022" cy="39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>
              <a:off x="1008" y="2822"/>
              <a:ext cx="1200" cy="49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61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 Black"/>
                <a:cs typeface="Arial Black"/>
              </a:rPr>
              <a:t>Works Cited </a:t>
            </a:r>
            <a:r>
              <a:rPr lang="en-US" dirty="0" smtClean="0">
                <a:latin typeface="Arial Black"/>
                <a:cs typeface="Arial Black"/>
              </a:rPr>
              <a:t>Entry for </a:t>
            </a:r>
            <a:r>
              <a:rPr lang="en-US" dirty="0">
                <a:latin typeface="Arial Black"/>
                <a:cs typeface="Arial Black"/>
              </a:rPr>
              <a:t>a Book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399" y="2057400"/>
            <a:ext cx="5153991" cy="1323439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The ideal context for identity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formation is </a:t>
            </a:r>
            <a:r>
              <a:rPr lang="ja-JP" altLang="en-US" sz="2000" dirty="0">
                <a:solidFill>
                  <a:srgbClr val="000000"/>
                </a:solidFill>
                <a:latin typeface="Times New Roman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a supportive and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respectful family</a:t>
            </a:r>
            <a:r>
              <a:rPr lang="ja-JP" altLang="en-US" sz="2000" dirty="0">
                <a:solidFill>
                  <a:srgbClr val="000000"/>
                </a:solidFill>
                <a:latin typeface="Times New Roman" charset="0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(Levine 169).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600200" y="3886200"/>
            <a:ext cx="7239000" cy="193899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Works Cited</a:t>
            </a:r>
          </a:p>
          <a:p>
            <a:pPr algn="ctr"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Levine, Madeleine, Ph.D.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See No Evil: A Guide to Protecting Our Children</a:t>
            </a:r>
          </a:p>
          <a:p>
            <a:pPr>
              <a:defRPr/>
            </a:pPr>
            <a:endParaRPr lang="en-US" sz="2000" i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	from Media Violence.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  San Francisco: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ea typeface="+mn-ea"/>
              </a:rPr>
              <a:t>Jossey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-Bass, 1998. </a:t>
            </a:r>
            <a:r>
              <a:rPr lang="en-US" sz="2000" dirty="0">
                <a:latin typeface="Times New Roman" pitchFamily="18" charset="0"/>
                <a:ea typeface="+mn-ea"/>
              </a:rPr>
              <a:t>Print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+mn-ea"/>
              </a:rPr>
              <a:t>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1" y="2895600"/>
            <a:ext cx="1978026" cy="1600200"/>
            <a:chOff x="1296" y="1824"/>
            <a:chExt cx="1246" cy="1008"/>
          </a:xfrm>
        </p:grpSpPr>
        <p:sp>
          <p:nvSpPr>
            <p:cNvPr id="11277" name="Oval 7"/>
            <p:cNvSpPr>
              <a:spLocks noChangeArrowheads="1"/>
            </p:cNvSpPr>
            <p:nvPr/>
          </p:nvSpPr>
          <p:spPr bwMode="auto">
            <a:xfrm>
              <a:off x="1493" y="1824"/>
              <a:ext cx="1049" cy="38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n w="1905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78" name="Line 8"/>
            <p:cNvSpPr>
              <a:spLocks noChangeShapeType="1"/>
            </p:cNvSpPr>
            <p:nvPr/>
          </p:nvSpPr>
          <p:spPr bwMode="auto">
            <a:xfrm flipH="1">
              <a:off x="1296" y="2130"/>
              <a:ext cx="537" cy="702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290442" y="1676400"/>
            <a:ext cx="2912165" cy="400110"/>
          </a:xfrm>
          <a:prstGeom prst="rect">
            <a:avLst/>
          </a:prstGeom>
          <a:solidFill>
            <a:srgbClr val="FFFF00"/>
          </a:solidFill>
          <a:ln w="38100" cmpd="dbl"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In-text Citation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687391" y="3505200"/>
            <a:ext cx="3151809" cy="400110"/>
          </a:xfrm>
          <a:prstGeom prst="rect">
            <a:avLst/>
          </a:prstGeom>
          <a:solidFill>
            <a:srgbClr val="FFFF00"/>
          </a:solidFill>
          <a:ln w="38100" cmpd="dbl"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Works Cited Entry</a:t>
            </a:r>
          </a:p>
        </p:txBody>
      </p:sp>
    </p:spTree>
    <p:extLst>
      <p:ext uri="{BB962C8B-B14F-4D97-AF65-F5344CB8AC3E}">
        <p14:creationId xmlns:p14="http://schemas.microsoft.com/office/powerpoint/2010/main" val="429207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Properly including quotations in your writing helps support your ideas and improve the quality of your writing.</a:t>
            </a:r>
          </a:p>
          <a:p>
            <a:pPr lvl="1"/>
            <a:r>
              <a:rPr lang="en-US" sz="3000" dirty="0" smtClean="0"/>
              <a:t>You gain credibility as a trusted source</a:t>
            </a:r>
          </a:p>
          <a:p>
            <a:pPr lvl="1"/>
            <a:r>
              <a:rPr lang="en-US" sz="3000" dirty="0" smtClean="0"/>
              <a:t>You provide sufficient and relevant evidence to support and explain your ideas and claims</a:t>
            </a:r>
          </a:p>
          <a:p>
            <a:pPr lvl="1"/>
            <a:r>
              <a:rPr lang="en-US" sz="3000" dirty="0" smtClean="0"/>
              <a:t>You protect yourself from plagiarism accusations</a:t>
            </a:r>
          </a:p>
          <a:p>
            <a:pPr lvl="1"/>
            <a:r>
              <a:rPr lang="en-US" sz="3000" dirty="0" smtClean="0"/>
              <a:t>You demonstrate the ability to include outside sources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bevel/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Century Gothic"/>
                <a:ea typeface="+mj-ea"/>
                <a:cs typeface="Arial"/>
              </a:defRPr>
            </a:lvl1pPr>
          </a:lstStyle>
          <a:p>
            <a:r>
              <a:rPr lang="en-US" sz="880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rgbClr val="042961"/>
                    </a:gs>
                    <a:gs pos="94000">
                      <a:srgbClr val="4AD946"/>
                    </a:gs>
                    <a:gs pos="19000">
                      <a:srgbClr val="126994"/>
                    </a:gs>
                    <a:gs pos="38000">
                      <a:srgbClr val="1DA5AE"/>
                    </a:gs>
                    <a:gs pos="61000">
                      <a:srgbClr val="2CCAAC"/>
                    </a:gs>
                    <a:gs pos="77000">
                      <a:srgbClr val="3DD9A0"/>
                    </a:gs>
                  </a:gsLst>
                  <a:lin ang="1140000" scaled="0"/>
                  <a:tileRect/>
                </a:gradFill>
                <a:cs typeface="Century Gothic"/>
              </a:rPr>
              <a:t>QUOTE IT!</a:t>
            </a:r>
            <a:endParaRPr lang="en-US" sz="8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5000">
                    <a:srgbClr val="042961"/>
                  </a:gs>
                  <a:gs pos="94000">
                    <a:srgbClr val="4AD946"/>
                  </a:gs>
                  <a:gs pos="19000">
                    <a:srgbClr val="126994"/>
                  </a:gs>
                  <a:gs pos="38000">
                    <a:srgbClr val="1DA5AE"/>
                  </a:gs>
                  <a:gs pos="61000">
                    <a:srgbClr val="2CCAAC"/>
                  </a:gs>
                  <a:gs pos="77000">
                    <a:srgbClr val="3DD9A0"/>
                  </a:gs>
                </a:gsLst>
                <a:lin ang="1140000" scaled="0"/>
                <a:tileRect/>
              </a:gradFill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893158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379318"/>
            <a:ext cx="7772400" cy="2160005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/>
              <a:t>E</a:t>
            </a:r>
            <a:r>
              <a:rPr lang="en-US" sz="6000" dirty="0" smtClean="0"/>
              <a:t>XPLAIN the Quote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5176"/>
            <a:ext cx="9144000" cy="19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Explain the Quote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After you introduce and cite the quote, you still need to explain the quote. </a:t>
            </a:r>
          </a:p>
          <a:p>
            <a:r>
              <a:rPr lang="en-US" sz="3600" dirty="0" smtClean="0"/>
              <a:t>There are many ways to explain quotes:</a:t>
            </a:r>
          </a:p>
          <a:p>
            <a:pPr lvl="2"/>
            <a:r>
              <a:rPr lang="en-US" sz="3800" dirty="0" smtClean="0"/>
              <a:t>Provide analysis that connects the quote to your main idea and topic sentence</a:t>
            </a:r>
          </a:p>
          <a:p>
            <a:pPr lvl="2"/>
            <a:r>
              <a:rPr lang="en-US" sz="3800" dirty="0" smtClean="0"/>
              <a:t>Explain why it is important and relevant</a:t>
            </a:r>
          </a:p>
          <a:p>
            <a:pPr lvl="2"/>
            <a:r>
              <a:rPr lang="en-US" sz="3800" dirty="0" smtClean="0"/>
              <a:t>Make sure the quote supports your topic sentence/main idea/thesis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8117840" y="51821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3076610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Explain the Quote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Here are some sentence starters to help you explain your quote.</a:t>
            </a:r>
          </a:p>
          <a:p>
            <a:pPr lvl="2"/>
            <a:r>
              <a:rPr lang="en-US" sz="3200" dirty="0" smtClean="0"/>
              <a:t>This proves that…</a:t>
            </a:r>
          </a:p>
          <a:p>
            <a:pPr lvl="2"/>
            <a:r>
              <a:rPr lang="en-US" sz="3200" dirty="0" smtClean="0"/>
              <a:t>This illustrates…</a:t>
            </a:r>
          </a:p>
          <a:p>
            <a:pPr lvl="2"/>
            <a:r>
              <a:rPr lang="en-US" sz="3200" dirty="0" smtClean="0"/>
              <a:t>This shows that…</a:t>
            </a:r>
          </a:p>
          <a:p>
            <a:pPr lvl="2"/>
            <a:r>
              <a:rPr lang="en-US" sz="3200" dirty="0" smtClean="0"/>
              <a:t>This highlights the difference between…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4026466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802706"/>
            <a:ext cx="7772400" cy="216000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Important Things to remember </a:t>
            </a:r>
            <a:endParaRPr lang="en-US" sz="6000" dirty="0"/>
          </a:p>
        </p:txBody>
      </p:sp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39019"/>
            <a:ext cx="9144000" cy="3096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86308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QUOTE IT! Checklist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introduction and the quote must be grammatically consistent.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CORRECT EXAMPLE</a:t>
            </a:r>
          </a:p>
          <a:p>
            <a:pPr marL="0" indent="0">
              <a:buNone/>
            </a:pPr>
            <a:r>
              <a:rPr lang="en-US" dirty="0" smtClean="0"/>
              <a:t>In his speech, Dr. King said, </a:t>
            </a:r>
            <a:r>
              <a:rPr lang="en-US" dirty="0" smtClean="0">
                <a:solidFill>
                  <a:srgbClr val="126994"/>
                </a:solidFill>
              </a:rPr>
              <a:t>“it would be fatal for the nation to overlook the urgency of this moment.”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4AD946"/>
                </a:solidFill>
              </a:rPr>
              <a:t>introduction</a:t>
            </a:r>
            <a:r>
              <a:rPr lang="en-US" dirty="0" smtClean="0">
                <a:solidFill>
                  <a:srgbClr val="4AD946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4AD946"/>
                </a:solidFill>
              </a:rPr>
              <a:t>quote</a:t>
            </a:r>
            <a:r>
              <a:rPr lang="en-US" dirty="0" smtClean="0">
                <a:solidFill>
                  <a:srgbClr val="4AD946"/>
                </a:solidFill>
              </a:rPr>
              <a:t> </a:t>
            </a:r>
            <a:r>
              <a:rPr lang="en-US" dirty="0" smtClean="0"/>
              <a:t>are grammatically consistent in this sentence.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360460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QUOTE IT! Checklist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change a word in a quote to make it grammatically consistent with your introduction if you place [   ] around the new word.</a:t>
            </a:r>
          </a:p>
          <a:p>
            <a:r>
              <a:rPr lang="en-US" dirty="0" smtClean="0"/>
              <a:t>A quote must be less than four lines long. Otherwise you will need a block quote. </a:t>
            </a:r>
          </a:p>
          <a:p>
            <a:r>
              <a:rPr lang="en-US" dirty="0" smtClean="0"/>
              <a:t>The quote must support your thesis or topic sentence. Otherwise it isn’t relevant.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0640" y="4882230"/>
            <a:ext cx="2052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" y="-551262"/>
            <a:ext cx="2423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166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738256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2522"/>
            <a:ext cx="9144000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831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1958"/>
            <a:ext cx="8229600" cy="536291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+mj-lt"/>
                <a:cs typeface="Times New Roman"/>
              </a:rPr>
              <a:t>(Topic Sentence) The invention of the traffic light by Garrett Morgan made automotive transportation safer.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+mj-lt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2CCAAC"/>
                </a:solidFill>
                <a:latin typeface="+mj-lt"/>
                <a:cs typeface="Times New Roman"/>
              </a:rPr>
              <a:t>Before the traffic light’s invention,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“it was not uncommon for bicycles, animal-powered carts and motor vehicles to share the same thoroughfares with pedestrians. Accidents frequently occurred between the vehicles” (Federal Highway Administration). </a:t>
            </a:r>
            <a:r>
              <a:rPr lang="en-US" sz="3000" dirty="0" smtClean="0">
                <a:latin typeface="+mj-lt"/>
                <a:cs typeface="Times New Roman"/>
              </a:rPr>
              <a:t>After the invention and implementation of the traffic light, the number of collisions was reduced and thus created a safer environment for automobile travel.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3430326">
            <a:off x="1542336" y="2131681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7749" y="2060884"/>
            <a:ext cx="2099129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91798" y="1997408"/>
            <a:ext cx="2945836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dirty="0" smtClean="0"/>
              <a:t>uote and citation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5963086">
            <a:off x="8180749" y="2514429"/>
            <a:ext cx="525238" cy="346462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42233" y="6281857"/>
            <a:ext cx="2099129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explanation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2841411">
            <a:off x="6064154" y="5952933"/>
            <a:ext cx="525238" cy="346462"/>
          </a:xfrm>
          <a:prstGeom prst="rightArrow">
            <a:avLst/>
          </a:prstGeom>
          <a:solidFill>
            <a:srgbClr val="1CB6F4"/>
          </a:solidFill>
          <a:ln w="12700">
            <a:solidFill>
              <a:schemeClr val="bg1"/>
            </a:solidFill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28747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Include quotes when…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822585"/>
            <a:ext cx="4040188" cy="330357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are providing examples and evidence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128747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Do not include quotes when…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822585"/>
            <a:ext cx="4041775" cy="3303578"/>
          </a:xfrm>
        </p:spPr>
        <p:txBody>
          <a:bodyPr>
            <a:noAutofit/>
          </a:bodyPr>
          <a:lstStyle/>
          <a:p>
            <a:r>
              <a:rPr lang="en-US" sz="3400" dirty="0" smtClean="0"/>
              <a:t>You are writing your thesis statement</a:t>
            </a:r>
          </a:p>
          <a:p>
            <a:r>
              <a:rPr lang="en-US" sz="3400" dirty="0" smtClean="0"/>
              <a:t>You are writing your topic sentences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bevel/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Century Gothic"/>
                <a:ea typeface="+mj-ea"/>
                <a:cs typeface="Arial"/>
              </a:defRPr>
            </a:lvl1pPr>
          </a:lstStyle>
          <a:p>
            <a:r>
              <a:rPr lang="en-US" sz="880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rgbClr val="042961"/>
                    </a:gs>
                    <a:gs pos="94000">
                      <a:srgbClr val="4AD946"/>
                    </a:gs>
                    <a:gs pos="19000">
                      <a:srgbClr val="126994"/>
                    </a:gs>
                    <a:gs pos="38000">
                      <a:srgbClr val="1DA5AE"/>
                    </a:gs>
                    <a:gs pos="61000">
                      <a:srgbClr val="2CCAAC"/>
                    </a:gs>
                    <a:gs pos="77000">
                      <a:srgbClr val="3DD9A0"/>
                    </a:gs>
                  </a:gsLst>
                  <a:lin ang="1140000" scaled="0"/>
                  <a:tileRect/>
                </a:gradFill>
                <a:cs typeface="Century Gothic"/>
              </a:rPr>
              <a:t>QUOTE IT!</a:t>
            </a:r>
            <a:endParaRPr lang="en-US" sz="8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5000">
                    <a:srgbClr val="042961"/>
                  </a:gs>
                  <a:gs pos="94000">
                    <a:srgbClr val="4AD946"/>
                  </a:gs>
                  <a:gs pos="19000">
                    <a:srgbClr val="126994"/>
                  </a:gs>
                  <a:gs pos="38000">
                    <a:srgbClr val="1DA5AE"/>
                  </a:gs>
                  <a:gs pos="61000">
                    <a:srgbClr val="2CCAAC"/>
                  </a:gs>
                  <a:gs pos="77000">
                    <a:srgbClr val="3DD9A0"/>
                  </a:gs>
                </a:gsLst>
                <a:lin ang="1140000" scaled="0"/>
                <a:tileRect/>
              </a:gradFill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1980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quotation should </a:t>
            </a:r>
            <a:r>
              <a:rPr lang="en-US" sz="3600" b="1" dirty="0" smtClean="0">
                <a:ln w="12700">
                  <a:solidFill>
                    <a:srgbClr val="1CB6F4"/>
                  </a:solidFill>
                </a:ln>
              </a:rPr>
              <a:t>NEVER</a:t>
            </a:r>
            <a:r>
              <a:rPr lang="en-US" sz="3600" dirty="0" smtClean="0">
                <a:ln w="12700">
                  <a:solidFill>
                    <a:srgbClr val="1CB6F4"/>
                  </a:solidFill>
                </a:ln>
              </a:rPr>
              <a:t> </a:t>
            </a:r>
            <a:r>
              <a:rPr lang="en-US" sz="3600" dirty="0" smtClean="0"/>
              <a:t>stand alone.</a:t>
            </a:r>
          </a:p>
          <a:p>
            <a:r>
              <a:rPr lang="en-US" sz="3600" dirty="0" smtClean="0"/>
              <a:t>You should </a:t>
            </a:r>
            <a:r>
              <a:rPr lang="en-US" sz="3600" b="1" dirty="0" smtClean="0">
                <a:ln w="12700">
                  <a:solidFill>
                    <a:srgbClr val="1CB6F4"/>
                  </a:solidFill>
                </a:ln>
              </a:rPr>
              <a:t>NEVER</a:t>
            </a:r>
            <a:r>
              <a:rPr lang="en-US" sz="3600" dirty="0" smtClean="0">
                <a:ln w="12700">
                  <a:solidFill>
                    <a:srgbClr val="1CB6F4"/>
                  </a:solidFill>
                </a:ln>
              </a:rPr>
              <a:t> </a:t>
            </a:r>
            <a:r>
              <a:rPr lang="en-US" sz="3600" dirty="0" smtClean="0"/>
              <a:t>begin a sentence with a quote.</a:t>
            </a:r>
          </a:p>
          <a:p>
            <a:r>
              <a:rPr lang="en-US" sz="3600" dirty="0" smtClean="0"/>
              <a:t>You should </a:t>
            </a:r>
            <a:r>
              <a:rPr lang="en-US" sz="3600" b="1" dirty="0" smtClean="0">
                <a:ln w="12700">
                  <a:solidFill>
                    <a:srgbClr val="1CB6F4"/>
                  </a:solidFill>
                </a:ln>
              </a:rPr>
              <a:t>ALWAYS</a:t>
            </a:r>
            <a:r>
              <a:rPr lang="en-US" sz="3600" dirty="0" smtClean="0">
                <a:ln w="12700">
                  <a:solidFill>
                    <a:srgbClr val="1CB6F4"/>
                  </a:solidFill>
                </a:ln>
              </a:rPr>
              <a:t> </a:t>
            </a:r>
            <a:r>
              <a:rPr lang="en-US" sz="3600" dirty="0" smtClean="0"/>
              <a:t>explain your quote after you properly cite it.</a:t>
            </a: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bevel/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Century Gothic"/>
                <a:ea typeface="+mj-ea"/>
                <a:cs typeface="Arial"/>
              </a:defRPr>
            </a:lvl1pPr>
          </a:lstStyle>
          <a:p>
            <a:r>
              <a:rPr lang="en-US" sz="880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rgbClr val="042961"/>
                    </a:gs>
                    <a:gs pos="94000">
                      <a:srgbClr val="4AD946"/>
                    </a:gs>
                    <a:gs pos="19000">
                      <a:srgbClr val="126994"/>
                    </a:gs>
                    <a:gs pos="38000">
                      <a:srgbClr val="1DA5AE"/>
                    </a:gs>
                    <a:gs pos="61000">
                      <a:srgbClr val="2CCAAC"/>
                    </a:gs>
                    <a:gs pos="77000">
                      <a:srgbClr val="3DD9A0"/>
                    </a:gs>
                  </a:gsLst>
                  <a:lin ang="1140000" scaled="0"/>
                  <a:tileRect/>
                </a:gradFill>
                <a:cs typeface="Century Gothic"/>
              </a:rPr>
              <a:t>QUOTE IT!</a:t>
            </a:r>
            <a:endParaRPr lang="en-US" sz="8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5000">
                    <a:srgbClr val="042961"/>
                  </a:gs>
                  <a:gs pos="94000">
                    <a:srgbClr val="4AD946"/>
                  </a:gs>
                  <a:gs pos="19000">
                    <a:srgbClr val="126994"/>
                  </a:gs>
                  <a:gs pos="38000">
                    <a:srgbClr val="1DA5AE"/>
                  </a:gs>
                  <a:gs pos="61000">
                    <a:srgbClr val="2CCAAC"/>
                  </a:gs>
                  <a:gs pos="77000">
                    <a:srgbClr val="3DD9A0"/>
                  </a:gs>
                </a:gsLst>
                <a:lin ang="1140000" scaled="0"/>
                <a:tileRect/>
              </a:gradFill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100114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Always </a:t>
            </a:r>
            <a:r>
              <a:rPr lang="en-US" sz="7200" dirty="0" smtClean="0">
                <a:latin typeface="Arial Black"/>
                <a:cs typeface="Arial Black"/>
              </a:rPr>
              <a:t>ICE </a:t>
            </a:r>
            <a:r>
              <a:rPr lang="en-US" sz="5400" dirty="0" smtClean="0">
                <a:latin typeface="Arial Black"/>
                <a:cs typeface="Arial Black"/>
              </a:rPr>
              <a:t>it!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Remember the acronym </a:t>
            </a:r>
            <a:r>
              <a:rPr lang="en-US" sz="3600" b="1" dirty="0" smtClean="0"/>
              <a:t>ICE</a:t>
            </a:r>
            <a:r>
              <a:rPr lang="en-US" sz="3600" dirty="0" smtClean="0"/>
              <a:t> to help you properly and effectively include quotes in your writing.</a:t>
            </a:r>
          </a:p>
          <a:p>
            <a:pPr lvl="2">
              <a:lnSpc>
                <a:spcPct val="80000"/>
              </a:lnSpc>
              <a:buFont typeface="Wingdings" charset="2"/>
              <a:buChar char="§"/>
            </a:pPr>
            <a:r>
              <a:rPr lang="en-US" sz="6600" b="1" dirty="0" smtClean="0">
                <a:ln w="12700">
                  <a:solidFill>
                    <a:schemeClr val="bg1"/>
                  </a:solidFill>
                </a:ln>
                <a:solidFill>
                  <a:srgbClr val="4AD946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I</a:t>
            </a:r>
            <a:r>
              <a:rPr lang="en-US" sz="6000" dirty="0" smtClean="0"/>
              <a:t>ntroduce</a:t>
            </a:r>
          </a:p>
          <a:p>
            <a:pPr lvl="2">
              <a:lnSpc>
                <a:spcPct val="80000"/>
              </a:lnSpc>
              <a:buFont typeface="Wingdings" charset="2"/>
              <a:buChar char="§"/>
            </a:pPr>
            <a:r>
              <a:rPr lang="en-US" sz="6600" b="1" dirty="0" smtClean="0">
                <a:ln w="12700">
                  <a:solidFill>
                    <a:schemeClr val="bg1"/>
                  </a:solidFill>
                </a:ln>
                <a:solidFill>
                  <a:srgbClr val="4AD946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</a:t>
            </a:r>
            <a:r>
              <a:rPr lang="en-US" sz="6000" dirty="0" smtClean="0"/>
              <a:t>ite </a:t>
            </a:r>
          </a:p>
          <a:p>
            <a:pPr lvl="2">
              <a:lnSpc>
                <a:spcPct val="80000"/>
              </a:lnSpc>
              <a:buFont typeface="Wingdings" charset="2"/>
              <a:buChar char="§"/>
            </a:pPr>
            <a:r>
              <a:rPr lang="en-US" sz="6600" b="1" dirty="0" smtClean="0">
                <a:ln w="12700">
                  <a:solidFill>
                    <a:schemeClr val="bg1"/>
                  </a:solidFill>
                </a:ln>
                <a:solidFill>
                  <a:srgbClr val="4AD946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E</a:t>
            </a:r>
            <a:r>
              <a:rPr lang="en-US" sz="6000" dirty="0" smtClean="0"/>
              <a:t>xplain</a:t>
            </a:r>
            <a:endParaRPr lang="en-US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bevel/>
          </a:ln>
          <a:effectLst>
            <a:outerShdw blurRad="50800" dist="38100" dir="2940000" algn="tl" rotWithShape="0">
              <a:srgbClr val="000000">
                <a:alpha val="72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Century Gothic"/>
                <a:ea typeface="+mj-ea"/>
                <a:cs typeface="Arial"/>
              </a:defRPr>
            </a:lvl1pPr>
          </a:lstStyle>
          <a:p>
            <a:r>
              <a:rPr lang="en-US" sz="800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rgbClr val="042961"/>
                    </a:gs>
                    <a:gs pos="94000">
                      <a:srgbClr val="4AD946"/>
                    </a:gs>
                    <a:gs pos="19000">
                      <a:srgbClr val="126994"/>
                    </a:gs>
                    <a:gs pos="38000">
                      <a:srgbClr val="1DA5AE"/>
                    </a:gs>
                    <a:gs pos="61000">
                      <a:srgbClr val="2CCAAC"/>
                    </a:gs>
                    <a:gs pos="77000">
                      <a:srgbClr val="3DD9A0"/>
                    </a:gs>
                  </a:gsLst>
                  <a:lin ang="1140000" scaled="0"/>
                  <a:tileRect/>
                </a:gradFill>
                <a:cs typeface="Century Gothic"/>
              </a:rPr>
              <a:t>Always ICE It</a:t>
            </a:r>
            <a:endParaRPr lang="en-US" sz="80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5000">
                    <a:srgbClr val="042961"/>
                  </a:gs>
                  <a:gs pos="94000">
                    <a:srgbClr val="4AD946"/>
                  </a:gs>
                  <a:gs pos="19000">
                    <a:srgbClr val="126994"/>
                  </a:gs>
                  <a:gs pos="38000">
                    <a:srgbClr val="1DA5AE"/>
                  </a:gs>
                  <a:gs pos="61000">
                    <a:srgbClr val="2CCAAC"/>
                  </a:gs>
                  <a:gs pos="77000">
                    <a:srgbClr val="3DD9A0"/>
                  </a:gs>
                </a:gsLst>
                <a:lin ang="1140000" scaled="0"/>
                <a:tileRect/>
              </a:gradFill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</p:spTree>
    <p:extLst>
      <p:ext uri="{BB962C8B-B14F-4D97-AF65-F5344CB8AC3E}">
        <p14:creationId xmlns:p14="http://schemas.microsoft.com/office/powerpoint/2010/main" val="294004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255701"/>
            <a:ext cx="7772400" cy="2160005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/>
              <a:t>I</a:t>
            </a:r>
            <a:r>
              <a:rPr lang="en-US" sz="6000" dirty="0" smtClean="0"/>
              <a:t>ntroduce the Quote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7466727" y="4635253"/>
            <a:ext cx="20523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”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8197" y="-851160"/>
            <a:ext cx="24231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ln w="60325">
                  <a:gradFill flip="none" rotWithShape="1">
                    <a:gsLst>
                      <a:gs pos="0">
                        <a:srgbClr val="042961"/>
                      </a:gs>
                      <a:gs pos="100000">
                        <a:srgbClr val="4AD946"/>
                      </a:gs>
                      <a:gs pos="23000">
                        <a:srgbClr val="126994"/>
                      </a:gs>
                      <a:gs pos="37000">
                        <a:srgbClr val="1DA5AE"/>
                      </a:gs>
                      <a:gs pos="59000">
                        <a:srgbClr val="2CCAAC"/>
                      </a:gs>
                      <a:gs pos="79000">
                        <a:srgbClr val="3DD9A0"/>
                      </a:gs>
                    </a:gsLst>
                    <a:lin ang="0" scaled="1"/>
                    <a:tileRect/>
                  </a:gradFill>
                </a:ln>
                <a:effectLst>
                  <a:glow rad="25400">
                    <a:schemeClr val="bg1"/>
                  </a:glow>
                  <a:outerShdw blurRad="50800" dist="76200" dir="2700000" algn="tl" rotWithShape="0">
                    <a:srgbClr val="000000">
                      <a:alpha val="72000"/>
                    </a:srgbClr>
                  </a:outerShdw>
                </a:effectLst>
                <a:latin typeface="Britannic Bold"/>
                <a:cs typeface="Britannic Bold"/>
              </a:rPr>
              <a:t>“</a:t>
            </a:r>
            <a:endParaRPr lang="en-US" sz="23900" b="1" dirty="0">
              <a:ln w="60325">
                <a:gradFill flip="none" rotWithShape="1">
                  <a:gsLst>
                    <a:gs pos="0">
                      <a:srgbClr val="042961"/>
                    </a:gs>
                    <a:gs pos="100000">
                      <a:srgbClr val="4AD946"/>
                    </a:gs>
                    <a:gs pos="23000">
                      <a:srgbClr val="126994"/>
                    </a:gs>
                    <a:gs pos="37000">
                      <a:srgbClr val="1DA5AE"/>
                    </a:gs>
                    <a:gs pos="59000">
                      <a:srgbClr val="2CCAAC"/>
                    </a:gs>
                    <a:gs pos="79000">
                      <a:srgbClr val="3DD9A0"/>
                    </a:gs>
                  </a:gsLst>
                  <a:lin ang="0" scaled="1"/>
                  <a:tileRect/>
                </a:gradFill>
              </a:ln>
              <a:effectLst>
                <a:glow rad="25400">
                  <a:schemeClr val="bg1"/>
                </a:glow>
                <a:outerShdw blurRad="50800" dist="76200" dir="2700000" algn="tl" rotWithShape="0">
                  <a:srgbClr val="000000">
                    <a:alpha val="72000"/>
                  </a:srgbClr>
                </a:outerShdw>
              </a:effectLst>
              <a:latin typeface="Britannic Bold"/>
              <a:cs typeface="Britannic Bold"/>
            </a:endParaRPr>
          </a:p>
        </p:txBody>
      </p:sp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7408"/>
            <a:ext cx="9144000" cy="19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2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2535</Words>
  <Application>Microsoft Macintosh PowerPoint</Application>
  <PresentationFormat>On-screen Show (4:3)</PresentationFormat>
  <Paragraphs>317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QUOTE IT!</vt:lpstr>
      <vt:lpstr>What is a QUOTE?</vt:lpstr>
      <vt:lpstr>QUOTE IT!</vt:lpstr>
      <vt:lpstr>PowerPoint Presentation</vt:lpstr>
      <vt:lpstr>PowerPoint Presentation</vt:lpstr>
      <vt:lpstr>PowerPoint Presentation</vt:lpstr>
      <vt:lpstr>Always ICE it!</vt:lpstr>
      <vt:lpstr>Introduce the Quote</vt:lpstr>
      <vt:lpstr>Introduce Your Quote</vt:lpstr>
      <vt:lpstr>Introducing a Quote</vt:lpstr>
      <vt:lpstr>Introducing a Quote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Introducing Quotes</vt:lpstr>
      <vt:lpstr>CITE the Quote</vt:lpstr>
      <vt:lpstr>Two Major Ways to Cite</vt:lpstr>
      <vt:lpstr>MLA Format</vt:lpstr>
      <vt:lpstr>APA Format</vt:lpstr>
      <vt:lpstr>Citing in MLA Format</vt:lpstr>
      <vt:lpstr>In-Text Citation</vt:lpstr>
      <vt:lpstr>Works Cited Page</vt:lpstr>
      <vt:lpstr>Citing in MLA Format</vt:lpstr>
      <vt:lpstr>Citing in MLA Format</vt:lpstr>
      <vt:lpstr>How to Cite Web Sources</vt:lpstr>
      <vt:lpstr>How to Cite Web Sources</vt:lpstr>
      <vt:lpstr>How to Cite Web Sources</vt:lpstr>
      <vt:lpstr>How to Cite Print Sources</vt:lpstr>
      <vt:lpstr>How to Cite Print Sources</vt:lpstr>
      <vt:lpstr>How to Cite Print Sources</vt:lpstr>
      <vt:lpstr>In-Text Citations</vt:lpstr>
      <vt:lpstr>MLA Citations </vt:lpstr>
      <vt:lpstr>Works Cited Entry for a Book</vt:lpstr>
      <vt:lpstr>EXPLAIN the Quote</vt:lpstr>
      <vt:lpstr>Explain the Quote</vt:lpstr>
      <vt:lpstr>Explain the Quote</vt:lpstr>
      <vt:lpstr>Important Things to remember </vt:lpstr>
      <vt:lpstr>QUOTE IT! Checklist</vt:lpstr>
      <vt:lpstr>QUOTE IT! Checklist</vt:lpstr>
      <vt:lpstr>PowerPoint Presentation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Schneider</dc:creator>
  <cp:lastModifiedBy>Christina Schneider</cp:lastModifiedBy>
  <cp:revision>49</cp:revision>
  <dcterms:created xsi:type="dcterms:W3CDTF">2014-12-18T21:48:04Z</dcterms:created>
  <dcterms:modified xsi:type="dcterms:W3CDTF">2020-11-01T21:06:28Z</dcterms:modified>
</cp:coreProperties>
</file>