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91" r:id="rId5"/>
    <p:sldId id="292" r:id="rId6"/>
    <p:sldId id="335" r:id="rId7"/>
    <p:sldId id="294" r:id="rId8"/>
    <p:sldId id="296" r:id="rId9"/>
    <p:sldId id="295" r:id="rId10"/>
    <p:sldId id="297" r:id="rId11"/>
    <p:sldId id="298" r:id="rId12"/>
    <p:sldId id="303" r:id="rId13"/>
    <p:sldId id="299" r:id="rId14"/>
    <p:sldId id="304" r:id="rId15"/>
    <p:sldId id="300" r:id="rId16"/>
    <p:sldId id="301" r:id="rId17"/>
    <p:sldId id="305" r:id="rId18"/>
    <p:sldId id="306" r:id="rId19"/>
    <p:sldId id="307" r:id="rId20"/>
    <p:sldId id="332" r:id="rId21"/>
    <p:sldId id="311" r:id="rId22"/>
    <p:sldId id="337" r:id="rId23"/>
    <p:sldId id="338" r:id="rId24"/>
    <p:sldId id="339" r:id="rId25"/>
    <p:sldId id="264" r:id="rId26"/>
    <p:sldId id="336" r:id="rId27"/>
    <p:sldId id="312" r:id="rId28"/>
    <p:sldId id="313" r:id="rId29"/>
    <p:sldId id="314" r:id="rId30"/>
    <p:sldId id="331" r:id="rId31"/>
    <p:sldId id="315" r:id="rId32"/>
    <p:sldId id="330" r:id="rId33"/>
    <p:sldId id="316" r:id="rId34"/>
    <p:sldId id="329" r:id="rId35"/>
    <p:sldId id="317" r:id="rId36"/>
    <p:sldId id="328" r:id="rId37"/>
    <p:sldId id="318" r:id="rId38"/>
    <p:sldId id="327" r:id="rId39"/>
    <p:sldId id="319" r:id="rId40"/>
    <p:sldId id="326" r:id="rId41"/>
    <p:sldId id="320" r:id="rId42"/>
    <p:sldId id="325" r:id="rId43"/>
    <p:sldId id="321" r:id="rId44"/>
    <p:sldId id="324" r:id="rId45"/>
    <p:sldId id="322" r:id="rId46"/>
    <p:sldId id="32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5/11/2016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5/11/2016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5/11/2016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3EF-7956-49F1-9C2F-C094C1FF2762}" type="datetimeFigureOut">
              <a:rPr lang="en-US" smtClean="0"/>
              <a:pPr/>
              <a:t>5/11/2016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B3EF-7956-49F1-9C2F-C094C1FF2762}" type="datetimeFigureOut">
              <a:rPr lang="en-US" smtClean="0"/>
              <a:pPr/>
              <a:t>5/11/2016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32866-7104-4717-8387-2687A1629D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Adjectives &amp; Adverbs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Adverbs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Modifier that describes a verb, adjective, or another adverb</a:t>
            </a:r>
          </a:p>
          <a:p>
            <a:r>
              <a:rPr lang="en-US" dirty="0" smtClean="0"/>
              <a:t>Answer five questions: </a:t>
            </a:r>
          </a:p>
          <a:p>
            <a:pPr lvl="1"/>
            <a:r>
              <a:rPr lang="en-US" dirty="0" smtClean="0"/>
              <a:t>When?</a:t>
            </a:r>
          </a:p>
          <a:p>
            <a:pPr lvl="1"/>
            <a:r>
              <a:rPr lang="en-US" dirty="0" smtClean="0"/>
              <a:t>Where?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To What Extent?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Adverbs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Adverb for a Verb:</a:t>
            </a:r>
          </a:p>
          <a:p>
            <a:pPr lvl="1"/>
            <a:r>
              <a:rPr lang="en-US" dirty="0" smtClean="0"/>
              <a:t>Ex. We happily visited my aunt and uncle after lunch. 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Adverbs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Adverb for a Verb:</a:t>
            </a:r>
          </a:p>
          <a:p>
            <a:pPr lvl="1"/>
            <a:r>
              <a:rPr lang="en-US" dirty="0" smtClean="0"/>
              <a:t>Ex. We </a:t>
            </a:r>
            <a:r>
              <a:rPr lang="en-US" dirty="0" smtClean="0">
                <a:solidFill>
                  <a:srgbClr val="FFFF00"/>
                </a:solidFill>
              </a:rPr>
              <a:t>happily</a:t>
            </a:r>
            <a:r>
              <a:rPr lang="en-US" dirty="0" smtClean="0"/>
              <a:t> visited my aunt and uncle after lunch. 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Adverbs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Adverb for a Verb:</a:t>
            </a:r>
          </a:p>
          <a:p>
            <a:pPr lvl="1"/>
            <a:r>
              <a:rPr lang="en-US" dirty="0" smtClean="0"/>
              <a:t>Ex. We </a:t>
            </a:r>
            <a:r>
              <a:rPr lang="en-US" dirty="0" smtClean="0">
                <a:solidFill>
                  <a:srgbClr val="FFFF00"/>
                </a:solidFill>
              </a:rPr>
              <a:t>happily</a:t>
            </a:r>
            <a:r>
              <a:rPr lang="en-US" dirty="0" smtClean="0"/>
              <a:t> visited my aunt and uncle after lunch. </a:t>
            </a:r>
          </a:p>
          <a:p>
            <a:r>
              <a:rPr lang="en-US" dirty="0" smtClean="0"/>
              <a:t>Adverb for an Adjective:</a:t>
            </a:r>
          </a:p>
          <a:p>
            <a:pPr lvl="1"/>
            <a:r>
              <a:rPr lang="en-US" dirty="0" smtClean="0"/>
              <a:t>Ex. The bowl of chili was extremely hot.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Adverbs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Adverb for a Verb:</a:t>
            </a:r>
          </a:p>
          <a:p>
            <a:pPr lvl="1"/>
            <a:r>
              <a:rPr lang="en-US" dirty="0" smtClean="0"/>
              <a:t>Ex. We </a:t>
            </a:r>
            <a:r>
              <a:rPr lang="en-US" dirty="0" smtClean="0">
                <a:solidFill>
                  <a:srgbClr val="FFFF00"/>
                </a:solidFill>
              </a:rPr>
              <a:t>happily</a:t>
            </a:r>
            <a:r>
              <a:rPr lang="en-US" dirty="0" smtClean="0"/>
              <a:t> visited my aunt and uncle after lunch. </a:t>
            </a:r>
          </a:p>
          <a:p>
            <a:r>
              <a:rPr lang="en-US" dirty="0" smtClean="0"/>
              <a:t>Adverb for an Adjective:</a:t>
            </a:r>
          </a:p>
          <a:p>
            <a:pPr lvl="1"/>
            <a:r>
              <a:rPr lang="en-US" dirty="0" smtClean="0"/>
              <a:t>Ex. The bowl of chili was </a:t>
            </a:r>
            <a:r>
              <a:rPr lang="en-US" dirty="0" smtClean="0">
                <a:solidFill>
                  <a:srgbClr val="FFFF00"/>
                </a:solidFill>
              </a:rPr>
              <a:t>extremely</a:t>
            </a:r>
            <a:r>
              <a:rPr lang="en-US" dirty="0" smtClean="0"/>
              <a:t> hot.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Adverbs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Adverb for a Verb:</a:t>
            </a:r>
          </a:p>
          <a:p>
            <a:pPr lvl="1"/>
            <a:r>
              <a:rPr lang="en-US" dirty="0" smtClean="0"/>
              <a:t>Ex. We </a:t>
            </a:r>
            <a:r>
              <a:rPr lang="en-US" dirty="0" smtClean="0">
                <a:solidFill>
                  <a:srgbClr val="FFFF00"/>
                </a:solidFill>
              </a:rPr>
              <a:t>happily</a:t>
            </a:r>
            <a:r>
              <a:rPr lang="en-US" dirty="0" smtClean="0"/>
              <a:t> visited my aunt and uncle after lunch. </a:t>
            </a:r>
          </a:p>
          <a:p>
            <a:r>
              <a:rPr lang="en-US" dirty="0" smtClean="0"/>
              <a:t>Adverb for an Adjective:</a:t>
            </a:r>
          </a:p>
          <a:p>
            <a:pPr lvl="1"/>
            <a:r>
              <a:rPr lang="en-US" dirty="0" smtClean="0"/>
              <a:t>Ex. The bowl of chili was </a:t>
            </a:r>
            <a:r>
              <a:rPr lang="en-US" dirty="0" smtClean="0">
                <a:solidFill>
                  <a:srgbClr val="FFFF00"/>
                </a:solidFill>
              </a:rPr>
              <a:t>extremely</a:t>
            </a:r>
            <a:r>
              <a:rPr lang="en-US" dirty="0" smtClean="0"/>
              <a:t> hot.</a:t>
            </a:r>
          </a:p>
          <a:p>
            <a:r>
              <a:rPr lang="en-US" dirty="0" smtClean="0"/>
              <a:t>Adverb for an Adverb:</a:t>
            </a:r>
          </a:p>
          <a:p>
            <a:pPr lvl="1"/>
            <a:r>
              <a:rPr lang="en-US" dirty="0" smtClean="0"/>
              <a:t>Ex. The old mall walkers move too slowly. 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Adverbs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Adverb for a Verb:</a:t>
            </a:r>
          </a:p>
          <a:p>
            <a:pPr lvl="1"/>
            <a:r>
              <a:rPr lang="en-US" dirty="0" smtClean="0"/>
              <a:t>Ex. We </a:t>
            </a:r>
            <a:r>
              <a:rPr lang="en-US" dirty="0" smtClean="0">
                <a:solidFill>
                  <a:srgbClr val="FFFF00"/>
                </a:solidFill>
              </a:rPr>
              <a:t>happily</a:t>
            </a:r>
            <a:r>
              <a:rPr lang="en-US" dirty="0" smtClean="0"/>
              <a:t> visited my aunt and uncle after lunch. </a:t>
            </a:r>
          </a:p>
          <a:p>
            <a:r>
              <a:rPr lang="en-US" dirty="0" smtClean="0"/>
              <a:t>Adverb for an Adjective:</a:t>
            </a:r>
          </a:p>
          <a:p>
            <a:pPr lvl="1"/>
            <a:r>
              <a:rPr lang="en-US" dirty="0" smtClean="0"/>
              <a:t>Ex. The bowl of chili was </a:t>
            </a:r>
            <a:r>
              <a:rPr lang="en-US" dirty="0" smtClean="0">
                <a:solidFill>
                  <a:srgbClr val="FFFF00"/>
                </a:solidFill>
              </a:rPr>
              <a:t>extremely</a:t>
            </a:r>
            <a:r>
              <a:rPr lang="en-US" dirty="0" smtClean="0"/>
              <a:t> hot.</a:t>
            </a:r>
          </a:p>
          <a:p>
            <a:r>
              <a:rPr lang="en-US" dirty="0" smtClean="0"/>
              <a:t>Adverb for an Adverb:</a:t>
            </a:r>
          </a:p>
          <a:p>
            <a:pPr lvl="1"/>
            <a:r>
              <a:rPr lang="en-US" dirty="0" smtClean="0"/>
              <a:t>Ex. The old mall walkers move </a:t>
            </a:r>
            <a:r>
              <a:rPr lang="en-US" dirty="0" smtClean="0">
                <a:solidFill>
                  <a:srgbClr val="FFFF00"/>
                </a:solidFill>
              </a:rPr>
              <a:t>too</a:t>
            </a:r>
            <a:r>
              <a:rPr lang="en-US" dirty="0" smtClean="0"/>
              <a:t> slowly. 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Adverbs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Adverbs may also modify prepositions and prepositional phrases:</a:t>
            </a:r>
          </a:p>
          <a:p>
            <a:pPr lvl="1"/>
            <a:r>
              <a:rPr lang="en-US" dirty="0" smtClean="0"/>
              <a:t>Ex. Grandma left at ten; we left just after. 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Adverbs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Adverbs may also modify prepositions and prepositional phrases:</a:t>
            </a:r>
          </a:p>
          <a:p>
            <a:pPr lvl="1"/>
            <a:r>
              <a:rPr lang="en-US" dirty="0" smtClean="0"/>
              <a:t>Ex. Grandma left at ten; we left </a:t>
            </a:r>
            <a:r>
              <a:rPr lang="en-US" dirty="0" smtClean="0">
                <a:solidFill>
                  <a:srgbClr val="FFFF00"/>
                </a:solidFill>
              </a:rPr>
              <a:t>just</a:t>
            </a:r>
            <a:r>
              <a:rPr lang="en-US" dirty="0" smtClean="0"/>
              <a:t> after. 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Adverbs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Adverbs may also modify prepositions and prepositional phrases:</a:t>
            </a:r>
          </a:p>
          <a:p>
            <a:pPr lvl="1"/>
            <a:r>
              <a:rPr lang="en-US" dirty="0" smtClean="0"/>
              <a:t>Ex. Grandma left at ten; we left </a:t>
            </a:r>
            <a:r>
              <a:rPr lang="en-US" dirty="0" smtClean="0">
                <a:solidFill>
                  <a:srgbClr val="FFFF00"/>
                </a:solidFill>
              </a:rPr>
              <a:t>just</a:t>
            </a:r>
            <a:r>
              <a:rPr lang="en-US" dirty="0" smtClean="0"/>
              <a:t> after. </a:t>
            </a:r>
          </a:p>
          <a:p>
            <a:pPr lvl="1"/>
            <a:r>
              <a:rPr lang="en-US" dirty="0" smtClean="0"/>
              <a:t>Ex. My plate was filled almost to the top.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Adjective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Modifier that provides information about  noun or pronoun</a:t>
            </a:r>
          </a:p>
          <a:p>
            <a:r>
              <a:rPr lang="en-US" dirty="0" smtClean="0"/>
              <a:t>Answers four questions:</a:t>
            </a:r>
          </a:p>
          <a:p>
            <a:pPr lvl="1"/>
            <a:r>
              <a:rPr lang="en-US" dirty="0" smtClean="0"/>
              <a:t>What kind of?</a:t>
            </a:r>
          </a:p>
          <a:p>
            <a:pPr lvl="1"/>
            <a:r>
              <a:rPr lang="en-US" dirty="0" smtClean="0"/>
              <a:t>Which one?</a:t>
            </a:r>
          </a:p>
          <a:p>
            <a:pPr lvl="1"/>
            <a:r>
              <a:rPr lang="en-US" dirty="0" smtClean="0"/>
              <a:t>How much?</a:t>
            </a:r>
          </a:p>
          <a:p>
            <a:pPr lvl="1"/>
            <a:r>
              <a:rPr lang="en-US" dirty="0" smtClean="0"/>
              <a:t>How many?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Adverbs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Adverbs may also modify prepositions and prepositional phrases:</a:t>
            </a:r>
          </a:p>
          <a:p>
            <a:pPr lvl="1"/>
            <a:r>
              <a:rPr lang="en-US" dirty="0" smtClean="0"/>
              <a:t>Ex. Grandma left at ten; we left </a:t>
            </a:r>
            <a:r>
              <a:rPr lang="en-US" dirty="0" smtClean="0">
                <a:solidFill>
                  <a:srgbClr val="FFFF00"/>
                </a:solidFill>
              </a:rPr>
              <a:t>just</a:t>
            </a:r>
            <a:r>
              <a:rPr lang="en-US" dirty="0" smtClean="0"/>
              <a:t> after. </a:t>
            </a:r>
          </a:p>
          <a:p>
            <a:pPr lvl="1"/>
            <a:r>
              <a:rPr lang="en-US" dirty="0" smtClean="0"/>
              <a:t>Ex. My plate was filled </a:t>
            </a:r>
            <a:r>
              <a:rPr lang="en-US" dirty="0" smtClean="0">
                <a:solidFill>
                  <a:srgbClr val="FFFF00"/>
                </a:solidFill>
              </a:rPr>
              <a:t>almost</a:t>
            </a:r>
            <a:r>
              <a:rPr lang="en-US" dirty="0" smtClean="0"/>
              <a:t> to the top.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Adverbs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negatives, like not, barely, and never, are adverbs:</a:t>
            </a:r>
          </a:p>
          <a:p>
            <a:pPr lvl="1"/>
            <a:r>
              <a:rPr lang="en-US" dirty="0" smtClean="0"/>
              <a:t>Ex. He should </a:t>
            </a:r>
            <a:r>
              <a:rPr lang="en-US" dirty="0" smtClean="0">
                <a:solidFill>
                  <a:srgbClr val="FFFF00"/>
                </a:solidFill>
              </a:rPr>
              <a:t>not</a:t>
            </a:r>
            <a:r>
              <a:rPr lang="en-US" dirty="0" smtClean="0"/>
              <a:t> have refused the side dish of grits, the signature food of the South.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Adverbs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careful of overusing adverbs to create redundancy:</a:t>
            </a:r>
          </a:p>
          <a:p>
            <a:pPr lvl="1"/>
            <a:r>
              <a:rPr lang="en-US" dirty="0" smtClean="0"/>
              <a:t>Ex. With impressive speed, </a:t>
            </a:r>
            <a:r>
              <a:rPr lang="en-US" dirty="0" smtClean="0"/>
              <a:t>Landon </a:t>
            </a:r>
            <a:r>
              <a:rPr lang="en-US" dirty="0" smtClean="0"/>
              <a:t>raced through the American Lit final exam quickly and finished it within the first half hour.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Adverbs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careful of overusing adverbs to create redundancy:</a:t>
            </a:r>
          </a:p>
          <a:p>
            <a:pPr lvl="1"/>
            <a:r>
              <a:rPr lang="en-US" dirty="0" smtClean="0"/>
              <a:t>Ex. </a:t>
            </a:r>
            <a:r>
              <a:rPr lang="en-US" dirty="0" smtClean="0">
                <a:solidFill>
                  <a:srgbClr val="FFFF00"/>
                </a:solidFill>
              </a:rPr>
              <a:t>With impressive speed</a:t>
            </a:r>
            <a:r>
              <a:rPr lang="en-US" dirty="0" smtClean="0"/>
              <a:t>, </a:t>
            </a:r>
            <a:r>
              <a:rPr lang="en-US" dirty="0" smtClean="0"/>
              <a:t>Landon </a:t>
            </a:r>
            <a:r>
              <a:rPr lang="en-US" dirty="0" smtClean="0"/>
              <a:t>raced through the American Lit final exam </a:t>
            </a:r>
            <a:r>
              <a:rPr lang="en-US" dirty="0" smtClean="0">
                <a:solidFill>
                  <a:srgbClr val="FFFF00"/>
                </a:solidFill>
              </a:rPr>
              <a:t>quickly</a:t>
            </a:r>
            <a:r>
              <a:rPr lang="en-US" dirty="0" smtClean="0"/>
              <a:t> and finished it within the first half hour.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Adverbs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careful of overusing adverbs to create redundancy:</a:t>
            </a:r>
          </a:p>
          <a:p>
            <a:pPr lvl="1"/>
            <a:r>
              <a:rPr lang="en-US" dirty="0" smtClean="0"/>
              <a:t>Ex. </a:t>
            </a:r>
            <a:r>
              <a:rPr lang="en-US" dirty="0" smtClean="0">
                <a:solidFill>
                  <a:srgbClr val="FFFF00"/>
                </a:solidFill>
              </a:rPr>
              <a:t>With impressive speed</a:t>
            </a:r>
            <a:r>
              <a:rPr lang="en-US" dirty="0" smtClean="0"/>
              <a:t>, </a:t>
            </a:r>
            <a:r>
              <a:rPr lang="en-US" dirty="0" smtClean="0"/>
              <a:t>Landon </a:t>
            </a:r>
            <a:r>
              <a:rPr lang="en-US" dirty="0" smtClean="0"/>
              <a:t>raced through the American Lit final exam </a:t>
            </a:r>
            <a:r>
              <a:rPr lang="en-US" strike="sngStrike" dirty="0" smtClean="0">
                <a:solidFill>
                  <a:srgbClr val="FFFF00"/>
                </a:solidFill>
              </a:rPr>
              <a:t>quickly</a:t>
            </a:r>
            <a:r>
              <a:rPr lang="en-US" dirty="0" smtClean="0"/>
              <a:t> and finished it within the first half hour.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7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Tricky Adjectives and Adverbs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Good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Bad</a:t>
            </a:r>
            <a:r>
              <a:rPr lang="en-US" dirty="0" smtClean="0"/>
              <a:t> are always adjectives.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Well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Badly</a:t>
            </a:r>
            <a:r>
              <a:rPr lang="en-US" dirty="0" smtClean="0"/>
              <a:t> are adverbs.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Well</a:t>
            </a:r>
            <a:r>
              <a:rPr lang="en-US" dirty="0" smtClean="0"/>
              <a:t> can be an adjective to describe one’s health, but use </a:t>
            </a:r>
            <a:r>
              <a:rPr lang="en-US" dirty="0" smtClean="0">
                <a:solidFill>
                  <a:srgbClr val="FFFF00"/>
                </a:solidFill>
              </a:rPr>
              <a:t>Good</a:t>
            </a:r>
            <a:r>
              <a:rPr lang="en-US" dirty="0" smtClean="0"/>
              <a:t> if it is </a:t>
            </a:r>
            <a:r>
              <a:rPr lang="en-US" u="sng" dirty="0" smtClean="0"/>
              <a:t>not</a:t>
            </a:r>
            <a:r>
              <a:rPr lang="en-US" dirty="0" smtClean="0"/>
              <a:t> involving health</a:t>
            </a:r>
          </a:p>
          <a:p>
            <a:pPr lvl="1"/>
            <a:r>
              <a:rPr lang="en-US" dirty="0" smtClean="0"/>
              <a:t>Ex. Lima beans taste </a:t>
            </a:r>
            <a:r>
              <a:rPr lang="en-US" dirty="0" smtClean="0">
                <a:solidFill>
                  <a:srgbClr val="FFFF00"/>
                </a:solidFill>
              </a:rPr>
              <a:t>bad</a:t>
            </a:r>
            <a:r>
              <a:rPr lang="en-US" dirty="0" smtClean="0"/>
              <a:t>. Boston baked beans taste </a:t>
            </a:r>
            <a:r>
              <a:rPr lang="en-US" dirty="0" smtClean="0">
                <a:solidFill>
                  <a:srgbClr val="FFFF00"/>
                </a:solidFill>
              </a:rPr>
              <a:t>good</a:t>
            </a:r>
            <a:r>
              <a:rPr lang="en-US" dirty="0" smtClean="0"/>
              <a:t>. But eat too many, and you may not feel </a:t>
            </a:r>
            <a:r>
              <a:rPr lang="en-US" dirty="0" smtClean="0">
                <a:solidFill>
                  <a:srgbClr val="FFFF00"/>
                </a:solidFill>
              </a:rPr>
              <a:t>well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Tricky Adjectives and Adverbs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Good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Bad</a:t>
            </a:r>
            <a:r>
              <a:rPr lang="en-US" dirty="0" smtClean="0"/>
              <a:t> are always adjectives.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Well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Badly</a:t>
            </a:r>
            <a:r>
              <a:rPr lang="en-US" dirty="0" smtClean="0"/>
              <a:t> are adverbs.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Well</a:t>
            </a:r>
            <a:r>
              <a:rPr lang="en-US" dirty="0" smtClean="0"/>
              <a:t> can be an adjective to describe one’s health, but use </a:t>
            </a:r>
            <a:r>
              <a:rPr lang="en-US" dirty="0" smtClean="0">
                <a:solidFill>
                  <a:srgbClr val="FFFF00"/>
                </a:solidFill>
              </a:rPr>
              <a:t>Good</a:t>
            </a:r>
            <a:r>
              <a:rPr lang="en-US" dirty="0" smtClean="0"/>
              <a:t> if it is </a:t>
            </a:r>
            <a:r>
              <a:rPr lang="en-US" u="sng" dirty="0" smtClean="0"/>
              <a:t>not</a:t>
            </a:r>
            <a:r>
              <a:rPr lang="en-US" dirty="0" smtClean="0"/>
              <a:t> involving health</a:t>
            </a:r>
          </a:p>
          <a:p>
            <a:pPr lvl="1"/>
            <a:r>
              <a:rPr lang="en-US" dirty="0" smtClean="0"/>
              <a:t>Ex. Mr. Britton must not being feeling </a:t>
            </a:r>
            <a:r>
              <a:rPr lang="en-US" dirty="0" smtClean="0">
                <a:solidFill>
                  <a:srgbClr val="FFFF00"/>
                </a:solidFill>
              </a:rPr>
              <a:t>well</a:t>
            </a:r>
            <a:r>
              <a:rPr lang="en-US" dirty="0"/>
              <a:t> </a:t>
            </a:r>
            <a:r>
              <a:rPr lang="en-US" dirty="0" smtClean="0"/>
              <a:t>because he did not play the harmonica </a:t>
            </a:r>
            <a:r>
              <a:rPr lang="en-US" dirty="0" smtClean="0">
                <a:solidFill>
                  <a:srgbClr val="FFFF00"/>
                </a:solidFill>
              </a:rPr>
              <a:t>well</a:t>
            </a:r>
            <a:r>
              <a:rPr lang="en-US" dirty="0" smtClean="0"/>
              <a:t>. He is usually a </a:t>
            </a:r>
            <a:r>
              <a:rPr lang="en-US" dirty="0" smtClean="0">
                <a:solidFill>
                  <a:srgbClr val="FFFF00"/>
                </a:solidFill>
              </a:rPr>
              <a:t>good</a:t>
            </a:r>
            <a:r>
              <a:rPr lang="en-US" dirty="0" smtClean="0"/>
              <a:t> player.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4000" dirty="0" smtClean="0"/>
              <a:t>A forkful of well-cooked polenta goes down (smooth / smoothly).</a:t>
            </a:r>
          </a:p>
          <a:p>
            <a:pPr marL="514350" indent="-51435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4000" dirty="0" smtClean="0"/>
              <a:t>A forkful of well-cooked polenta goes down (smooth / </a:t>
            </a:r>
            <a:r>
              <a:rPr lang="en-US" sz="4000" dirty="0" smtClean="0">
                <a:solidFill>
                  <a:srgbClr val="FFFF00"/>
                </a:solidFill>
              </a:rPr>
              <a:t>smoothly</a:t>
            </a:r>
            <a:r>
              <a:rPr lang="en-US" sz="4000" dirty="0" smtClean="0"/>
              <a:t>).</a:t>
            </a:r>
          </a:p>
          <a:p>
            <a:pPr marL="514350" indent="-51435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4000" dirty="0" smtClean="0"/>
              <a:t>2. When the new season of </a:t>
            </a:r>
            <a:r>
              <a:rPr lang="en-US" sz="4000" i="1" dirty="0" err="1" smtClean="0"/>
              <a:t>Caillou</a:t>
            </a:r>
            <a:r>
              <a:rPr lang="en-US" sz="4000" i="1" dirty="0" smtClean="0"/>
              <a:t> </a:t>
            </a:r>
            <a:r>
              <a:rPr lang="en-US" sz="4000" dirty="0" smtClean="0"/>
              <a:t>came out, I (quick / quickly) went to the store to buy it.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Adjectives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Adjectives can be before or after the noun they modify:</a:t>
            </a:r>
          </a:p>
          <a:p>
            <a:pPr lvl="1"/>
            <a:r>
              <a:rPr lang="en-US" dirty="0" smtClean="0"/>
              <a:t>Ex. The traffic, slow and congested, served as the cause for the road rage incident.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4000" dirty="0" smtClean="0"/>
              <a:t>2. When the new season of </a:t>
            </a:r>
            <a:r>
              <a:rPr lang="en-US" sz="4000" i="1" dirty="0" err="1" smtClean="0"/>
              <a:t>Caillou</a:t>
            </a:r>
            <a:r>
              <a:rPr lang="en-US" sz="4000" i="1" dirty="0" smtClean="0"/>
              <a:t> </a:t>
            </a:r>
            <a:r>
              <a:rPr lang="en-US" sz="4000" dirty="0" smtClean="0"/>
              <a:t>came out, I (quick / </a:t>
            </a:r>
            <a:r>
              <a:rPr lang="en-US" sz="4000" dirty="0" smtClean="0">
                <a:solidFill>
                  <a:srgbClr val="FFFF00"/>
                </a:solidFill>
              </a:rPr>
              <a:t>quickly</a:t>
            </a:r>
            <a:r>
              <a:rPr lang="en-US" sz="4000" dirty="0" smtClean="0"/>
              <a:t>) went to the store to buy it.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4000" dirty="0" smtClean="0"/>
              <a:t>3. I ate my first plate of pancakes (near / nearly) twenty minutes ago.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4000" dirty="0" smtClean="0"/>
              <a:t>3. I ate my first plate of pancakes (near / </a:t>
            </a:r>
            <a:r>
              <a:rPr lang="en-US" sz="4000" dirty="0" smtClean="0">
                <a:solidFill>
                  <a:srgbClr val="FFFF00"/>
                </a:solidFill>
              </a:rPr>
              <a:t>nearly</a:t>
            </a:r>
            <a:r>
              <a:rPr lang="en-US" sz="4000" dirty="0" smtClean="0"/>
              <a:t>) twenty minutes ago.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4000" dirty="0" smtClean="0"/>
              <a:t>4. The first time I cooked eggs, I cooked them (bad / badly).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4000" dirty="0" smtClean="0"/>
              <a:t>4. The first time I cooked eggs, I cooked them (bad / </a:t>
            </a:r>
            <a:r>
              <a:rPr lang="en-US" sz="4000" dirty="0" smtClean="0">
                <a:solidFill>
                  <a:srgbClr val="FFFF00"/>
                </a:solidFill>
              </a:rPr>
              <a:t>badly</a:t>
            </a:r>
            <a:r>
              <a:rPr lang="en-US" sz="4000" dirty="0" smtClean="0"/>
              <a:t>).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4000" dirty="0" smtClean="0"/>
              <a:t>5. Chocolate chips in eggs taste (bad / badly).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4000" dirty="0" smtClean="0"/>
              <a:t>5. Chocolate chips in eggs taste (</a:t>
            </a:r>
            <a:r>
              <a:rPr lang="en-US" sz="4000" dirty="0" smtClean="0">
                <a:solidFill>
                  <a:srgbClr val="FFFF00"/>
                </a:solidFill>
              </a:rPr>
              <a:t>bad</a:t>
            </a:r>
            <a:r>
              <a:rPr lang="en-US" sz="4000" dirty="0" smtClean="0"/>
              <a:t> / badly).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4000" dirty="0" smtClean="0"/>
              <a:t>6. If you continue to eat so (slow / slowly), we will be late.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4000" dirty="0" smtClean="0"/>
              <a:t>6. If you continue to eat so (slow / </a:t>
            </a:r>
            <a:r>
              <a:rPr lang="en-US" sz="4000" dirty="0" smtClean="0">
                <a:solidFill>
                  <a:srgbClr val="FFFF00"/>
                </a:solidFill>
              </a:rPr>
              <a:t>slowly</a:t>
            </a:r>
            <a:r>
              <a:rPr lang="en-US" sz="4000" dirty="0" smtClean="0"/>
              <a:t>), we will be late.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4000" dirty="0" smtClean="0"/>
              <a:t>7. Some think that French toast tastes (good / well) with lots of maple syrup.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Adjectives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Adjectives can be before or after the noun they modify:</a:t>
            </a:r>
          </a:p>
          <a:p>
            <a:pPr lvl="1"/>
            <a:r>
              <a:rPr lang="en-US" dirty="0" smtClean="0"/>
              <a:t>Ex. The traffic, </a:t>
            </a:r>
            <a:r>
              <a:rPr lang="en-US" dirty="0" smtClean="0">
                <a:solidFill>
                  <a:srgbClr val="FFFF00"/>
                </a:solidFill>
              </a:rPr>
              <a:t>slow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congested</a:t>
            </a:r>
            <a:r>
              <a:rPr lang="en-US" dirty="0" smtClean="0"/>
              <a:t>, served as the cause for the </a:t>
            </a:r>
            <a:r>
              <a:rPr lang="en-US" dirty="0" smtClean="0">
                <a:solidFill>
                  <a:srgbClr val="FFFF00"/>
                </a:solidFill>
              </a:rPr>
              <a:t>road rage </a:t>
            </a:r>
            <a:r>
              <a:rPr lang="en-US" dirty="0" smtClean="0"/>
              <a:t>incident.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4000" dirty="0" smtClean="0"/>
              <a:t>7. Some think that French toast tastes (</a:t>
            </a:r>
            <a:r>
              <a:rPr lang="en-US" sz="4000" dirty="0" smtClean="0">
                <a:solidFill>
                  <a:srgbClr val="FFFF00"/>
                </a:solidFill>
              </a:rPr>
              <a:t>good</a:t>
            </a:r>
            <a:r>
              <a:rPr lang="en-US" sz="4000" dirty="0" smtClean="0"/>
              <a:t> / well) with lots of maple syrup.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4000" dirty="0" smtClean="0"/>
              <a:t>8. It can be argued (strong / strongly) that pizza is America’s favorite food.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4000" dirty="0" smtClean="0"/>
              <a:t>8. It can be argued (strong / </a:t>
            </a:r>
            <a:r>
              <a:rPr lang="en-US" sz="4000" dirty="0" smtClean="0">
                <a:solidFill>
                  <a:srgbClr val="FFFF00"/>
                </a:solidFill>
              </a:rPr>
              <a:t>strongly</a:t>
            </a:r>
            <a:r>
              <a:rPr lang="en-US" sz="4000" dirty="0" smtClean="0"/>
              <a:t>) that pizza is America’s favorite food.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4000" dirty="0" smtClean="0"/>
              <a:t>9. The Phillies are (certain / certainly) no strangers to the playoffs.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4000" dirty="0" smtClean="0"/>
              <a:t>9. The Phillies are (certain / </a:t>
            </a:r>
            <a:r>
              <a:rPr lang="en-US" sz="4000" dirty="0" smtClean="0">
                <a:solidFill>
                  <a:srgbClr val="FFFF00"/>
                </a:solidFill>
              </a:rPr>
              <a:t>certainly</a:t>
            </a:r>
            <a:r>
              <a:rPr lang="en-US" sz="4000" dirty="0" smtClean="0"/>
              <a:t>) no strangers to the playoffs.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4000" dirty="0" smtClean="0"/>
              <a:t>10. One can purchase (instant / instantly) coffee at any supermarket.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4000" dirty="0" smtClean="0"/>
              <a:t>10. One can purchase (</a:t>
            </a:r>
            <a:r>
              <a:rPr lang="en-US" sz="4000" dirty="0" smtClean="0">
                <a:solidFill>
                  <a:srgbClr val="FFFF00"/>
                </a:solidFill>
              </a:rPr>
              <a:t>instant</a:t>
            </a:r>
            <a:r>
              <a:rPr lang="en-US" sz="4000" dirty="0" smtClean="0"/>
              <a:t> / instantly) coffee at any supermarket.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Adjectives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Adjectives can be before or after the noun they modify:</a:t>
            </a:r>
          </a:p>
          <a:p>
            <a:pPr lvl="1"/>
            <a:r>
              <a:rPr lang="en-US" dirty="0" smtClean="0"/>
              <a:t>Ex. The traffic, </a:t>
            </a:r>
            <a:r>
              <a:rPr lang="en-US" dirty="0" smtClean="0">
                <a:solidFill>
                  <a:srgbClr val="FFFF00"/>
                </a:solidFill>
              </a:rPr>
              <a:t>slow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congested</a:t>
            </a:r>
            <a:r>
              <a:rPr lang="en-US" dirty="0" smtClean="0"/>
              <a:t>, served as the cause for the </a:t>
            </a:r>
            <a:r>
              <a:rPr lang="en-US" dirty="0" smtClean="0">
                <a:solidFill>
                  <a:srgbClr val="FFFF00"/>
                </a:solidFill>
              </a:rPr>
              <a:t>road rage </a:t>
            </a:r>
            <a:r>
              <a:rPr lang="en-US" dirty="0" smtClean="0"/>
              <a:t>incident. </a:t>
            </a:r>
          </a:p>
          <a:p>
            <a:r>
              <a:rPr lang="en-US" dirty="0" smtClean="0"/>
              <a:t>Proper Adjectives are derived from proper nouns:</a:t>
            </a:r>
          </a:p>
          <a:p>
            <a:pPr lvl="1"/>
            <a:r>
              <a:rPr lang="en-US" dirty="0" smtClean="0"/>
              <a:t>Ex. Some Pennsylvania schools lack plumbing.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Adjectives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Adjectives can be before or after the noun they modify:</a:t>
            </a:r>
          </a:p>
          <a:p>
            <a:pPr lvl="1"/>
            <a:r>
              <a:rPr lang="en-US" dirty="0" smtClean="0"/>
              <a:t>Ex. The traffic, </a:t>
            </a:r>
            <a:r>
              <a:rPr lang="en-US" dirty="0" smtClean="0">
                <a:solidFill>
                  <a:srgbClr val="FFFF00"/>
                </a:solidFill>
              </a:rPr>
              <a:t>slow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congested</a:t>
            </a:r>
            <a:r>
              <a:rPr lang="en-US" dirty="0" smtClean="0"/>
              <a:t>, served as the cause for the </a:t>
            </a:r>
            <a:r>
              <a:rPr lang="en-US" dirty="0" smtClean="0">
                <a:solidFill>
                  <a:srgbClr val="FFFF00"/>
                </a:solidFill>
              </a:rPr>
              <a:t>road rage </a:t>
            </a:r>
            <a:r>
              <a:rPr lang="en-US" dirty="0" smtClean="0"/>
              <a:t>incident. </a:t>
            </a:r>
          </a:p>
          <a:p>
            <a:r>
              <a:rPr lang="en-US" dirty="0" smtClean="0"/>
              <a:t>Proper Adjectives are derived from proper nouns:</a:t>
            </a:r>
          </a:p>
          <a:p>
            <a:pPr lvl="1"/>
            <a:r>
              <a:rPr lang="en-US" dirty="0" smtClean="0"/>
              <a:t>Ex. Some </a:t>
            </a:r>
            <a:r>
              <a:rPr lang="en-US" dirty="0" smtClean="0">
                <a:solidFill>
                  <a:srgbClr val="FFFF00"/>
                </a:solidFill>
              </a:rPr>
              <a:t>Pennsylvania</a:t>
            </a:r>
            <a:r>
              <a:rPr lang="en-US" dirty="0" smtClean="0"/>
              <a:t> schools lack plumbing.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Adjectives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predicate adjective follows a linking verb to modify the subject:</a:t>
            </a:r>
          </a:p>
          <a:p>
            <a:pPr lvl="1"/>
            <a:r>
              <a:rPr lang="en-US" dirty="0" smtClean="0"/>
              <a:t>Ex. </a:t>
            </a:r>
            <a:r>
              <a:rPr lang="en-US" dirty="0" smtClean="0"/>
              <a:t>Nicolette's </a:t>
            </a:r>
            <a:r>
              <a:rPr lang="en-US" dirty="0" smtClean="0"/>
              <a:t>spicy corn salsa was delicious.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Adjectives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predicate adjective follows a linking verb to modify the subject:</a:t>
            </a:r>
          </a:p>
          <a:p>
            <a:pPr lvl="1"/>
            <a:r>
              <a:rPr lang="en-US" dirty="0" smtClean="0"/>
              <a:t>Ex. </a:t>
            </a:r>
            <a:r>
              <a:rPr lang="en-US" dirty="0" smtClean="0"/>
              <a:t>Nicolette's </a:t>
            </a:r>
            <a:r>
              <a:rPr lang="en-US" dirty="0" smtClean="0"/>
              <a:t>spicy corn salsa was </a:t>
            </a:r>
            <a:r>
              <a:rPr lang="en-US" dirty="0" smtClean="0">
                <a:solidFill>
                  <a:srgbClr val="FFFF00"/>
                </a:solidFill>
              </a:rPr>
              <a:t>delicious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Adjectives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predicate adjective follows a linking verb to modify the subject:</a:t>
            </a:r>
          </a:p>
          <a:p>
            <a:pPr lvl="1"/>
            <a:r>
              <a:rPr lang="en-US" dirty="0" smtClean="0"/>
              <a:t>Ex. </a:t>
            </a:r>
            <a:r>
              <a:rPr lang="en-US" dirty="0" smtClean="0"/>
              <a:t>Nicolette's </a:t>
            </a:r>
            <a:r>
              <a:rPr lang="en-US" dirty="0" smtClean="0"/>
              <a:t>spicy corn salsa was </a:t>
            </a:r>
            <a:r>
              <a:rPr lang="en-US" dirty="0" smtClean="0">
                <a:solidFill>
                  <a:srgbClr val="FFFF00"/>
                </a:solidFill>
              </a:rPr>
              <a:t>delicious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articles (a, an, the) are all adjectives.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1221</Words>
  <Application>Microsoft Office PowerPoint</Application>
  <PresentationFormat>On-screen Show (4:3)</PresentationFormat>
  <Paragraphs>150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Using Adjectives &amp; Adverbs</vt:lpstr>
      <vt:lpstr>Adjective</vt:lpstr>
      <vt:lpstr>Adjectives</vt:lpstr>
      <vt:lpstr>Adjectives</vt:lpstr>
      <vt:lpstr>Adjectives</vt:lpstr>
      <vt:lpstr>Adjectives</vt:lpstr>
      <vt:lpstr>Adjectives</vt:lpstr>
      <vt:lpstr>Adjectives</vt:lpstr>
      <vt:lpstr>Adjectives</vt:lpstr>
      <vt:lpstr>Adverbs</vt:lpstr>
      <vt:lpstr>Adverbs</vt:lpstr>
      <vt:lpstr>Adverbs</vt:lpstr>
      <vt:lpstr>Adverbs</vt:lpstr>
      <vt:lpstr>Adverbs</vt:lpstr>
      <vt:lpstr>Adverbs</vt:lpstr>
      <vt:lpstr>Adverbs</vt:lpstr>
      <vt:lpstr>Adverbs</vt:lpstr>
      <vt:lpstr>Adverbs</vt:lpstr>
      <vt:lpstr>Adverbs</vt:lpstr>
      <vt:lpstr>Adverbs</vt:lpstr>
      <vt:lpstr>Adverbs</vt:lpstr>
      <vt:lpstr>Adverbs</vt:lpstr>
      <vt:lpstr>Adverbs</vt:lpstr>
      <vt:lpstr>Adverbs</vt:lpstr>
      <vt:lpstr>Tricky Adjectives and Adverbs</vt:lpstr>
      <vt:lpstr>Tricky Adjectives and Adverbs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</vt:vector>
  </TitlesOfParts>
  <Company>L-S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Fragments &amp; Run-Ons</dc:title>
  <dc:creator>Administrator</dc:creator>
  <cp:lastModifiedBy>Jeffrey Marsh</cp:lastModifiedBy>
  <cp:revision>20</cp:revision>
  <dcterms:created xsi:type="dcterms:W3CDTF">2009-10-19T08:58:36Z</dcterms:created>
  <dcterms:modified xsi:type="dcterms:W3CDTF">2016-05-11T09:02:41Z</dcterms:modified>
</cp:coreProperties>
</file>