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6" r:id="rId33"/>
    <p:sldId id="335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2D7D8-DEA9-4B93-B7D2-5F85F1CEB321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3D1F6-E58E-49F8-8AE2-8CB2C1A8C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4AE2E-9E12-459F-BE9E-6AF3FB303054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93FD4-794D-46CB-8C5A-A13D89DBC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C96D-0603-4D37-A53F-F99424FB8D45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3E10-4AF2-462A-A403-E10889601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45120-222F-4BF1-96BA-D497EA21593D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44A92-8DBF-4D09-B2EB-7B8D8D98D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62EEE-7985-40D3-94A3-1998B0BE5F03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6C8A-2F86-4998-9AEC-BACC89892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020BA-4D94-4416-B7FC-72B95E223E81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6373-2538-4520-8649-488A9C2AC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EC9E8-6224-49D0-9533-06D0E7A3A3B4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DFBF-FCFB-43A8-9821-C1B6FF48B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4783-45B8-4CD4-8A89-8A87C4A3D584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2D4E4-BD59-4242-A18A-697FDA9C9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9F139-4081-45F8-8892-65CA19E62CD2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1A0AF-1752-47DD-8E9D-9E6F67BED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F9122-FDD6-4619-9A2A-7FFDA69596B5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9BE18-C431-48F3-BF01-DB48A8671D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D04AD-4220-41EC-862F-E98422D63397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18A72-BB20-4432-95D2-364C266F2C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3B3A47-1161-4E76-914A-7B971A32AFEA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24CF67-A6F1-40E7-BC8A-857527C56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Because of</a:t>
            </a:r>
            <a:r>
              <a:rPr lang="en-US" dirty="0" smtClean="0"/>
              <a:t> the heavy </a:t>
            </a:r>
            <a:r>
              <a:rPr lang="en-US" u="sng" dirty="0" smtClean="0"/>
              <a:t>rains, the</a:t>
            </a:r>
            <a:r>
              <a:rPr lang="en-US" dirty="0" smtClean="0"/>
              <a:t> clogged storm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A                                   B</a:t>
            </a:r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drains and the</a:t>
            </a:r>
            <a:r>
              <a:rPr lang="en-US" dirty="0" smtClean="0"/>
              <a:t> saturated ground, the water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C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rose quickly </a:t>
            </a:r>
            <a:r>
              <a:rPr lang="en-US" u="sng" dirty="0" smtClean="0"/>
              <a:t>in and around</a:t>
            </a:r>
            <a:r>
              <a:rPr lang="en-US" dirty="0" smtClean="0"/>
              <a:t> our house. </a:t>
            </a:r>
            <a:r>
              <a:rPr lang="en-US" u="sng" dirty="0" smtClean="0"/>
              <a:t>No Error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                               D				     E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and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00B0F0"/>
                </a:solidFill>
              </a:rPr>
              <a:t>not only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</a:t>
            </a:r>
            <a:r>
              <a:rPr lang="en-US" sz="3400" dirty="0" smtClean="0">
                <a:solidFill>
                  <a:srgbClr val="00B0F0"/>
                </a:solidFill>
              </a:rPr>
              <a:t>but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00B0F0"/>
                </a:solidFill>
              </a:rPr>
              <a:t>not only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</a:t>
            </a:r>
            <a:r>
              <a:rPr lang="en-US" sz="3400" dirty="0" smtClean="0">
                <a:solidFill>
                  <a:srgbClr val="00B0F0"/>
                </a:solidFill>
              </a:rPr>
              <a:t>but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 </a:t>
            </a:r>
            <a:r>
              <a:rPr lang="en-US" sz="3400" dirty="0" smtClean="0">
                <a:solidFill>
                  <a:srgbClr val="00B0F0"/>
                </a:solidFill>
              </a:rPr>
              <a:t>too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00B0F0"/>
                </a:solidFill>
              </a:rPr>
              <a:t>not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00B0F0"/>
                </a:solidFill>
              </a:rPr>
              <a:t>only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</a:t>
            </a:r>
            <a:r>
              <a:rPr lang="en-US" sz="3400" dirty="0" smtClean="0">
                <a:solidFill>
                  <a:srgbClr val="00B0F0"/>
                </a:solidFill>
              </a:rPr>
              <a:t>but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 </a:t>
            </a:r>
            <a:r>
              <a:rPr lang="en-US" sz="3400" strike="sngStrike" dirty="0" smtClean="0">
                <a:solidFill>
                  <a:srgbClr val="00B0F0"/>
                </a:solidFill>
              </a:rPr>
              <a:t>too</a:t>
            </a:r>
            <a:r>
              <a:rPr lang="en-US" sz="3400" dirty="0" smtClean="0">
                <a:solidFill>
                  <a:srgbClr val="00B0F0"/>
                </a:solidFill>
              </a:rPr>
              <a:t> also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00B0F0"/>
                </a:solidFill>
              </a:rPr>
              <a:t>not only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</a:t>
            </a:r>
            <a:r>
              <a:rPr lang="en-US" sz="3400" dirty="0" smtClean="0">
                <a:solidFill>
                  <a:srgbClr val="00B0F0"/>
                </a:solidFill>
              </a:rPr>
              <a:t>but also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Chris wondered if anyone else had a fear of clowns and if anyone noticed his lips quivering.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Chris wondered </a:t>
            </a:r>
            <a:r>
              <a:rPr lang="en-US" sz="3400" dirty="0" smtClean="0">
                <a:solidFill>
                  <a:srgbClr val="FFFF00"/>
                </a:solidFill>
              </a:rPr>
              <a:t>if anyone else had a fear of clowns </a:t>
            </a:r>
            <a:r>
              <a:rPr lang="en-US" sz="3400" dirty="0" smtClean="0"/>
              <a:t>and </a:t>
            </a:r>
            <a:r>
              <a:rPr lang="en-US" sz="3400" dirty="0" smtClean="0">
                <a:solidFill>
                  <a:srgbClr val="FFFF00"/>
                </a:solidFill>
              </a:rPr>
              <a:t>if anyone noticed his lips quivering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Chris wondered </a:t>
            </a:r>
            <a:r>
              <a:rPr lang="en-US" sz="3400" dirty="0" smtClean="0">
                <a:solidFill>
                  <a:srgbClr val="FFFF00"/>
                </a:solidFill>
              </a:rPr>
              <a:t>if anyone else had a fear of clowns </a:t>
            </a:r>
            <a:r>
              <a:rPr lang="en-US" sz="3400" dirty="0" smtClean="0">
                <a:solidFill>
                  <a:srgbClr val="00B0F0"/>
                </a:solidFill>
              </a:rPr>
              <a:t>and </a:t>
            </a:r>
            <a:r>
              <a:rPr lang="en-US" sz="3400" dirty="0" smtClean="0">
                <a:solidFill>
                  <a:srgbClr val="FFFF00"/>
                </a:solidFill>
              </a:rPr>
              <a:t>if anyone noticed his lips quivering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Chris wondered </a:t>
            </a:r>
            <a:r>
              <a:rPr lang="en-US" sz="3400" dirty="0" smtClean="0">
                <a:solidFill>
                  <a:srgbClr val="FFFF00"/>
                </a:solidFill>
              </a:rPr>
              <a:t>if anyone else had a fear of clowns </a:t>
            </a:r>
            <a:r>
              <a:rPr lang="en-US" sz="3400" dirty="0" smtClean="0">
                <a:solidFill>
                  <a:srgbClr val="00B0F0"/>
                </a:solidFill>
              </a:rPr>
              <a:t>or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if anyone noticed his lips quivering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Chris wondered </a:t>
            </a:r>
            <a:r>
              <a:rPr lang="en-US" sz="3400" dirty="0" smtClean="0">
                <a:solidFill>
                  <a:srgbClr val="00B0F0"/>
                </a:solidFill>
              </a:rPr>
              <a:t>either </a:t>
            </a:r>
            <a:r>
              <a:rPr lang="en-US" sz="3400" dirty="0" smtClean="0">
                <a:solidFill>
                  <a:srgbClr val="FFFF00"/>
                </a:solidFill>
              </a:rPr>
              <a:t>if anyone else had a fear of clowns </a:t>
            </a:r>
            <a:r>
              <a:rPr lang="en-US" sz="3400" dirty="0" smtClean="0">
                <a:solidFill>
                  <a:srgbClr val="00B0F0"/>
                </a:solidFill>
              </a:rPr>
              <a:t>or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if anyone noticed his lips quivering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Because of</a:t>
            </a:r>
            <a:r>
              <a:rPr lang="en-US" dirty="0" smtClean="0"/>
              <a:t> the heavy </a:t>
            </a:r>
            <a:r>
              <a:rPr lang="en-US" u="sng" dirty="0" smtClean="0"/>
              <a:t>rains, the</a:t>
            </a:r>
            <a:r>
              <a:rPr lang="en-US" dirty="0" smtClean="0"/>
              <a:t> clogged storm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A                                   B</a:t>
            </a:r>
          </a:p>
          <a:p>
            <a:pPr marL="0" indent="0">
              <a:buFont typeface="Arial" charset="0"/>
              <a:buNone/>
            </a:pPr>
            <a:r>
              <a:rPr lang="en-US" u="sng" dirty="0" smtClean="0">
                <a:solidFill>
                  <a:srgbClr val="FFFF00"/>
                </a:solidFill>
              </a:rPr>
              <a:t>drains and the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saturated ground, the water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rose quickly </a:t>
            </a:r>
            <a:r>
              <a:rPr lang="en-US" u="sng" dirty="0" smtClean="0"/>
              <a:t>in and around</a:t>
            </a:r>
            <a:r>
              <a:rPr lang="en-US" dirty="0" smtClean="0"/>
              <a:t> our house. </a:t>
            </a:r>
            <a:r>
              <a:rPr lang="en-US" u="sng" dirty="0" smtClean="0"/>
              <a:t>No Error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                               D				     E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3 or more like parts of speech together, a comma is </a:t>
            </a:r>
            <a:r>
              <a:rPr lang="en-US" sz="3400" u="sng" dirty="0" smtClean="0"/>
              <a:t>always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#3: For Fred's bar mitzvah, we received a waffle iron, a jigsaw puzzle, and a pony.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3 or more like parts of speech together, a comma is </a:t>
            </a:r>
            <a:r>
              <a:rPr lang="en-US" sz="3400" u="sng" dirty="0" smtClean="0"/>
              <a:t>always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#3: For Fred's bar mitzvah, we received a waffle </a:t>
            </a:r>
            <a:r>
              <a:rPr lang="en-US" sz="3400" dirty="0" smtClean="0">
                <a:solidFill>
                  <a:srgbClr val="FFFF00"/>
                </a:solidFill>
              </a:rPr>
              <a:t>iron</a:t>
            </a:r>
            <a:r>
              <a:rPr lang="en-US" sz="3400" dirty="0" smtClean="0"/>
              <a:t>, a jigsaw </a:t>
            </a:r>
            <a:r>
              <a:rPr lang="en-US" sz="3400" dirty="0" smtClean="0">
                <a:solidFill>
                  <a:srgbClr val="FFFF00"/>
                </a:solidFill>
              </a:rPr>
              <a:t>puzzle</a:t>
            </a:r>
            <a:r>
              <a:rPr lang="en-US" sz="3400" dirty="0" smtClean="0"/>
              <a:t>, and a </a:t>
            </a:r>
            <a:r>
              <a:rPr lang="en-US" sz="3400" dirty="0" smtClean="0">
                <a:solidFill>
                  <a:srgbClr val="FFFF00"/>
                </a:solidFill>
              </a:rPr>
              <a:t>pony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3 or more like parts of speech together, a comma is </a:t>
            </a:r>
            <a:r>
              <a:rPr lang="en-US" sz="3400" u="sng" dirty="0" smtClean="0"/>
              <a:t>always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#3: For Fred's bar mitzvah, we received a waffle </a:t>
            </a:r>
            <a:r>
              <a:rPr lang="en-US" sz="3400" dirty="0" smtClean="0">
                <a:solidFill>
                  <a:srgbClr val="FFFF00"/>
                </a:solidFill>
              </a:rPr>
              <a:t>iron</a:t>
            </a:r>
            <a:r>
              <a:rPr lang="en-US" sz="3400" dirty="0" smtClean="0"/>
              <a:t>, a jigsaw </a:t>
            </a:r>
            <a:r>
              <a:rPr lang="en-US" sz="3400" dirty="0" smtClean="0">
                <a:solidFill>
                  <a:srgbClr val="FFFF00"/>
                </a:solidFill>
              </a:rPr>
              <a:t>puzzle</a:t>
            </a:r>
            <a:r>
              <a:rPr lang="en-US" sz="3400" dirty="0" smtClean="0"/>
              <a:t>, and a </a:t>
            </a:r>
            <a:r>
              <a:rPr lang="en-US" sz="3400" dirty="0" smtClean="0">
                <a:solidFill>
                  <a:srgbClr val="FFFF00"/>
                </a:solidFill>
              </a:rPr>
              <a:t>pony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3400" dirty="0" smtClean="0"/>
              <a:t>Do you need the </a:t>
            </a:r>
            <a:r>
              <a:rPr lang="en-US" sz="3400" dirty="0" smtClean="0">
                <a:solidFill>
                  <a:srgbClr val="00B0F0"/>
                </a:solidFill>
              </a:rPr>
              <a:t>serial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00B0F0"/>
                </a:solidFill>
              </a:rPr>
              <a:t>comma</a:t>
            </a:r>
            <a:r>
              <a:rPr lang="en-US" sz="3400" dirty="0" smtClean="0"/>
              <a:t>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5562600" y="5257800"/>
            <a:ext cx="914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3 or more like parts of speech together, a comma is </a:t>
            </a:r>
            <a:r>
              <a:rPr lang="en-US" sz="3400" u="sng" dirty="0" smtClean="0"/>
              <a:t>always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#3: For Fred's bar mitzvah, we received a waffle </a:t>
            </a:r>
            <a:r>
              <a:rPr lang="en-US" sz="3400" dirty="0" smtClean="0">
                <a:solidFill>
                  <a:srgbClr val="FFFF00"/>
                </a:solidFill>
              </a:rPr>
              <a:t>iron</a:t>
            </a:r>
            <a:r>
              <a:rPr lang="en-US" sz="3400" dirty="0" smtClean="0"/>
              <a:t>, a jigsaw </a:t>
            </a:r>
            <a:r>
              <a:rPr lang="en-US" sz="3400" dirty="0" smtClean="0">
                <a:solidFill>
                  <a:srgbClr val="FFFF00"/>
                </a:solidFill>
              </a:rPr>
              <a:t>puzzle</a:t>
            </a:r>
            <a:r>
              <a:rPr lang="en-US" sz="3400" dirty="0" smtClean="0"/>
              <a:t>, and a </a:t>
            </a:r>
            <a:r>
              <a:rPr lang="en-US" sz="3400" dirty="0" smtClean="0">
                <a:solidFill>
                  <a:srgbClr val="FFFF00"/>
                </a:solidFill>
              </a:rPr>
              <a:t>pony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3400" dirty="0" smtClean="0"/>
              <a:t>Do you need the </a:t>
            </a:r>
            <a:r>
              <a:rPr lang="en-US" sz="3400" dirty="0" smtClean="0">
                <a:solidFill>
                  <a:srgbClr val="00B0F0"/>
                </a:solidFill>
              </a:rPr>
              <a:t>serial comma</a:t>
            </a:r>
            <a:r>
              <a:rPr lang="en-US" sz="3400" dirty="0" smtClean="0"/>
              <a:t>? ALWAYS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5562600" y="5257801"/>
            <a:ext cx="914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big black Dodge truck is an economic gas guzzler.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black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black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  <p:sp>
        <p:nvSpPr>
          <p:cNvPr id="4" name="Multiply 3"/>
          <p:cNvSpPr/>
          <p:nvPr/>
        </p:nvSpPr>
        <p:spPr>
          <a:xfrm>
            <a:off x="6096000" y="3048000"/>
            <a:ext cx="914400" cy="8382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Three Types of Conjunctions: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Coordinating</a:t>
            </a:r>
          </a:p>
          <a:p>
            <a:pPr marL="457200" indent="0"/>
            <a:r>
              <a:rPr lang="en-US" sz="3400" dirty="0" smtClean="0"/>
              <a:t> Correlative</a:t>
            </a:r>
          </a:p>
          <a:p>
            <a:pPr marL="457200" indent="0"/>
            <a:r>
              <a:rPr lang="en-US" sz="3400" dirty="0" smtClean="0"/>
              <a:t> Subordinating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</a:t>
            </a:r>
            <a:r>
              <a:rPr lang="en-US" sz="3400" dirty="0" smtClean="0">
                <a:solidFill>
                  <a:srgbClr val="FFFF00"/>
                </a:solidFill>
              </a:rPr>
              <a:t>economic gas </a:t>
            </a:r>
            <a:r>
              <a:rPr lang="en-US" sz="3400" u="sng" dirty="0" smtClean="0"/>
              <a:t>guzzler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</a:t>
            </a:r>
            <a:r>
              <a:rPr lang="en-US" sz="3400" dirty="0" smtClean="0">
                <a:solidFill>
                  <a:srgbClr val="FFFF00"/>
                </a:solidFill>
              </a:rPr>
              <a:t>economic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gas </a:t>
            </a:r>
            <a:r>
              <a:rPr lang="en-US" sz="3400" u="sng" dirty="0" smtClean="0"/>
              <a:t>guzzler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</a:t>
            </a:r>
            <a:r>
              <a:rPr lang="en-US" sz="3400" dirty="0" smtClean="0">
                <a:solidFill>
                  <a:srgbClr val="FFFF00"/>
                </a:solidFill>
              </a:rPr>
              <a:t>economic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gas </a:t>
            </a:r>
            <a:r>
              <a:rPr lang="en-US" sz="3400" u="sng" dirty="0" smtClean="0"/>
              <a:t>guzzler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  <p:sp>
        <p:nvSpPr>
          <p:cNvPr id="4" name="Multiply 3"/>
          <p:cNvSpPr/>
          <p:nvPr/>
        </p:nvSpPr>
        <p:spPr>
          <a:xfrm>
            <a:off x="2667000" y="3581400"/>
            <a:ext cx="914400" cy="8382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</a:t>
            </a:r>
            <a:r>
              <a:rPr lang="en-US" sz="3400" dirty="0" smtClean="0">
                <a:solidFill>
                  <a:srgbClr val="FFFF00"/>
                </a:solidFill>
              </a:rPr>
              <a:t>economic gas </a:t>
            </a:r>
            <a:r>
              <a:rPr lang="en-US" sz="3400" u="sng" dirty="0" smtClean="0"/>
              <a:t>guzzler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Madelyn likes her 3</a:t>
            </a:r>
            <a:r>
              <a:rPr lang="en-US" sz="3400" baseline="30000" dirty="0" smtClean="0"/>
              <a:t>rd</a:t>
            </a:r>
            <a:r>
              <a:rPr lang="en-US" sz="3400" dirty="0" smtClean="0"/>
              <a:t> period and her 4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period class.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477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Madelyn likes her 3</a:t>
            </a:r>
            <a:r>
              <a:rPr lang="en-US" sz="3400" baseline="30000" dirty="0" smtClean="0"/>
              <a:t>rd</a:t>
            </a:r>
            <a:r>
              <a:rPr lang="en-US" sz="3400" dirty="0" smtClean="0"/>
              <a:t> period </a:t>
            </a:r>
            <a:r>
              <a:rPr lang="en-US" sz="3400" dirty="0" smtClean="0">
                <a:solidFill>
                  <a:srgbClr val="FFFF00"/>
                </a:solidFill>
              </a:rPr>
              <a:t>and </a:t>
            </a:r>
            <a:r>
              <a:rPr lang="en-US" sz="3400" dirty="0" smtClean="0"/>
              <a:t>her 4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period class.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69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Madelyn likes her </a:t>
            </a:r>
            <a:r>
              <a:rPr lang="en-US" sz="3400" dirty="0" smtClean="0">
                <a:solidFill>
                  <a:srgbClr val="FFC000"/>
                </a:solidFill>
              </a:rPr>
              <a:t>3</a:t>
            </a:r>
            <a:r>
              <a:rPr lang="en-US" sz="3400" baseline="30000" dirty="0" smtClean="0">
                <a:solidFill>
                  <a:srgbClr val="FFC000"/>
                </a:solidFill>
              </a:rPr>
              <a:t>rd</a:t>
            </a:r>
            <a:r>
              <a:rPr lang="en-US" sz="3400" dirty="0" smtClean="0">
                <a:solidFill>
                  <a:srgbClr val="FFC000"/>
                </a:solidFill>
              </a:rPr>
              <a:t> period </a:t>
            </a:r>
            <a:r>
              <a:rPr lang="en-US" sz="3400" dirty="0" smtClean="0">
                <a:solidFill>
                  <a:srgbClr val="FFFF00"/>
                </a:solidFill>
              </a:rPr>
              <a:t>and </a:t>
            </a:r>
            <a:r>
              <a:rPr lang="en-US" sz="3400" dirty="0" smtClean="0"/>
              <a:t>her </a:t>
            </a:r>
            <a:r>
              <a:rPr lang="en-US" sz="3400" dirty="0" smtClean="0">
                <a:solidFill>
                  <a:srgbClr val="FFC000"/>
                </a:solidFill>
              </a:rPr>
              <a:t>4</a:t>
            </a:r>
            <a:r>
              <a:rPr lang="en-US" sz="3400" baseline="30000" dirty="0" smtClean="0">
                <a:solidFill>
                  <a:srgbClr val="FFC000"/>
                </a:solidFill>
              </a:rPr>
              <a:t>th</a:t>
            </a:r>
            <a:r>
              <a:rPr lang="en-US" sz="3400" dirty="0" smtClean="0">
                <a:solidFill>
                  <a:srgbClr val="FFC000"/>
                </a:solidFill>
              </a:rPr>
              <a:t> period class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6474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Madelyn likes her </a:t>
            </a:r>
            <a:r>
              <a:rPr lang="en-US" sz="3400" dirty="0" smtClean="0">
                <a:solidFill>
                  <a:srgbClr val="FFC000"/>
                </a:solidFill>
              </a:rPr>
              <a:t>3</a:t>
            </a:r>
            <a:r>
              <a:rPr lang="en-US" sz="3400" baseline="30000" dirty="0" smtClean="0">
                <a:solidFill>
                  <a:srgbClr val="FFC000"/>
                </a:solidFill>
              </a:rPr>
              <a:t>rd</a:t>
            </a:r>
            <a:r>
              <a:rPr lang="en-US" sz="3400" dirty="0" smtClean="0">
                <a:solidFill>
                  <a:srgbClr val="FFC000"/>
                </a:solidFill>
              </a:rPr>
              <a:t> period </a:t>
            </a:r>
            <a:r>
              <a:rPr lang="en-US" sz="3400" dirty="0" smtClean="0">
                <a:solidFill>
                  <a:srgbClr val="FFFF00"/>
                </a:solidFill>
              </a:rPr>
              <a:t>but not </a:t>
            </a:r>
            <a:r>
              <a:rPr lang="en-US" sz="3400" dirty="0" smtClean="0"/>
              <a:t>her </a:t>
            </a:r>
            <a:r>
              <a:rPr lang="en-US" sz="3400" dirty="0" smtClean="0">
                <a:solidFill>
                  <a:srgbClr val="FFC000"/>
                </a:solidFill>
              </a:rPr>
              <a:t>4</a:t>
            </a:r>
            <a:r>
              <a:rPr lang="en-US" sz="3400" baseline="30000" dirty="0" smtClean="0">
                <a:solidFill>
                  <a:srgbClr val="FFC000"/>
                </a:solidFill>
              </a:rPr>
              <a:t>th</a:t>
            </a:r>
            <a:r>
              <a:rPr lang="en-US" sz="3400" dirty="0" smtClean="0">
                <a:solidFill>
                  <a:srgbClr val="FFC000"/>
                </a:solidFill>
              </a:rPr>
              <a:t> period class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5666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Madelyn likes her </a:t>
            </a:r>
            <a:r>
              <a:rPr lang="en-US" sz="3400" dirty="0" smtClean="0">
                <a:solidFill>
                  <a:srgbClr val="FFC000"/>
                </a:solidFill>
              </a:rPr>
              <a:t>3</a:t>
            </a:r>
            <a:r>
              <a:rPr lang="en-US" sz="3400" baseline="30000" dirty="0" smtClean="0">
                <a:solidFill>
                  <a:srgbClr val="FFC000"/>
                </a:solidFill>
              </a:rPr>
              <a:t>rd</a:t>
            </a:r>
            <a:r>
              <a:rPr lang="en-US" sz="3400" dirty="0" smtClean="0">
                <a:solidFill>
                  <a:srgbClr val="FFC000"/>
                </a:solidFill>
              </a:rPr>
              <a:t> period</a:t>
            </a:r>
            <a:r>
              <a:rPr lang="en-US" sz="3400" dirty="0" smtClean="0">
                <a:solidFill>
                  <a:srgbClr val="00B0F0"/>
                </a:solidFill>
              </a:rPr>
              <a:t>,</a:t>
            </a:r>
            <a:r>
              <a:rPr lang="en-US" sz="3400" dirty="0" smtClean="0">
                <a:solidFill>
                  <a:srgbClr val="FFC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but not </a:t>
            </a:r>
            <a:r>
              <a:rPr lang="en-US" sz="3400" dirty="0" smtClean="0"/>
              <a:t>her </a:t>
            </a:r>
            <a:r>
              <a:rPr lang="en-US" sz="3400" dirty="0" smtClean="0">
                <a:solidFill>
                  <a:srgbClr val="FFC000"/>
                </a:solidFill>
              </a:rPr>
              <a:t>4</a:t>
            </a:r>
            <a:r>
              <a:rPr lang="en-US" sz="3400" baseline="30000" dirty="0" smtClean="0">
                <a:solidFill>
                  <a:srgbClr val="FFC000"/>
                </a:solidFill>
              </a:rPr>
              <a:t>th</a:t>
            </a:r>
            <a:r>
              <a:rPr lang="en-US" sz="3400" dirty="0" smtClean="0">
                <a:solidFill>
                  <a:srgbClr val="FFC000"/>
                </a:solidFill>
              </a:rPr>
              <a:t> period class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7347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Madelyn likes her </a:t>
            </a:r>
            <a:r>
              <a:rPr lang="en-US" sz="3400" dirty="0" smtClean="0">
                <a:solidFill>
                  <a:srgbClr val="FFC000"/>
                </a:solidFill>
              </a:rPr>
              <a:t>3</a:t>
            </a:r>
            <a:r>
              <a:rPr lang="en-US" sz="3400" baseline="30000" dirty="0" smtClean="0">
                <a:solidFill>
                  <a:srgbClr val="FFC000"/>
                </a:solidFill>
              </a:rPr>
              <a:t>rd</a:t>
            </a:r>
            <a:r>
              <a:rPr lang="en-US" sz="3400" dirty="0" smtClean="0">
                <a:solidFill>
                  <a:srgbClr val="FFC000"/>
                </a:solidFill>
              </a:rPr>
              <a:t> period</a:t>
            </a:r>
            <a:r>
              <a:rPr lang="en-US" sz="3400" dirty="0" smtClean="0">
                <a:solidFill>
                  <a:srgbClr val="00B0F0"/>
                </a:solidFill>
              </a:rPr>
              <a:t>,</a:t>
            </a:r>
            <a:r>
              <a:rPr lang="en-US" sz="3400" dirty="0" smtClean="0">
                <a:solidFill>
                  <a:srgbClr val="FFC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but not </a:t>
            </a:r>
            <a:r>
              <a:rPr lang="en-US" sz="3400" dirty="0" smtClean="0"/>
              <a:t>her </a:t>
            </a:r>
            <a:r>
              <a:rPr lang="en-US" sz="3400" dirty="0" smtClean="0">
                <a:solidFill>
                  <a:srgbClr val="FFC000"/>
                </a:solidFill>
              </a:rPr>
              <a:t>4</a:t>
            </a:r>
            <a:r>
              <a:rPr lang="en-US" sz="3400" baseline="30000" dirty="0" smtClean="0">
                <a:solidFill>
                  <a:srgbClr val="FFC000"/>
                </a:solidFill>
              </a:rPr>
              <a:t>th</a:t>
            </a:r>
            <a:r>
              <a:rPr lang="en-US" sz="3400" dirty="0" smtClean="0">
                <a:solidFill>
                  <a:srgbClr val="FFC000"/>
                </a:solidFill>
              </a:rPr>
              <a:t> period class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		optional comma</a:t>
            </a:r>
          </a:p>
          <a:p>
            <a:pPr marL="0" indent="0">
              <a:buNone/>
            </a:pPr>
            <a:endParaRPr lang="en-US" sz="3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953000" y="3733800"/>
            <a:ext cx="16002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Three Types of Conjunctions: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Coordinating</a:t>
            </a:r>
          </a:p>
          <a:p>
            <a:pPr marL="1371600" indent="0"/>
            <a:r>
              <a:rPr lang="en-US" sz="3400" dirty="0" smtClean="0"/>
              <a:t> And, But, Or, Nor, For, So, Yet</a:t>
            </a:r>
          </a:p>
          <a:p>
            <a:pPr marL="1371600" indent="0"/>
            <a:r>
              <a:rPr lang="en-US" sz="3400" dirty="0" smtClean="0"/>
              <a:t> Join 2 or more </a:t>
            </a:r>
            <a:r>
              <a:rPr lang="en-US" sz="3400" u="sng" dirty="0" smtClean="0"/>
              <a:t>like</a:t>
            </a:r>
            <a:r>
              <a:rPr lang="en-US" sz="3400" dirty="0" smtClean="0"/>
              <a:t> parts of speech:</a:t>
            </a:r>
          </a:p>
          <a:p>
            <a:pPr marL="1771650" lvl="1" indent="0"/>
            <a:r>
              <a:rPr lang="en-US" sz="3000" dirty="0" smtClean="0"/>
              <a:t> Nouns, Verbs, Adjectives, Adverbs, Prep Phrases</a:t>
            </a: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Because of</a:t>
            </a:r>
            <a:r>
              <a:rPr lang="en-US" dirty="0" smtClean="0"/>
              <a:t> the heavy </a:t>
            </a:r>
            <a:r>
              <a:rPr lang="en-US" u="sng" dirty="0" smtClean="0"/>
              <a:t>rains, the</a:t>
            </a:r>
            <a:r>
              <a:rPr lang="en-US" dirty="0" smtClean="0"/>
              <a:t> clogged storm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A                                   B</a:t>
            </a:r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drains and the</a:t>
            </a:r>
            <a:r>
              <a:rPr lang="en-US" dirty="0" smtClean="0"/>
              <a:t> saturated ground, the water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C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rose quickly </a:t>
            </a:r>
            <a:r>
              <a:rPr lang="en-US" u="sng" dirty="0" smtClean="0"/>
              <a:t>in and around</a:t>
            </a:r>
            <a:r>
              <a:rPr lang="en-US" dirty="0" smtClean="0"/>
              <a:t> our house. </a:t>
            </a:r>
            <a:r>
              <a:rPr lang="en-US" u="sng" dirty="0" smtClean="0"/>
              <a:t>No Error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                               D				     E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2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Because of</a:t>
            </a:r>
            <a:r>
              <a:rPr lang="en-US" dirty="0" smtClean="0"/>
              <a:t> the heavy </a:t>
            </a:r>
            <a:r>
              <a:rPr lang="en-US" u="sng" dirty="0" smtClean="0"/>
              <a:t>rains, the</a:t>
            </a:r>
            <a:r>
              <a:rPr lang="en-US" dirty="0" smtClean="0"/>
              <a:t> clogged storm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A                                   B</a:t>
            </a:r>
          </a:p>
          <a:p>
            <a:pPr marL="0" indent="0">
              <a:buFont typeface="Arial" charset="0"/>
              <a:buNone/>
            </a:pPr>
            <a:r>
              <a:rPr lang="en-US" u="sng" dirty="0" smtClean="0">
                <a:solidFill>
                  <a:srgbClr val="FFFF00"/>
                </a:solidFill>
              </a:rPr>
              <a:t>drains and the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saturated ground, the water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rose quickly </a:t>
            </a:r>
            <a:r>
              <a:rPr lang="en-US" u="sng" dirty="0" smtClean="0"/>
              <a:t>in and around</a:t>
            </a:r>
            <a:r>
              <a:rPr lang="en-US" dirty="0" smtClean="0"/>
              <a:t> our house. </a:t>
            </a:r>
            <a:r>
              <a:rPr lang="en-US" u="sng" dirty="0" smtClean="0"/>
              <a:t>No Error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                               D				     E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46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Three Types of Conjunctions: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Coordinating</a:t>
            </a:r>
          </a:p>
          <a:p>
            <a:pPr marL="457200" indent="0"/>
            <a:r>
              <a:rPr lang="en-US" sz="3400" dirty="0" smtClean="0"/>
              <a:t> Correlative</a:t>
            </a:r>
          </a:p>
          <a:p>
            <a:pPr marL="457200" indent="0"/>
            <a:r>
              <a:rPr lang="en-US" sz="3400" dirty="0" smtClean="0"/>
              <a:t> Subordinating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98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Three Types of Conjunctions: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Coordinating</a:t>
            </a:r>
          </a:p>
          <a:p>
            <a:pPr marL="1371600" indent="0"/>
            <a:r>
              <a:rPr lang="en-US" sz="3400" dirty="0" smtClean="0"/>
              <a:t> And, But, Or, Nor, For, So, Yet</a:t>
            </a:r>
          </a:p>
          <a:p>
            <a:pPr marL="1371600" indent="0"/>
            <a:r>
              <a:rPr lang="en-US" sz="3400" dirty="0" smtClean="0"/>
              <a:t> Join 2 or more </a:t>
            </a:r>
            <a:r>
              <a:rPr lang="en-US" sz="3400" u="sng" dirty="0" smtClean="0"/>
              <a:t>like</a:t>
            </a:r>
            <a:r>
              <a:rPr lang="en-US" sz="3400" dirty="0" smtClean="0"/>
              <a:t> parts of speech:</a:t>
            </a:r>
          </a:p>
          <a:p>
            <a:pPr marL="1771650" lvl="1" indent="0"/>
            <a:r>
              <a:rPr lang="en-US" sz="3000" dirty="0" smtClean="0"/>
              <a:t> Nouns, Verbs, Adjectives, Adverbs, Prep Phrases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8714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Three Types of Conjunctions: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Correlative</a:t>
            </a:r>
          </a:p>
          <a:p>
            <a:pPr marL="1371600" indent="0"/>
            <a:r>
              <a:rPr lang="en-US" sz="3400" dirty="0" smtClean="0"/>
              <a:t> Neither/Nor, Either/Or, Both/And, Not Only/But Also</a:t>
            </a:r>
          </a:p>
          <a:p>
            <a:pPr marL="1371600" indent="0"/>
            <a:r>
              <a:rPr lang="en-US" sz="3400" dirty="0" smtClean="0"/>
              <a:t> Also join 2 or more </a:t>
            </a:r>
            <a:r>
              <a:rPr lang="en-US" sz="3400" u="sng" dirty="0" smtClean="0"/>
              <a:t>like</a:t>
            </a:r>
            <a:r>
              <a:rPr lang="en-US" sz="3400" dirty="0" smtClean="0"/>
              <a:t> parts of speech – but must work as a pair</a:t>
            </a:r>
          </a:p>
        </p:txBody>
      </p:sp>
    </p:spTree>
    <p:extLst>
      <p:ext uri="{BB962C8B-B14F-4D97-AF65-F5344CB8AC3E}">
        <p14:creationId xmlns:p14="http://schemas.microsoft.com/office/powerpoint/2010/main" val="2183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</p:txBody>
      </p:sp>
    </p:spTree>
    <p:extLst>
      <p:ext uri="{BB962C8B-B14F-4D97-AF65-F5344CB8AC3E}">
        <p14:creationId xmlns:p14="http://schemas.microsoft.com/office/powerpoint/2010/main" val="32018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ran and pushed people aside to get to the cafeteria.</a:t>
            </a:r>
          </a:p>
        </p:txBody>
      </p:sp>
    </p:spTree>
    <p:extLst>
      <p:ext uri="{BB962C8B-B14F-4D97-AF65-F5344CB8AC3E}">
        <p14:creationId xmlns:p14="http://schemas.microsoft.com/office/powerpoint/2010/main" val="20411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and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people aside to get to the cafeteria.</a:t>
            </a:r>
          </a:p>
        </p:txBody>
      </p:sp>
    </p:spTree>
    <p:extLst>
      <p:ext uri="{BB962C8B-B14F-4D97-AF65-F5344CB8AC3E}">
        <p14:creationId xmlns:p14="http://schemas.microsoft.com/office/powerpoint/2010/main" val="13127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and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women and small children aside to get to the cafeteria.</a:t>
            </a:r>
          </a:p>
        </p:txBody>
      </p:sp>
    </p:spTree>
    <p:extLst>
      <p:ext uri="{BB962C8B-B14F-4D97-AF65-F5344CB8AC3E}">
        <p14:creationId xmlns:p14="http://schemas.microsoft.com/office/powerpoint/2010/main" val="4456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and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cafeteria.</a:t>
            </a:r>
          </a:p>
        </p:txBody>
      </p:sp>
    </p:spTree>
    <p:extLst>
      <p:ext uri="{BB962C8B-B14F-4D97-AF65-F5344CB8AC3E}">
        <p14:creationId xmlns:p14="http://schemas.microsoft.com/office/powerpoint/2010/main" val="23923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Three Types of Conjunctions: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Correlative</a:t>
            </a:r>
          </a:p>
          <a:p>
            <a:pPr marL="1371600" indent="0"/>
            <a:r>
              <a:rPr lang="en-US" sz="3400" dirty="0" smtClean="0"/>
              <a:t> Neither/Nor, Either/Or, Both/And, Not Only/But Also</a:t>
            </a:r>
          </a:p>
          <a:p>
            <a:pPr marL="1371600" indent="0"/>
            <a:r>
              <a:rPr lang="en-US" sz="3400" dirty="0" smtClean="0"/>
              <a:t> Also join 2 or more </a:t>
            </a:r>
            <a:r>
              <a:rPr lang="en-US" sz="3400" u="sng" dirty="0" smtClean="0"/>
              <a:t>like</a:t>
            </a:r>
            <a:r>
              <a:rPr lang="en-US" sz="3400" dirty="0" smtClean="0"/>
              <a:t> parts of speech – but must work as a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00B0F0"/>
                </a:solidFill>
              </a:rPr>
              <a:t>not only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</a:t>
            </a:r>
            <a:r>
              <a:rPr lang="en-US" sz="3400" dirty="0" smtClean="0">
                <a:solidFill>
                  <a:srgbClr val="00B0F0"/>
                </a:solidFill>
              </a:rPr>
              <a:t>but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cafeteria.</a:t>
            </a:r>
          </a:p>
        </p:txBody>
      </p:sp>
    </p:spTree>
    <p:extLst>
      <p:ext uri="{BB962C8B-B14F-4D97-AF65-F5344CB8AC3E}">
        <p14:creationId xmlns:p14="http://schemas.microsoft.com/office/powerpoint/2010/main" val="23728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00B0F0"/>
                </a:solidFill>
              </a:rPr>
              <a:t>not only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</a:t>
            </a:r>
            <a:r>
              <a:rPr lang="en-US" sz="3400" dirty="0" smtClean="0">
                <a:solidFill>
                  <a:srgbClr val="00B0F0"/>
                </a:solidFill>
              </a:rPr>
              <a:t>but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 </a:t>
            </a:r>
            <a:r>
              <a:rPr lang="en-US" sz="3400" dirty="0" smtClean="0">
                <a:solidFill>
                  <a:srgbClr val="00B0F0"/>
                </a:solidFill>
              </a:rPr>
              <a:t>too</a:t>
            </a:r>
            <a:r>
              <a:rPr lang="en-US" sz="3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4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00B0F0"/>
                </a:solidFill>
              </a:rPr>
              <a:t>not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00B0F0"/>
                </a:solidFill>
              </a:rPr>
              <a:t>only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</a:t>
            </a:r>
            <a:r>
              <a:rPr lang="en-US" sz="3400" dirty="0" smtClean="0">
                <a:solidFill>
                  <a:srgbClr val="00B0F0"/>
                </a:solidFill>
              </a:rPr>
              <a:t>but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 </a:t>
            </a:r>
            <a:r>
              <a:rPr lang="en-US" sz="3400" strike="sngStrike" dirty="0" smtClean="0">
                <a:solidFill>
                  <a:srgbClr val="00B0F0"/>
                </a:solidFill>
              </a:rPr>
              <a:t>too</a:t>
            </a:r>
            <a:r>
              <a:rPr lang="en-US" sz="3400" dirty="0" smtClean="0">
                <a:solidFill>
                  <a:srgbClr val="00B0F0"/>
                </a:solidFill>
              </a:rPr>
              <a:t> also</a:t>
            </a:r>
            <a:r>
              <a:rPr lang="en-US" sz="3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2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00B0F0"/>
                </a:solidFill>
              </a:rPr>
              <a:t>not only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</a:t>
            </a:r>
            <a:r>
              <a:rPr lang="en-US" sz="3400" dirty="0" smtClean="0">
                <a:solidFill>
                  <a:srgbClr val="00B0F0"/>
                </a:solidFill>
              </a:rPr>
              <a:t>but also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C000"/>
                </a:solidFill>
              </a:rPr>
              <a:t>women</a:t>
            </a:r>
            <a:r>
              <a:rPr lang="en-US" sz="3400" dirty="0" smtClean="0"/>
              <a:t> and small </a:t>
            </a:r>
            <a:r>
              <a:rPr lang="en-US" sz="3400" dirty="0" smtClean="0">
                <a:solidFill>
                  <a:srgbClr val="FFC000"/>
                </a:solidFill>
              </a:rPr>
              <a:t>children</a:t>
            </a:r>
            <a:r>
              <a:rPr lang="en-US" sz="3400" dirty="0" smtClean="0"/>
              <a:t> aside to get to the cafeteria.</a:t>
            </a:r>
          </a:p>
        </p:txBody>
      </p:sp>
    </p:spTree>
    <p:extLst>
      <p:ext uri="{BB962C8B-B14F-4D97-AF65-F5344CB8AC3E}">
        <p14:creationId xmlns:p14="http://schemas.microsoft.com/office/powerpoint/2010/main" val="9249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DJ wondered if anyone else had a fear of clowns and if anyone noticed his lips quivering.</a:t>
            </a:r>
          </a:p>
        </p:txBody>
      </p:sp>
    </p:spTree>
    <p:extLst>
      <p:ext uri="{BB962C8B-B14F-4D97-AF65-F5344CB8AC3E}">
        <p14:creationId xmlns:p14="http://schemas.microsoft.com/office/powerpoint/2010/main" val="27245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DJ wondered </a:t>
            </a:r>
            <a:r>
              <a:rPr lang="en-US" sz="3400" dirty="0" smtClean="0">
                <a:solidFill>
                  <a:srgbClr val="FFFF00"/>
                </a:solidFill>
              </a:rPr>
              <a:t>if anyone else had a fear of clowns </a:t>
            </a:r>
            <a:r>
              <a:rPr lang="en-US" sz="3400" dirty="0" smtClean="0"/>
              <a:t>and </a:t>
            </a:r>
            <a:r>
              <a:rPr lang="en-US" sz="3400" dirty="0" smtClean="0">
                <a:solidFill>
                  <a:srgbClr val="FFFF00"/>
                </a:solidFill>
              </a:rPr>
              <a:t>if anyone noticed his lips quivering</a:t>
            </a:r>
            <a:r>
              <a:rPr lang="en-US" sz="3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2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DJ wondered </a:t>
            </a:r>
            <a:r>
              <a:rPr lang="en-US" sz="3400" dirty="0" smtClean="0">
                <a:solidFill>
                  <a:srgbClr val="FFFF00"/>
                </a:solidFill>
              </a:rPr>
              <a:t>if anyone else had a fear of clowns </a:t>
            </a:r>
            <a:r>
              <a:rPr lang="en-US" sz="3400" dirty="0" smtClean="0">
                <a:solidFill>
                  <a:srgbClr val="00B0F0"/>
                </a:solidFill>
              </a:rPr>
              <a:t>and </a:t>
            </a:r>
            <a:r>
              <a:rPr lang="en-US" sz="3400" dirty="0" smtClean="0">
                <a:solidFill>
                  <a:srgbClr val="FFFF00"/>
                </a:solidFill>
              </a:rPr>
              <a:t>if anyone noticed his lips quivering</a:t>
            </a:r>
            <a:r>
              <a:rPr lang="en-US" sz="3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4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DJ wondered </a:t>
            </a:r>
            <a:r>
              <a:rPr lang="en-US" sz="3400" dirty="0" smtClean="0">
                <a:solidFill>
                  <a:srgbClr val="FFFF00"/>
                </a:solidFill>
              </a:rPr>
              <a:t>if anyone else had a fear of clowns </a:t>
            </a:r>
            <a:r>
              <a:rPr lang="en-US" sz="3400" dirty="0" smtClean="0">
                <a:solidFill>
                  <a:srgbClr val="00B0F0"/>
                </a:solidFill>
              </a:rPr>
              <a:t>or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if anyone noticed his lips quivering</a:t>
            </a:r>
            <a:r>
              <a:rPr lang="en-US" sz="3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6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#2: At the sight of the circus tent, DJ wondered </a:t>
            </a:r>
            <a:r>
              <a:rPr lang="en-US" sz="3400" dirty="0" smtClean="0">
                <a:solidFill>
                  <a:srgbClr val="00B0F0"/>
                </a:solidFill>
              </a:rPr>
              <a:t>either </a:t>
            </a:r>
            <a:r>
              <a:rPr lang="en-US" sz="3400" dirty="0" smtClean="0">
                <a:solidFill>
                  <a:srgbClr val="FFFF00"/>
                </a:solidFill>
              </a:rPr>
              <a:t>if anyone else had a fear of clowns </a:t>
            </a:r>
            <a:r>
              <a:rPr lang="en-US" sz="3400" dirty="0" smtClean="0">
                <a:solidFill>
                  <a:srgbClr val="00B0F0"/>
                </a:solidFill>
              </a:rPr>
              <a:t>or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if anyone noticed his lips quivering</a:t>
            </a:r>
            <a:r>
              <a:rPr lang="en-US" sz="3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3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3 or more like parts of speech together, a comma is </a:t>
            </a:r>
            <a:r>
              <a:rPr lang="en-US" sz="3400" u="sng" dirty="0" smtClean="0"/>
              <a:t>always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#3: For Shane's bar mitzvah, we received a waffle iron, a jigsaw puzzle, and a pony.</a:t>
            </a:r>
          </a:p>
        </p:txBody>
      </p:sp>
    </p:spTree>
    <p:extLst>
      <p:ext uri="{BB962C8B-B14F-4D97-AF65-F5344CB8AC3E}">
        <p14:creationId xmlns:p14="http://schemas.microsoft.com/office/powerpoint/2010/main" val="17748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3 or more like parts of speech together, a comma is </a:t>
            </a:r>
            <a:r>
              <a:rPr lang="en-US" sz="3400" u="sng" dirty="0" smtClean="0"/>
              <a:t>always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#3: For Shane's bar mitzvah, we received a waffle </a:t>
            </a:r>
            <a:r>
              <a:rPr lang="en-US" sz="3400" dirty="0" smtClean="0">
                <a:solidFill>
                  <a:srgbClr val="FFFF00"/>
                </a:solidFill>
              </a:rPr>
              <a:t>iron</a:t>
            </a:r>
            <a:r>
              <a:rPr lang="en-US" sz="3400" dirty="0" smtClean="0"/>
              <a:t>, a jigsaw </a:t>
            </a:r>
            <a:r>
              <a:rPr lang="en-US" sz="3400" dirty="0" smtClean="0">
                <a:solidFill>
                  <a:srgbClr val="FFFF00"/>
                </a:solidFill>
              </a:rPr>
              <a:t>puzzle</a:t>
            </a:r>
            <a:r>
              <a:rPr lang="en-US" sz="3400" dirty="0" smtClean="0"/>
              <a:t>, and a </a:t>
            </a:r>
            <a:r>
              <a:rPr lang="en-US" sz="3400" dirty="0" smtClean="0">
                <a:solidFill>
                  <a:srgbClr val="FFFF00"/>
                </a:solidFill>
              </a:rPr>
              <a:t>pony</a:t>
            </a:r>
            <a:r>
              <a:rPr lang="en-US" sz="3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3 or more like parts of speech together, a comma is </a:t>
            </a:r>
            <a:r>
              <a:rPr lang="en-US" sz="3400" u="sng" dirty="0" smtClean="0"/>
              <a:t>always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#3: For Shane's bar mitzvah, we received a waffle </a:t>
            </a:r>
            <a:r>
              <a:rPr lang="en-US" sz="3400" dirty="0" smtClean="0">
                <a:solidFill>
                  <a:srgbClr val="FFFF00"/>
                </a:solidFill>
              </a:rPr>
              <a:t>iron</a:t>
            </a:r>
            <a:r>
              <a:rPr lang="en-US" sz="3400" dirty="0" smtClean="0"/>
              <a:t>, a jigsaw </a:t>
            </a:r>
            <a:r>
              <a:rPr lang="en-US" sz="3400" dirty="0" smtClean="0">
                <a:solidFill>
                  <a:srgbClr val="FFFF00"/>
                </a:solidFill>
              </a:rPr>
              <a:t>puzzle</a:t>
            </a:r>
            <a:r>
              <a:rPr lang="en-US" sz="3400" dirty="0" smtClean="0"/>
              <a:t>, and a </a:t>
            </a:r>
            <a:r>
              <a:rPr lang="en-US" sz="3400" dirty="0" smtClean="0">
                <a:solidFill>
                  <a:srgbClr val="FFFF00"/>
                </a:solidFill>
              </a:rPr>
              <a:t>pony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3400" dirty="0" smtClean="0"/>
              <a:t>Do you need the </a:t>
            </a:r>
            <a:r>
              <a:rPr lang="en-US" sz="3400" dirty="0" smtClean="0">
                <a:solidFill>
                  <a:srgbClr val="00B0F0"/>
                </a:solidFill>
              </a:rPr>
              <a:t>serial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00B0F0"/>
                </a:solidFill>
              </a:rPr>
              <a:t>comma</a:t>
            </a:r>
            <a:r>
              <a:rPr lang="en-US" sz="3400" dirty="0" smtClean="0"/>
              <a:t>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5638800" y="5257800"/>
            <a:ext cx="914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3 or more like parts of speech together, a comma is </a:t>
            </a:r>
            <a:r>
              <a:rPr lang="en-US" sz="3400" u="sng" dirty="0" smtClean="0"/>
              <a:t>always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#3: For Shane's bar mitzvah, we received a waffle </a:t>
            </a:r>
            <a:r>
              <a:rPr lang="en-US" sz="3400" dirty="0" smtClean="0">
                <a:solidFill>
                  <a:srgbClr val="FFFF00"/>
                </a:solidFill>
              </a:rPr>
              <a:t>iron</a:t>
            </a:r>
            <a:r>
              <a:rPr lang="en-US" sz="3400" dirty="0" smtClean="0"/>
              <a:t>, a jigsaw </a:t>
            </a:r>
            <a:r>
              <a:rPr lang="en-US" sz="3400" dirty="0" smtClean="0">
                <a:solidFill>
                  <a:srgbClr val="FFFF00"/>
                </a:solidFill>
              </a:rPr>
              <a:t>puzzle</a:t>
            </a:r>
            <a:r>
              <a:rPr lang="en-US" sz="3400" dirty="0" smtClean="0"/>
              <a:t>, and a </a:t>
            </a:r>
            <a:r>
              <a:rPr lang="en-US" sz="3400" dirty="0" smtClean="0">
                <a:solidFill>
                  <a:srgbClr val="FFFF00"/>
                </a:solidFill>
              </a:rPr>
              <a:t>pony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3400" dirty="0" smtClean="0"/>
              <a:t>Do you need the </a:t>
            </a:r>
            <a:r>
              <a:rPr lang="en-US" sz="3400" dirty="0" smtClean="0">
                <a:solidFill>
                  <a:srgbClr val="00B0F0"/>
                </a:solidFill>
              </a:rPr>
              <a:t>serial comma</a:t>
            </a:r>
            <a:r>
              <a:rPr lang="en-US" sz="3400" dirty="0" smtClean="0"/>
              <a:t>? ALWAYS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5638800" y="5257800"/>
            <a:ext cx="914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big black Dodge truck is an economic gas guzzler. </a:t>
            </a:r>
          </a:p>
        </p:txBody>
      </p:sp>
    </p:spTree>
    <p:extLst>
      <p:ext uri="{BB962C8B-B14F-4D97-AF65-F5344CB8AC3E}">
        <p14:creationId xmlns:p14="http://schemas.microsoft.com/office/powerpoint/2010/main" val="31981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</p:txBody>
      </p:sp>
    </p:spTree>
    <p:extLst>
      <p:ext uri="{BB962C8B-B14F-4D97-AF65-F5344CB8AC3E}">
        <p14:creationId xmlns:p14="http://schemas.microsoft.com/office/powerpoint/2010/main" val="36586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  <p:extLst>
      <p:ext uri="{BB962C8B-B14F-4D97-AF65-F5344CB8AC3E}">
        <p14:creationId xmlns:p14="http://schemas.microsoft.com/office/powerpoint/2010/main" val="8588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black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  <p:extLst>
      <p:ext uri="{BB962C8B-B14F-4D97-AF65-F5344CB8AC3E}">
        <p14:creationId xmlns:p14="http://schemas.microsoft.com/office/powerpoint/2010/main" val="3847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black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  <p:sp>
        <p:nvSpPr>
          <p:cNvPr id="4" name="Multiply 3"/>
          <p:cNvSpPr/>
          <p:nvPr/>
        </p:nvSpPr>
        <p:spPr>
          <a:xfrm>
            <a:off x="6096000" y="3048000"/>
            <a:ext cx="914400" cy="8382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economic gas guzzler.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  <p:extLst>
      <p:ext uri="{BB962C8B-B14F-4D97-AF65-F5344CB8AC3E}">
        <p14:creationId xmlns:p14="http://schemas.microsoft.com/office/powerpoint/2010/main" val="27440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</a:t>
            </a:r>
            <a:r>
              <a:rPr lang="en-US" sz="3400" dirty="0" smtClean="0">
                <a:solidFill>
                  <a:srgbClr val="FFFF00"/>
                </a:solidFill>
              </a:rPr>
              <a:t>economic gas </a:t>
            </a:r>
            <a:r>
              <a:rPr lang="en-US" sz="3400" u="sng" dirty="0" smtClean="0"/>
              <a:t>guzzler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  <p:extLst>
      <p:ext uri="{BB962C8B-B14F-4D97-AF65-F5344CB8AC3E}">
        <p14:creationId xmlns:p14="http://schemas.microsoft.com/office/powerpoint/2010/main" val="15896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ran and pushed people aside to get to the cafeteria.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</a:t>
            </a:r>
            <a:r>
              <a:rPr lang="en-US" sz="3400" dirty="0" smtClean="0">
                <a:solidFill>
                  <a:srgbClr val="FFFF00"/>
                </a:solidFill>
              </a:rPr>
              <a:t>economic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gas </a:t>
            </a:r>
            <a:r>
              <a:rPr lang="en-US" sz="3400" u="sng" dirty="0" smtClean="0"/>
              <a:t>guzzler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  <p:extLst>
      <p:ext uri="{BB962C8B-B14F-4D97-AF65-F5344CB8AC3E}">
        <p14:creationId xmlns:p14="http://schemas.microsoft.com/office/powerpoint/2010/main" val="17569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</a:t>
            </a:r>
            <a:r>
              <a:rPr lang="en-US" sz="3400" dirty="0" smtClean="0">
                <a:solidFill>
                  <a:srgbClr val="FFFF00"/>
                </a:solidFill>
              </a:rPr>
              <a:t>economic </a:t>
            </a:r>
            <a:r>
              <a:rPr lang="en-US" sz="3400" dirty="0" smtClean="0"/>
              <a:t>and</a:t>
            </a:r>
            <a:r>
              <a:rPr lang="en-US" sz="3400" dirty="0" smtClean="0">
                <a:solidFill>
                  <a:srgbClr val="FFFF00"/>
                </a:solidFill>
              </a:rPr>
              <a:t> gas </a:t>
            </a:r>
            <a:r>
              <a:rPr lang="en-US" sz="3400" u="sng" dirty="0" smtClean="0"/>
              <a:t>guzzler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  <p:sp>
        <p:nvSpPr>
          <p:cNvPr id="4" name="Multiply 3"/>
          <p:cNvSpPr/>
          <p:nvPr/>
        </p:nvSpPr>
        <p:spPr>
          <a:xfrm>
            <a:off x="2667000" y="3581400"/>
            <a:ext cx="914400" cy="8382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adjectives?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#4: Mr. Marsh’s </a:t>
            </a:r>
            <a:r>
              <a:rPr lang="en-US" sz="3400" dirty="0" smtClean="0">
                <a:solidFill>
                  <a:srgbClr val="FFFF00"/>
                </a:solidFill>
              </a:rPr>
              <a:t>big, black Dodge </a:t>
            </a:r>
            <a:r>
              <a:rPr lang="en-US" sz="3400" u="sng" dirty="0" smtClean="0"/>
              <a:t>truck</a:t>
            </a:r>
            <a:r>
              <a:rPr lang="en-US" sz="3400" dirty="0" smtClean="0"/>
              <a:t> is an </a:t>
            </a:r>
            <a:r>
              <a:rPr lang="en-US" sz="3400" dirty="0" smtClean="0">
                <a:solidFill>
                  <a:srgbClr val="FFFF00"/>
                </a:solidFill>
              </a:rPr>
              <a:t>economic gas </a:t>
            </a:r>
            <a:r>
              <a:rPr lang="en-US" sz="3400" u="sng" dirty="0" smtClean="0"/>
              <a:t>guzzler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Rule: If you can say “and” between the adjectives, add a comma. </a:t>
            </a:r>
          </a:p>
        </p:txBody>
      </p:sp>
    </p:spTree>
    <p:extLst>
      <p:ext uri="{BB962C8B-B14F-4D97-AF65-F5344CB8AC3E}">
        <p14:creationId xmlns:p14="http://schemas.microsoft.com/office/powerpoint/2010/main" val="7605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Cassie likes her 2</a:t>
            </a:r>
            <a:r>
              <a:rPr lang="en-US" sz="3400" baseline="30000" dirty="0" smtClean="0"/>
              <a:t>nd</a:t>
            </a:r>
            <a:r>
              <a:rPr lang="en-US" sz="3400" dirty="0" smtClean="0"/>
              <a:t> period and her 4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period class.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6946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Cassie likes her 2</a:t>
            </a:r>
            <a:r>
              <a:rPr lang="en-US" sz="3400" baseline="30000" dirty="0" smtClean="0"/>
              <a:t>nd</a:t>
            </a:r>
            <a:r>
              <a:rPr lang="en-US" sz="3400" dirty="0" smtClean="0"/>
              <a:t> period </a:t>
            </a:r>
            <a:r>
              <a:rPr lang="en-US" sz="3400" dirty="0" smtClean="0">
                <a:solidFill>
                  <a:srgbClr val="FFFF00"/>
                </a:solidFill>
              </a:rPr>
              <a:t>and </a:t>
            </a:r>
            <a:r>
              <a:rPr lang="en-US" sz="3400" dirty="0" smtClean="0"/>
              <a:t>her 4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period class.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9066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Cassie likes her </a:t>
            </a:r>
            <a:r>
              <a:rPr lang="en-US" sz="3400" dirty="0" smtClean="0">
                <a:solidFill>
                  <a:srgbClr val="FFC000"/>
                </a:solidFill>
              </a:rPr>
              <a:t>2</a:t>
            </a:r>
            <a:r>
              <a:rPr lang="en-US" sz="3400" baseline="30000" dirty="0" smtClean="0">
                <a:solidFill>
                  <a:srgbClr val="FFC000"/>
                </a:solidFill>
              </a:rPr>
              <a:t>nd</a:t>
            </a:r>
            <a:r>
              <a:rPr lang="en-US" sz="3400" dirty="0" smtClean="0">
                <a:solidFill>
                  <a:srgbClr val="FFC000"/>
                </a:solidFill>
              </a:rPr>
              <a:t> period </a:t>
            </a:r>
            <a:r>
              <a:rPr lang="en-US" sz="3400" dirty="0" smtClean="0">
                <a:solidFill>
                  <a:srgbClr val="FFFF00"/>
                </a:solidFill>
              </a:rPr>
              <a:t>and </a:t>
            </a:r>
            <a:r>
              <a:rPr lang="en-US" sz="3400" dirty="0" smtClean="0"/>
              <a:t>her </a:t>
            </a:r>
            <a:r>
              <a:rPr lang="en-US" sz="3400" dirty="0" smtClean="0">
                <a:solidFill>
                  <a:srgbClr val="FFC000"/>
                </a:solidFill>
              </a:rPr>
              <a:t>4</a:t>
            </a:r>
            <a:r>
              <a:rPr lang="en-US" sz="3400" baseline="30000" dirty="0" smtClean="0">
                <a:solidFill>
                  <a:srgbClr val="FFC000"/>
                </a:solidFill>
              </a:rPr>
              <a:t>th</a:t>
            </a:r>
            <a:r>
              <a:rPr lang="en-US" sz="3400" dirty="0" smtClean="0">
                <a:solidFill>
                  <a:srgbClr val="FFC000"/>
                </a:solidFill>
              </a:rPr>
              <a:t> period class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4486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Cassie likes her </a:t>
            </a:r>
            <a:r>
              <a:rPr lang="en-US" sz="3400" dirty="0" smtClean="0">
                <a:solidFill>
                  <a:srgbClr val="FFC000"/>
                </a:solidFill>
              </a:rPr>
              <a:t>2</a:t>
            </a:r>
            <a:r>
              <a:rPr lang="en-US" sz="3400" baseline="30000" dirty="0" smtClean="0">
                <a:solidFill>
                  <a:srgbClr val="FFC000"/>
                </a:solidFill>
              </a:rPr>
              <a:t>nd</a:t>
            </a:r>
            <a:r>
              <a:rPr lang="en-US" sz="3400" dirty="0" smtClean="0">
                <a:solidFill>
                  <a:srgbClr val="FFC000"/>
                </a:solidFill>
              </a:rPr>
              <a:t> period </a:t>
            </a:r>
            <a:r>
              <a:rPr lang="en-US" sz="3400" dirty="0" smtClean="0">
                <a:solidFill>
                  <a:srgbClr val="FFFF00"/>
                </a:solidFill>
              </a:rPr>
              <a:t>but not </a:t>
            </a:r>
            <a:r>
              <a:rPr lang="en-US" sz="3400" dirty="0" smtClean="0"/>
              <a:t>her </a:t>
            </a:r>
            <a:r>
              <a:rPr lang="en-US" sz="3400" dirty="0" smtClean="0">
                <a:solidFill>
                  <a:srgbClr val="FFC000"/>
                </a:solidFill>
              </a:rPr>
              <a:t>4</a:t>
            </a:r>
            <a:r>
              <a:rPr lang="en-US" sz="3400" baseline="30000" dirty="0" smtClean="0">
                <a:solidFill>
                  <a:srgbClr val="FFC000"/>
                </a:solidFill>
              </a:rPr>
              <a:t>th</a:t>
            </a:r>
            <a:r>
              <a:rPr lang="en-US" sz="3400" dirty="0" smtClean="0">
                <a:solidFill>
                  <a:srgbClr val="FFC000"/>
                </a:solidFill>
              </a:rPr>
              <a:t> period class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4040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Cassie likes her </a:t>
            </a:r>
            <a:r>
              <a:rPr lang="en-US" sz="3400" dirty="0" smtClean="0">
                <a:solidFill>
                  <a:srgbClr val="FFC000"/>
                </a:solidFill>
              </a:rPr>
              <a:t>2</a:t>
            </a:r>
            <a:r>
              <a:rPr lang="en-US" sz="3400" baseline="30000" dirty="0" smtClean="0">
                <a:solidFill>
                  <a:srgbClr val="FFC000"/>
                </a:solidFill>
              </a:rPr>
              <a:t>nd</a:t>
            </a:r>
            <a:r>
              <a:rPr lang="en-US" sz="3400" dirty="0" smtClean="0">
                <a:solidFill>
                  <a:srgbClr val="FFC000"/>
                </a:solidFill>
              </a:rPr>
              <a:t> period</a:t>
            </a:r>
            <a:r>
              <a:rPr lang="en-US" sz="3400" dirty="0" smtClean="0">
                <a:solidFill>
                  <a:srgbClr val="00B0F0"/>
                </a:solidFill>
              </a:rPr>
              <a:t>,</a:t>
            </a:r>
            <a:r>
              <a:rPr lang="en-US" sz="3400" dirty="0" smtClean="0">
                <a:solidFill>
                  <a:srgbClr val="FFC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but not </a:t>
            </a:r>
            <a:r>
              <a:rPr lang="en-US" sz="3400" dirty="0" smtClean="0"/>
              <a:t>her </a:t>
            </a:r>
            <a:r>
              <a:rPr lang="en-US" sz="3400" dirty="0" smtClean="0">
                <a:solidFill>
                  <a:srgbClr val="FFC000"/>
                </a:solidFill>
              </a:rPr>
              <a:t>4</a:t>
            </a:r>
            <a:r>
              <a:rPr lang="en-US" sz="3400" baseline="30000" dirty="0" smtClean="0">
                <a:solidFill>
                  <a:srgbClr val="FFC000"/>
                </a:solidFill>
              </a:rPr>
              <a:t>th</a:t>
            </a:r>
            <a:r>
              <a:rPr lang="en-US" sz="3400" dirty="0" smtClean="0">
                <a:solidFill>
                  <a:srgbClr val="FFC000"/>
                </a:solidFill>
              </a:rPr>
              <a:t> period class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2491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What about negatives?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#5: Cassie likes her </a:t>
            </a:r>
            <a:r>
              <a:rPr lang="en-US" sz="3400" dirty="0" smtClean="0">
                <a:solidFill>
                  <a:srgbClr val="FFC000"/>
                </a:solidFill>
              </a:rPr>
              <a:t>2</a:t>
            </a:r>
            <a:r>
              <a:rPr lang="en-US" sz="3400" baseline="30000" dirty="0" smtClean="0">
                <a:solidFill>
                  <a:srgbClr val="FFC000"/>
                </a:solidFill>
              </a:rPr>
              <a:t>nd</a:t>
            </a:r>
            <a:r>
              <a:rPr lang="en-US" sz="3400" dirty="0" smtClean="0">
                <a:solidFill>
                  <a:srgbClr val="FFC000"/>
                </a:solidFill>
              </a:rPr>
              <a:t>  period</a:t>
            </a:r>
            <a:r>
              <a:rPr lang="en-US" sz="3400" dirty="0" smtClean="0">
                <a:solidFill>
                  <a:srgbClr val="00B0F0"/>
                </a:solidFill>
              </a:rPr>
              <a:t>,</a:t>
            </a:r>
            <a:r>
              <a:rPr lang="en-US" sz="3400" dirty="0" smtClean="0">
                <a:solidFill>
                  <a:srgbClr val="FFC000"/>
                </a:solidFill>
              </a:rPr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but not </a:t>
            </a:r>
            <a:r>
              <a:rPr lang="en-US" sz="3400" dirty="0" smtClean="0"/>
              <a:t>her </a:t>
            </a:r>
            <a:r>
              <a:rPr lang="en-US" sz="3400" dirty="0" smtClean="0">
                <a:solidFill>
                  <a:srgbClr val="FFC000"/>
                </a:solidFill>
              </a:rPr>
              <a:t>4</a:t>
            </a:r>
            <a:r>
              <a:rPr lang="en-US" sz="3400" baseline="30000" dirty="0" smtClean="0">
                <a:solidFill>
                  <a:srgbClr val="FFC000"/>
                </a:solidFill>
              </a:rPr>
              <a:t>th</a:t>
            </a:r>
            <a:r>
              <a:rPr lang="en-US" sz="3400" dirty="0" smtClean="0">
                <a:solidFill>
                  <a:srgbClr val="FFC000"/>
                </a:solidFill>
              </a:rPr>
              <a:t> period class</a:t>
            </a:r>
            <a:r>
              <a:rPr lang="en-US" sz="3400" dirty="0" smtClean="0"/>
              <a:t>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		optional comma</a:t>
            </a:r>
          </a:p>
          <a:p>
            <a:pPr marL="0" indent="0">
              <a:buNone/>
            </a:pPr>
            <a:endParaRPr lang="en-US" sz="3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48200" y="3733800"/>
            <a:ext cx="16002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and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people aside to get to the cafeteria.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Using Coordination:</a:t>
            </a:r>
          </a:p>
          <a:p>
            <a:pPr marL="457200" indent="0"/>
            <a:r>
              <a:rPr lang="en-US" sz="3400" dirty="0" smtClean="0"/>
              <a:t> When you join 2 like parts of speech together, a comma is </a:t>
            </a:r>
            <a:r>
              <a:rPr lang="en-US" sz="3400" u="sng" dirty="0" smtClean="0"/>
              <a:t>not</a:t>
            </a:r>
            <a:r>
              <a:rPr lang="en-US" sz="3400" dirty="0" smtClean="0"/>
              <a:t> necessary.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 #1: On turkey dinner day, we </a:t>
            </a:r>
            <a:r>
              <a:rPr lang="en-US" sz="3400" dirty="0" smtClean="0">
                <a:solidFill>
                  <a:srgbClr val="FFFF00"/>
                </a:solidFill>
              </a:rPr>
              <a:t>ran</a:t>
            </a:r>
            <a:r>
              <a:rPr lang="en-US" sz="3400" dirty="0" smtClean="0"/>
              <a:t> down the hall and </a:t>
            </a:r>
            <a:r>
              <a:rPr lang="en-US" sz="3400" dirty="0" smtClean="0">
                <a:solidFill>
                  <a:srgbClr val="FFFF00"/>
                </a:solidFill>
              </a:rPr>
              <a:t>pushed</a:t>
            </a:r>
            <a:r>
              <a:rPr lang="en-US" sz="3400" dirty="0" smtClean="0"/>
              <a:t> women and small children aside to get to the cafeteria.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3418</Words>
  <Application>Microsoft Office PowerPoint</Application>
  <PresentationFormat>On-screen Show (4:3)</PresentationFormat>
  <Paragraphs>464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Main Idea</dc:title>
  <dc:creator>Administrator</dc:creator>
  <cp:lastModifiedBy>Jeffrey Marsh</cp:lastModifiedBy>
  <cp:revision>44</cp:revision>
  <dcterms:created xsi:type="dcterms:W3CDTF">2009-09-07T18:24:13Z</dcterms:created>
  <dcterms:modified xsi:type="dcterms:W3CDTF">2015-08-21T10:42:39Z</dcterms:modified>
</cp:coreProperties>
</file>