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7" r:id="rId3"/>
    <p:sldId id="377" r:id="rId4"/>
    <p:sldId id="398" r:id="rId5"/>
    <p:sldId id="378" r:id="rId6"/>
    <p:sldId id="379" r:id="rId7"/>
    <p:sldId id="399" r:id="rId8"/>
    <p:sldId id="380" r:id="rId9"/>
    <p:sldId id="400" r:id="rId10"/>
    <p:sldId id="382" r:id="rId11"/>
    <p:sldId id="381" r:id="rId12"/>
    <p:sldId id="401" r:id="rId13"/>
    <p:sldId id="383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B3EF-7956-49F1-9C2F-C094C1FF2762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Critical Reading Section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Sentence Completion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 smtClean="0"/>
              <a:t>Logic-Based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1 :</a:t>
            </a:r>
          </a:p>
          <a:p>
            <a:pPr marL="231775" indent="0" algn="just">
              <a:buNone/>
            </a:pPr>
            <a:r>
              <a:rPr lang="en-US" sz="3600" dirty="0" smtClean="0"/>
              <a:t>After observing several vicious territorial fights, Jane </a:t>
            </a:r>
            <a:r>
              <a:rPr lang="en-US" sz="3600" dirty="0" err="1" smtClean="0"/>
              <a:t>Goodall</a:t>
            </a:r>
            <a:r>
              <a:rPr lang="en-US" sz="3600" dirty="0" smtClean="0"/>
              <a:t> had to revise her earlier opinion that these particular primates were always ___ animals. </a:t>
            </a:r>
          </a:p>
          <a:p>
            <a:pPr marL="231775" indent="0" algn="just">
              <a:buNone/>
            </a:pPr>
            <a:r>
              <a:rPr lang="en-US" sz="3600" dirty="0" smtClean="0"/>
              <a:t>	A. ignorant</a:t>
            </a:r>
          </a:p>
          <a:p>
            <a:pPr marL="231775" indent="0" algn="just">
              <a:buNone/>
            </a:pPr>
            <a:r>
              <a:rPr lang="en-US" sz="3600" dirty="0" smtClean="0"/>
              <a:t>	B. inquisitive</a:t>
            </a:r>
          </a:p>
          <a:p>
            <a:pPr marL="231775" indent="0" algn="just">
              <a:buNone/>
            </a:pPr>
            <a:r>
              <a:rPr lang="en-US" sz="3600" dirty="0" smtClean="0"/>
              <a:t>	C. responsive</a:t>
            </a:r>
          </a:p>
          <a:p>
            <a:pPr marL="231775" indent="0" algn="just">
              <a:buNone/>
            </a:pPr>
            <a:r>
              <a:rPr lang="en-US" sz="3600" dirty="0" smtClean="0"/>
              <a:t>	D. cruel</a:t>
            </a:r>
          </a:p>
          <a:p>
            <a:pPr marL="231775" indent="0" algn="just">
              <a:buNone/>
            </a:pPr>
            <a:r>
              <a:rPr lang="en-US" sz="3600" dirty="0" smtClean="0"/>
              <a:t>	E. peaceful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 smtClean="0"/>
              <a:t>Logic-Based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1 :</a:t>
            </a:r>
          </a:p>
          <a:p>
            <a:pPr marL="231775" indent="0" algn="just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After</a:t>
            </a:r>
            <a:r>
              <a:rPr lang="en-US" sz="3600" dirty="0" smtClean="0"/>
              <a:t> observing several </a:t>
            </a:r>
            <a:r>
              <a:rPr lang="en-US" sz="3600" dirty="0" smtClean="0">
                <a:solidFill>
                  <a:srgbClr val="FFFF00"/>
                </a:solidFill>
              </a:rPr>
              <a:t>vicious</a:t>
            </a:r>
            <a:r>
              <a:rPr lang="en-US" sz="3600" dirty="0" smtClean="0"/>
              <a:t> territorial fights, Jane </a:t>
            </a:r>
            <a:r>
              <a:rPr lang="en-US" sz="3600" dirty="0" err="1" smtClean="0"/>
              <a:t>Goodall</a:t>
            </a:r>
            <a:r>
              <a:rPr lang="en-US" sz="3600" dirty="0" smtClean="0"/>
              <a:t> had to </a:t>
            </a:r>
            <a:r>
              <a:rPr lang="en-US" sz="3600" dirty="0" smtClean="0">
                <a:solidFill>
                  <a:srgbClr val="FFFF00"/>
                </a:solidFill>
              </a:rPr>
              <a:t>revise</a:t>
            </a:r>
            <a:r>
              <a:rPr lang="en-US" sz="3600" dirty="0" smtClean="0"/>
              <a:t> her </a:t>
            </a:r>
            <a:r>
              <a:rPr lang="en-US" sz="3600" dirty="0" smtClean="0">
                <a:solidFill>
                  <a:srgbClr val="FFFF00"/>
                </a:solidFill>
              </a:rPr>
              <a:t>earlier</a:t>
            </a:r>
            <a:r>
              <a:rPr lang="en-US" sz="3600" dirty="0" smtClean="0"/>
              <a:t> opinion that these particular primates were always ___ animals. </a:t>
            </a:r>
          </a:p>
          <a:p>
            <a:pPr marL="231775" indent="0" algn="just">
              <a:buNone/>
            </a:pPr>
            <a:r>
              <a:rPr lang="en-US" sz="3600" dirty="0" smtClean="0"/>
              <a:t>	A. ignorant</a:t>
            </a:r>
          </a:p>
          <a:p>
            <a:pPr marL="231775" indent="0" algn="just">
              <a:buNone/>
            </a:pPr>
            <a:r>
              <a:rPr lang="en-US" sz="3600" dirty="0" smtClean="0"/>
              <a:t>	B. inquisitive</a:t>
            </a:r>
          </a:p>
          <a:p>
            <a:pPr marL="231775" indent="0" algn="just">
              <a:buNone/>
            </a:pPr>
            <a:r>
              <a:rPr lang="en-US" sz="3600" dirty="0" smtClean="0"/>
              <a:t>	C. responsive</a:t>
            </a:r>
          </a:p>
          <a:p>
            <a:pPr marL="231775" indent="0" algn="just">
              <a:buNone/>
            </a:pPr>
            <a:r>
              <a:rPr lang="en-US" sz="3600" dirty="0" smtClean="0"/>
              <a:t>	D. cruel</a:t>
            </a:r>
          </a:p>
          <a:p>
            <a:pPr marL="231775" indent="0" algn="just">
              <a:buNone/>
            </a:pPr>
            <a:r>
              <a:rPr lang="en-US" sz="3600" dirty="0" smtClean="0"/>
              <a:t>	E. peaceful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 smtClean="0"/>
              <a:t>Logic-Based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1 :</a:t>
            </a:r>
          </a:p>
          <a:p>
            <a:pPr marL="231775" indent="0" algn="just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After</a:t>
            </a:r>
            <a:r>
              <a:rPr lang="en-US" sz="3600" dirty="0" smtClean="0"/>
              <a:t> observing several </a:t>
            </a:r>
            <a:r>
              <a:rPr lang="en-US" sz="3600" dirty="0" smtClean="0">
                <a:solidFill>
                  <a:srgbClr val="FFFF00"/>
                </a:solidFill>
              </a:rPr>
              <a:t>vicious</a:t>
            </a:r>
            <a:r>
              <a:rPr lang="en-US" sz="3600" dirty="0" smtClean="0"/>
              <a:t> territorial fights, Jane </a:t>
            </a:r>
            <a:r>
              <a:rPr lang="en-US" sz="3600" dirty="0" err="1" smtClean="0"/>
              <a:t>Goodall</a:t>
            </a:r>
            <a:r>
              <a:rPr lang="en-US" sz="3600" dirty="0" smtClean="0"/>
              <a:t> had to </a:t>
            </a:r>
            <a:r>
              <a:rPr lang="en-US" sz="3600" dirty="0" smtClean="0">
                <a:solidFill>
                  <a:srgbClr val="FFFF00"/>
                </a:solidFill>
              </a:rPr>
              <a:t>revise</a:t>
            </a:r>
            <a:r>
              <a:rPr lang="en-US" sz="3600" dirty="0" smtClean="0"/>
              <a:t> her </a:t>
            </a:r>
            <a:r>
              <a:rPr lang="en-US" sz="3600" dirty="0" smtClean="0">
                <a:solidFill>
                  <a:srgbClr val="FFFF00"/>
                </a:solidFill>
              </a:rPr>
              <a:t>earlier</a:t>
            </a:r>
            <a:r>
              <a:rPr lang="en-US" sz="3600" dirty="0" smtClean="0"/>
              <a:t> opinion that these particular primates were always ___ animals. </a:t>
            </a:r>
          </a:p>
          <a:p>
            <a:pPr marL="231775" indent="0" algn="just">
              <a:buNone/>
            </a:pPr>
            <a:r>
              <a:rPr lang="en-US" sz="3600" dirty="0" smtClean="0"/>
              <a:t>	A. ignorant</a:t>
            </a:r>
          </a:p>
          <a:p>
            <a:pPr marL="231775" indent="0" algn="just">
              <a:buNone/>
            </a:pPr>
            <a:r>
              <a:rPr lang="en-US" sz="3600" dirty="0" smtClean="0"/>
              <a:t>	B. inquisitive</a:t>
            </a:r>
          </a:p>
          <a:p>
            <a:pPr marL="231775" indent="0" algn="just">
              <a:buNone/>
            </a:pPr>
            <a:r>
              <a:rPr lang="en-US" sz="3600" dirty="0" smtClean="0"/>
              <a:t>	C. responsive</a:t>
            </a:r>
          </a:p>
          <a:p>
            <a:pPr marL="231775" indent="0" algn="just">
              <a:buNone/>
            </a:pPr>
            <a:r>
              <a:rPr lang="en-US" sz="3600" dirty="0" smtClean="0"/>
              <a:t>	D. cruel</a:t>
            </a:r>
          </a:p>
          <a:p>
            <a:pPr marL="231775" indent="0" algn="just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FF00"/>
                </a:solidFill>
              </a:rPr>
              <a:t>E. peaceful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600" dirty="0" smtClean="0"/>
              <a:t>Logic-Based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2 :</a:t>
            </a:r>
          </a:p>
          <a:p>
            <a:pPr marL="231775" indent="0" algn="just">
              <a:buNone/>
            </a:pPr>
            <a:r>
              <a:rPr lang="en-US" sz="3600" dirty="0" smtClean="0"/>
              <a:t>Although its publicity has been ___, the film itself is intelligent, well-acted, handsomely produced, and altogether ___. </a:t>
            </a:r>
          </a:p>
          <a:p>
            <a:pPr marL="231775" indent="0" algn="just">
              <a:buNone/>
            </a:pPr>
            <a:r>
              <a:rPr lang="en-US" sz="3600" dirty="0" smtClean="0"/>
              <a:t>	A. tasteless . . . respectable</a:t>
            </a:r>
          </a:p>
          <a:p>
            <a:pPr marL="231775" indent="0" algn="just">
              <a:buNone/>
            </a:pPr>
            <a:r>
              <a:rPr lang="en-US" sz="3600" dirty="0" smtClean="0"/>
              <a:t>	B. extensive . . . moderate</a:t>
            </a:r>
          </a:p>
          <a:p>
            <a:pPr marL="231775" indent="0" algn="just">
              <a:buNone/>
            </a:pPr>
            <a:r>
              <a:rPr lang="en-US" sz="3600" dirty="0" smtClean="0"/>
              <a:t>	C. sophisticated . . . amateur</a:t>
            </a:r>
          </a:p>
          <a:p>
            <a:pPr marL="231775" indent="0" algn="just">
              <a:buNone/>
            </a:pPr>
            <a:r>
              <a:rPr lang="en-US" sz="3600" dirty="0" smtClean="0"/>
              <a:t>	D. risqué . . . crude</a:t>
            </a:r>
          </a:p>
          <a:p>
            <a:pPr marL="231775" indent="0" algn="just">
              <a:buNone/>
            </a:pPr>
            <a:r>
              <a:rPr lang="en-US" sz="3600" dirty="0" smtClean="0"/>
              <a:t>	E. perfect . . . spectacular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600" dirty="0" smtClean="0"/>
              <a:t>Logic-Based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2 :</a:t>
            </a:r>
          </a:p>
          <a:p>
            <a:pPr marL="231775" indent="0" algn="just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Although</a:t>
            </a:r>
            <a:r>
              <a:rPr lang="en-US" sz="3600" dirty="0" smtClean="0"/>
              <a:t> its publicity has been ___, the film itself is </a:t>
            </a:r>
            <a:r>
              <a:rPr lang="en-US" sz="3600" dirty="0" smtClean="0">
                <a:solidFill>
                  <a:srgbClr val="FFFF00"/>
                </a:solidFill>
              </a:rPr>
              <a:t>intelligent, well-acted, handsomely produced</a:t>
            </a:r>
            <a:r>
              <a:rPr lang="en-US" sz="3600" dirty="0" smtClean="0"/>
              <a:t>, and altogether ___. </a:t>
            </a:r>
          </a:p>
          <a:p>
            <a:pPr marL="231775" indent="0" algn="just">
              <a:buNone/>
            </a:pPr>
            <a:r>
              <a:rPr lang="en-US" sz="3600" dirty="0" smtClean="0"/>
              <a:t>	A. tasteless . . . respectable</a:t>
            </a:r>
          </a:p>
          <a:p>
            <a:pPr marL="231775" indent="0" algn="just">
              <a:buNone/>
            </a:pPr>
            <a:r>
              <a:rPr lang="en-US" sz="3600" dirty="0" smtClean="0"/>
              <a:t>	B. extensive . . . moderate</a:t>
            </a:r>
          </a:p>
          <a:p>
            <a:pPr marL="231775" indent="0" algn="just">
              <a:buNone/>
            </a:pPr>
            <a:r>
              <a:rPr lang="en-US" sz="3600" dirty="0" smtClean="0"/>
              <a:t>	C. sophisticated . . . amateur</a:t>
            </a:r>
          </a:p>
          <a:p>
            <a:pPr marL="231775" indent="0" algn="just">
              <a:buNone/>
            </a:pPr>
            <a:r>
              <a:rPr lang="en-US" sz="3600" dirty="0" smtClean="0"/>
              <a:t>	D. risqué . . . crude</a:t>
            </a:r>
          </a:p>
          <a:p>
            <a:pPr marL="231775" indent="0" algn="just">
              <a:buNone/>
            </a:pPr>
            <a:r>
              <a:rPr lang="en-US" sz="3600" dirty="0" smtClean="0"/>
              <a:t>	E. perfect . . . spectacular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600" dirty="0" smtClean="0"/>
              <a:t>Logic-Based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2 :</a:t>
            </a:r>
          </a:p>
          <a:p>
            <a:pPr marL="231775" indent="0" algn="just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Although</a:t>
            </a:r>
            <a:r>
              <a:rPr lang="en-US" sz="3600" dirty="0" smtClean="0"/>
              <a:t> its publicity has been ___, the film itself is </a:t>
            </a:r>
            <a:r>
              <a:rPr lang="en-US" sz="3600" dirty="0" smtClean="0">
                <a:solidFill>
                  <a:srgbClr val="FFFF00"/>
                </a:solidFill>
              </a:rPr>
              <a:t>intelligent, well-acted, handsomely produced</a:t>
            </a:r>
            <a:r>
              <a:rPr lang="en-US" sz="3600" dirty="0" smtClean="0"/>
              <a:t>, and altogether ___. </a:t>
            </a:r>
          </a:p>
          <a:p>
            <a:pPr marL="231775" indent="0" algn="just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FF00"/>
                </a:solidFill>
              </a:rPr>
              <a:t>A. tasteless . . . respectable</a:t>
            </a:r>
          </a:p>
          <a:p>
            <a:pPr marL="231775" indent="0" algn="just">
              <a:buNone/>
            </a:pPr>
            <a:r>
              <a:rPr lang="en-US" sz="3600" dirty="0" smtClean="0"/>
              <a:t>	B. extensive . . . moderate</a:t>
            </a:r>
          </a:p>
          <a:p>
            <a:pPr marL="231775" indent="0" algn="just">
              <a:buNone/>
            </a:pPr>
            <a:r>
              <a:rPr lang="en-US" sz="3600" dirty="0" smtClean="0"/>
              <a:t>	C. sophisticated . . . amateur</a:t>
            </a:r>
          </a:p>
          <a:p>
            <a:pPr marL="231775" indent="0" algn="just">
              <a:buNone/>
            </a:pPr>
            <a:r>
              <a:rPr lang="en-US" sz="3600" dirty="0" smtClean="0"/>
              <a:t>	D. risqué . . . crude</a:t>
            </a:r>
          </a:p>
          <a:p>
            <a:pPr marL="231775" indent="0" algn="just">
              <a:buNone/>
            </a:pPr>
            <a:r>
              <a:rPr lang="en-US" sz="3600" dirty="0" smtClean="0"/>
              <a:t>	E. perfect . . . spectacular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entire sentence, saying “blank.”</a:t>
            </a:r>
          </a:p>
          <a:p>
            <a:r>
              <a:rPr lang="en-US" dirty="0" smtClean="0"/>
              <a:t>Look for introductory and transitional words:</a:t>
            </a:r>
          </a:p>
          <a:p>
            <a:pPr lvl="1"/>
            <a:r>
              <a:rPr lang="en-US" dirty="0" smtClean="0"/>
              <a:t>But, Although, However, Yet, Even Though</a:t>
            </a:r>
          </a:p>
          <a:p>
            <a:r>
              <a:rPr lang="en-US" dirty="0" smtClean="0"/>
              <a:t>Be alert for negatives:</a:t>
            </a:r>
          </a:p>
          <a:p>
            <a:pPr lvl="1"/>
            <a:r>
              <a:rPr lang="en-US" dirty="0" smtClean="0"/>
              <a:t>According to Chef Bobby Flay, a burger </a:t>
            </a:r>
            <a:r>
              <a:rPr lang="en-US" u="sng" dirty="0" smtClean="0"/>
              <a:t>should not </a:t>
            </a:r>
            <a:r>
              <a:rPr lang="en-US" dirty="0" smtClean="0"/>
              <a:t>be pressed with a spatula, for a flat burger </a:t>
            </a:r>
            <a:r>
              <a:rPr lang="en-US" u="sng" dirty="0" smtClean="0"/>
              <a:t>has no place</a:t>
            </a:r>
            <a:r>
              <a:rPr lang="en-US" dirty="0" smtClean="0"/>
              <a:t> on a bun.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Think of what word(s) would fill in the blank </a:t>
            </a:r>
            <a:r>
              <a:rPr lang="en-US" u="sng" dirty="0" smtClean="0"/>
              <a:t>before</a:t>
            </a:r>
            <a:r>
              <a:rPr lang="en-US" dirty="0" smtClean="0"/>
              <a:t> you look at the choices.</a:t>
            </a:r>
          </a:p>
          <a:p>
            <a:pPr lvl="1"/>
            <a:r>
              <a:rPr lang="en-US" dirty="0" smtClean="0"/>
              <a:t>Once Murphy left home for good, he wrote no letters to his worried mother; he did not, therefore, live up to her picture of him as her </a:t>
            </a:r>
          </a:p>
          <a:p>
            <a:pPr lvl="1">
              <a:buNone/>
            </a:pPr>
            <a:r>
              <a:rPr lang="en-US" dirty="0" smtClean="0"/>
              <a:t>	------- son.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Think of what word(s) would fill in the blank </a:t>
            </a:r>
            <a:r>
              <a:rPr lang="en-US" u="sng" dirty="0" smtClean="0"/>
              <a:t>before</a:t>
            </a:r>
            <a:r>
              <a:rPr lang="en-US" dirty="0" smtClean="0"/>
              <a:t> you look at the choices.</a:t>
            </a:r>
          </a:p>
          <a:p>
            <a:pPr lvl="1"/>
            <a:r>
              <a:rPr lang="en-US" dirty="0" smtClean="0"/>
              <a:t>Once Murphy left home for good, he wrote no letters to his worried mother; he did not, therefore, live up to her picture of him as her </a:t>
            </a:r>
          </a:p>
          <a:p>
            <a:pPr lvl="1">
              <a:buNone/>
            </a:pPr>
            <a:r>
              <a:rPr lang="en-US" dirty="0" smtClean="0"/>
              <a:t>	------- son. </a:t>
            </a:r>
          </a:p>
          <a:p>
            <a:pPr lvl="1">
              <a:buNone/>
            </a:pPr>
            <a:r>
              <a:rPr lang="en-US" dirty="0" smtClean="0"/>
              <a:t>		(A) misunderstood</a:t>
            </a:r>
          </a:p>
          <a:p>
            <a:pPr lvl="1">
              <a:buNone/>
            </a:pPr>
            <a:r>
              <a:rPr lang="en-US" dirty="0" smtClean="0"/>
              <a:t>		(B) elusive</a:t>
            </a:r>
          </a:p>
          <a:p>
            <a:pPr lvl="1">
              <a:buNone/>
            </a:pPr>
            <a:r>
              <a:rPr lang="en-US" dirty="0" smtClean="0"/>
              <a:t>		(C) destructive</a:t>
            </a:r>
          </a:p>
          <a:p>
            <a:pPr lvl="1">
              <a:buNone/>
            </a:pPr>
            <a:r>
              <a:rPr lang="en-US" dirty="0" smtClean="0"/>
              <a:t>		(D) persuasive</a:t>
            </a:r>
          </a:p>
          <a:p>
            <a:pPr lvl="1">
              <a:buNone/>
            </a:pPr>
            <a:r>
              <a:rPr lang="en-US" dirty="0" smtClean="0"/>
              <a:t>		(E) dutiful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Think of what word(s) would fill in the blank </a:t>
            </a:r>
            <a:r>
              <a:rPr lang="en-US" u="sng" dirty="0" smtClean="0"/>
              <a:t>before</a:t>
            </a:r>
            <a:r>
              <a:rPr lang="en-US" dirty="0" smtClean="0"/>
              <a:t> you look at the choices.</a:t>
            </a:r>
          </a:p>
          <a:p>
            <a:pPr lvl="1"/>
            <a:r>
              <a:rPr lang="en-US" dirty="0" smtClean="0"/>
              <a:t>Once Murphy left home for good, he wrote no letters to his worried mother; he did not, therefore, live up to her picture of him as her </a:t>
            </a:r>
          </a:p>
          <a:p>
            <a:pPr lvl="1">
              <a:buNone/>
            </a:pPr>
            <a:r>
              <a:rPr lang="en-US" dirty="0" smtClean="0"/>
              <a:t>	------- son. </a:t>
            </a:r>
          </a:p>
          <a:p>
            <a:pPr lvl="1">
              <a:buNone/>
            </a:pPr>
            <a:r>
              <a:rPr lang="en-US" dirty="0" smtClean="0"/>
              <a:t>		(A) misunderstood</a:t>
            </a:r>
          </a:p>
          <a:p>
            <a:pPr lvl="1">
              <a:buNone/>
            </a:pPr>
            <a:r>
              <a:rPr lang="en-US" dirty="0" smtClean="0"/>
              <a:t>		(B) elusive</a:t>
            </a:r>
          </a:p>
          <a:p>
            <a:pPr lvl="1">
              <a:buNone/>
            </a:pPr>
            <a:r>
              <a:rPr lang="en-US" dirty="0" smtClean="0"/>
              <a:t>		(C) destructive</a:t>
            </a:r>
          </a:p>
          <a:p>
            <a:pPr lvl="1">
              <a:buNone/>
            </a:pPr>
            <a:r>
              <a:rPr lang="en-US" dirty="0" smtClean="0"/>
              <a:t>		(D) persuasive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FF00"/>
                </a:solidFill>
              </a:rPr>
              <a:t>(E) dutiful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 smtClean="0"/>
              <a:t>Types of Questions:</a:t>
            </a:r>
          </a:p>
          <a:p>
            <a:pPr marL="0" indent="0" algn="just">
              <a:buNone/>
            </a:pPr>
            <a:r>
              <a:rPr lang="en-US" sz="3600" dirty="0" smtClean="0"/>
              <a:t>	(1) Vocabulary-in-Context Questions</a:t>
            </a:r>
          </a:p>
          <a:p>
            <a:pPr marL="0" indent="0" algn="just">
              <a:buNone/>
            </a:pPr>
            <a:endParaRPr lang="en-US" sz="3600" dirty="0" smtClean="0"/>
          </a:p>
          <a:p>
            <a:pPr marL="914400" indent="0" algn="just"/>
            <a:r>
              <a:rPr lang="en-US" sz="3600" dirty="0" smtClean="0"/>
              <a:t> To answer this type of question, you need to know </a:t>
            </a:r>
            <a:r>
              <a:rPr lang="en-US" sz="3600" dirty="0" smtClean="0">
                <a:solidFill>
                  <a:srgbClr val="FFFF00"/>
                </a:solidFill>
              </a:rPr>
              <a:t>how the words are used </a:t>
            </a:r>
            <a:r>
              <a:rPr lang="en-US" sz="3600" dirty="0" smtClean="0"/>
              <a:t>in the </a:t>
            </a:r>
            <a:r>
              <a:rPr lang="en-US" sz="3600" dirty="0" smtClean="0">
                <a:solidFill>
                  <a:srgbClr val="FFFF00"/>
                </a:solidFill>
              </a:rPr>
              <a:t>context</a:t>
            </a:r>
            <a:r>
              <a:rPr lang="en-US" sz="3600" dirty="0" smtClean="0"/>
              <a:t> of the sentence. </a:t>
            </a:r>
          </a:p>
          <a:p>
            <a:pPr marL="914400" indent="0" algn="just"/>
            <a:r>
              <a:rPr lang="en-US" sz="3600" dirty="0" smtClean="0"/>
              <a:t> If you know the definitions of the words involved, you have a better chance of selecting the correct answer. </a:t>
            </a:r>
          </a:p>
          <a:p>
            <a:pPr marL="0" indent="0" algn="just">
              <a:buNone/>
            </a:pPr>
            <a:endParaRPr lang="en-US" sz="3600" dirty="0" smtClean="0"/>
          </a:p>
          <a:p>
            <a:pPr marL="0" indent="0" algn="just">
              <a:buNone/>
            </a:pPr>
            <a:r>
              <a:rPr lang="en-US" sz="3600" dirty="0" smtClean="0"/>
              <a:t>	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With two-blank questions, try eliminating some answers based on just one blank. </a:t>
            </a:r>
          </a:p>
          <a:p>
            <a:pPr lvl="1"/>
            <a:r>
              <a:rPr lang="en-US" dirty="0" smtClean="0"/>
              <a:t>Let’s go back to Example #2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600" dirty="0" smtClean="0"/>
              <a:t>Logic-Based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2 :</a:t>
            </a:r>
          </a:p>
          <a:p>
            <a:pPr marL="231775" indent="0" algn="just">
              <a:buNone/>
            </a:pPr>
            <a:r>
              <a:rPr lang="en-US" sz="3600" dirty="0" smtClean="0"/>
              <a:t>Although its publicity has been ___, the film itself is </a:t>
            </a:r>
            <a:r>
              <a:rPr lang="en-US" sz="3600" dirty="0" smtClean="0">
                <a:solidFill>
                  <a:srgbClr val="FFFF00"/>
                </a:solidFill>
              </a:rPr>
              <a:t>intelligent, well-acted, handsomely produced,</a:t>
            </a:r>
            <a:r>
              <a:rPr lang="en-US" sz="3600" dirty="0" smtClean="0"/>
              <a:t> and altogether ___. </a:t>
            </a:r>
          </a:p>
          <a:p>
            <a:pPr marL="231775" indent="0" algn="just">
              <a:buNone/>
            </a:pPr>
            <a:r>
              <a:rPr lang="en-US" sz="3600" dirty="0" smtClean="0"/>
              <a:t>	A. tasteless . . . respectable</a:t>
            </a:r>
          </a:p>
          <a:p>
            <a:pPr marL="231775" indent="0" algn="just">
              <a:buNone/>
            </a:pPr>
            <a:r>
              <a:rPr lang="en-US" sz="3600" dirty="0" smtClean="0"/>
              <a:t>	B. extensive . . . moderate</a:t>
            </a:r>
          </a:p>
          <a:p>
            <a:pPr marL="231775" indent="0" algn="just">
              <a:buNone/>
            </a:pPr>
            <a:r>
              <a:rPr lang="en-US" sz="3600" dirty="0" smtClean="0"/>
              <a:t>	C. sophisticated . . . amateur</a:t>
            </a:r>
          </a:p>
          <a:p>
            <a:pPr marL="231775" indent="0" algn="just">
              <a:buNone/>
            </a:pPr>
            <a:r>
              <a:rPr lang="en-US" sz="3600" dirty="0" smtClean="0"/>
              <a:t>	D. risqué . . . crude</a:t>
            </a:r>
          </a:p>
          <a:p>
            <a:pPr marL="231775" indent="0" algn="just">
              <a:buNone/>
            </a:pPr>
            <a:r>
              <a:rPr lang="en-US" sz="3600" dirty="0" smtClean="0"/>
              <a:t>	E. perfect . . . spectacular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600" dirty="0" smtClean="0"/>
              <a:t>Logic-Based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2 :</a:t>
            </a:r>
          </a:p>
          <a:p>
            <a:pPr marL="231775" indent="0" algn="just">
              <a:buNone/>
            </a:pPr>
            <a:r>
              <a:rPr lang="en-US" sz="3600" dirty="0" smtClean="0"/>
              <a:t>Although its publicity has been ___, the film itself is </a:t>
            </a:r>
            <a:r>
              <a:rPr lang="en-US" sz="3600" dirty="0" smtClean="0">
                <a:solidFill>
                  <a:srgbClr val="FFFF00"/>
                </a:solidFill>
              </a:rPr>
              <a:t>intelligent, well-acted, handsomely produced,</a:t>
            </a:r>
            <a:r>
              <a:rPr lang="en-US" sz="3600" dirty="0" smtClean="0"/>
              <a:t> and altogether ___. </a:t>
            </a:r>
          </a:p>
          <a:p>
            <a:pPr marL="231775" indent="0" algn="just">
              <a:buNone/>
            </a:pPr>
            <a:r>
              <a:rPr lang="en-US" sz="3600" dirty="0" smtClean="0"/>
              <a:t>	A. tasteless . . . respectable</a:t>
            </a:r>
          </a:p>
          <a:p>
            <a:pPr marL="231775" indent="0" algn="just">
              <a:buNone/>
            </a:pPr>
            <a:r>
              <a:rPr lang="en-US" sz="3600" dirty="0" smtClean="0"/>
              <a:t>	B. extensive . . . moderate</a:t>
            </a:r>
          </a:p>
          <a:p>
            <a:pPr marL="231775" indent="0" algn="just">
              <a:buNone/>
            </a:pPr>
            <a:r>
              <a:rPr lang="en-US" sz="3600" dirty="0" smtClean="0"/>
              <a:t>	</a:t>
            </a:r>
            <a:r>
              <a:rPr lang="en-US" sz="3600" strike="sngStrike" dirty="0" smtClean="0"/>
              <a:t>C. sophisticated . . . amateur</a:t>
            </a:r>
          </a:p>
          <a:p>
            <a:pPr marL="231775" indent="0" algn="just">
              <a:buNone/>
            </a:pPr>
            <a:r>
              <a:rPr lang="en-US" sz="3600" dirty="0" smtClean="0"/>
              <a:t>	</a:t>
            </a:r>
            <a:r>
              <a:rPr lang="en-US" sz="3600" strike="sngStrike" dirty="0" smtClean="0"/>
              <a:t>D. risqué . . . crude</a:t>
            </a:r>
          </a:p>
          <a:p>
            <a:pPr marL="231775" indent="0" algn="just">
              <a:buNone/>
            </a:pPr>
            <a:r>
              <a:rPr lang="en-US" sz="3600" dirty="0" smtClean="0"/>
              <a:t>	E. perfect . . . spectacular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With two-blank questions, try eliminating some answers based on just one blank. </a:t>
            </a:r>
          </a:p>
          <a:p>
            <a:pPr lvl="1"/>
            <a:r>
              <a:rPr lang="en-US" dirty="0" smtClean="0"/>
              <a:t>Let’s go back to Example #2</a:t>
            </a:r>
          </a:p>
          <a:p>
            <a:r>
              <a:rPr lang="en-US" dirty="0" smtClean="0"/>
              <a:t>Read all choices before you decide.</a:t>
            </a:r>
          </a:p>
          <a:p>
            <a:r>
              <a:rPr lang="en-US" dirty="0" smtClean="0"/>
              <a:t>Reread the sentence with your choice.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Practice Questions (level one)</a:t>
            </a:r>
          </a:p>
          <a:p>
            <a:pPr marL="231775" indent="0" algn="just">
              <a:buNone/>
            </a:pPr>
            <a:r>
              <a:rPr lang="en-US" sz="3600" dirty="0" smtClean="0"/>
              <a:t>#1 :</a:t>
            </a:r>
          </a:p>
          <a:p>
            <a:pPr marL="231775" indent="0" algn="just">
              <a:buNone/>
            </a:pPr>
            <a:r>
              <a:rPr lang="en-US" sz="3600" dirty="0" smtClean="0"/>
              <a:t>A judgment made before all the facts are known must be called ___. </a:t>
            </a:r>
          </a:p>
          <a:p>
            <a:pPr marL="231775" indent="0" algn="just">
              <a:buNone/>
            </a:pPr>
            <a:r>
              <a:rPr lang="en-US" sz="3600" dirty="0" smtClean="0"/>
              <a:t>	A. harsh</a:t>
            </a:r>
          </a:p>
          <a:p>
            <a:pPr marL="231775" indent="0" algn="just">
              <a:buNone/>
            </a:pPr>
            <a:r>
              <a:rPr lang="en-US" sz="3600" dirty="0" smtClean="0"/>
              <a:t>	B. deliberate</a:t>
            </a:r>
          </a:p>
          <a:p>
            <a:pPr marL="231775" indent="0" algn="just">
              <a:buNone/>
            </a:pPr>
            <a:r>
              <a:rPr lang="en-US" sz="3600" dirty="0" smtClean="0"/>
              <a:t>	C. sensible</a:t>
            </a:r>
          </a:p>
          <a:p>
            <a:pPr marL="231775" indent="0" algn="just">
              <a:buNone/>
            </a:pPr>
            <a:r>
              <a:rPr lang="en-US" sz="3600" dirty="0" smtClean="0"/>
              <a:t>	D. premature</a:t>
            </a:r>
          </a:p>
          <a:p>
            <a:pPr marL="231775" indent="0" algn="just">
              <a:buNone/>
            </a:pPr>
            <a:r>
              <a:rPr lang="en-US" sz="3600" dirty="0" smtClean="0"/>
              <a:t>	E. fair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Practice Questions (</a:t>
            </a:r>
            <a:r>
              <a:rPr lang="en-US" sz="3600" dirty="0"/>
              <a:t>level one)</a:t>
            </a:r>
          </a:p>
          <a:p>
            <a:pPr marL="231775" indent="0" algn="just">
              <a:buNone/>
            </a:pPr>
            <a:r>
              <a:rPr lang="en-US" sz="3600" dirty="0" smtClean="0"/>
              <a:t>#1 :</a:t>
            </a:r>
          </a:p>
          <a:p>
            <a:pPr marL="231775" indent="0" algn="just">
              <a:buNone/>
            </a:pPr>
            <a:r>
              <a:rPr lang="en-US" sz="3600" dirty="0" smtClean="0"/>
              <a:t>A judgment made before all the facts are known must be called ___. </a:t>
            </a:r>
          </a:p>
          <a:p>
            <a:pPr marL="231775" indent="0" algn="just">
              <a:buNone/>
            </a:pPr>
            <a:r>
              <a:rPr lang="en-US" sz="3600" dirty="0" smtClean="0"/>
              <a:t>	A. harsh</a:t>
            </a:r>
          </a:p>
          <a:p>
            <a:pPr marL="231775" indent="0" algn="just">
              <a:buNone/>
            </a:pPr>
            <a:r>
              <a:rPr lang="en-US" sz="3600" dirty="0" smtClean="0"/>
              <a:t>	B. deliberate</a:t>
            </a:r>
          </a:p>
          <a:p>
            <a:pPr marL="231775" indent="0" algn="just">
              <a:buNone/>
            </a:pPr>
            <a:r>
              <a:rPr lang="en-US" sz="3600" dirty="0" smtClean="0"/>
              <a:t>	C. sensible</a:t>
            </a:r>
          </a:p>
          <a:p>
            <a:pPr marL="231775" indent="0" algn="just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FF00"/>
                </a:solidFill>
              </a:rPr>
              <a:t>D. premature</a:t>
            </a:r>
          </a:p>
          <a:p>
            <a:pPr marL="231775" indent="0" algn="just">
              <a:buNone/>
            </a:pPr>
            <a:r>
              <a:rPr lang="en-US" sz="3600" dirty="0" smtClean="0"/>
              <a:t>	E. fair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 smtClean="0"/>
              <a:t>Practice Questions (</a:t>
            </a:r>
            <a:r>
              <a:rPr lang="en-US" sz="3600" dirty="0"/>
              <a:t>level one)</a:t>
            </a:r>
          </a:p>
          <a:p>
            <a:pPr marL="231775" indent="0" algn="just">
              <a:buNone/>
            </a:pPr>
            <a:r>
              <a:rPr lang="en-US" sz="3600" dirty="0" smtClean="0"/>
              <a:t>#2 :</a:t>
            </a:r>
          </a:p>
          <a:p>
            <a:pPr marL="231775" indent="0" algn="just">
              <a:buNone/>
            </a:pPr>
            <a:r>
              <a:rPr lang="en-US" sz="3600" dirty="0" smtClean="0"/>
              <a:t>Despite their ___ proportions, the murals of Diego Rivera give his Mexican compatriots the sense that their history is ___ and human in scale, not remote and larger than life. </a:t>
            </a:r>
          </a:p>
          <a:p>
            <a:pPr marL="231775" indent="0" algn="just">
              <a:buNone/>
            </a:pPr>
            <a:r>
              <a:rPr lang="en-US" sz="3600" dirty="0" smtClean="0"/>
              <a:t>	A. monumental . . . accessible</a:t>
            </a:r>
          </a:p>
          <a:p>
            <a:pPr marL="231775" indent="0" algn="just">
              <a:buNone/>
            </a:pPr>
            <a:r>
              <a:rPr lang="en-US" sz="3600" dirty="0" smtClean="0"/>
              <a:t>	B. focused . . . prolonged</a:t>
            </a:r>
          </a:p>
          <a:p>
            <a:pPr marL="231775" indent="0" algn="just">
              <a:buNone/>
            </a:pPr>
            <a:r>
              <a:rPr lang="en-US" sz="3600" dirty="0" smtClean="0"/>
              <a:t>	C. vast . . . ancient</a:t>
            </a:r>
          </a:p>
          <a:p>
            <a:pPr marL="231775" indent="0" algn="just">
              <a:buNone/>
            </a:pPr>
            <a:r>
              <a:rPr lang="en-US" sz="3600" dirty="0" smtClean="0"/>
              <a:t>	D. realistic . . . extraneous</a:t>
            </a:r>
          </a:p>
          <a:p>
            <a:pPr marL="231775" indent="0" algn="just">
              <a:buNone/>
            </a:pPr>
            <a:r>
              <a:rPr lang="en-US" sz="3600" dirty="0" smtClean="0"/>
              <a:t>	E. narrow . . . overwhelming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 smtClean="0"/>
              <a:t>Practice Questions (</a:t>
            </a:r>
            <a:r>
              <a:rPr lang="en-US" sz="3600" dirty="0"/>
              <a:t>level one)</a:t>
            </a:r>
          </a:p>
          <a:p>
            <a:pPr marL="231775" indent="0" algn="just">
              <a:buNone/>
            </a:pPr>
            <a:r>
              <a:rPr lang="en-US" sz="3600" dirty="0" smtClean="0"/>
              <a:t>#2 :</a:t>
            </a:r>
          </a:p>
          <a:p>
            <a:pPr marL="231775" indent="0" algn="just">
              <a:buNone/>
            </a:pPr>
            <a:r>
              <a:rPr lang="en-US" sz="3600" dirty="0" smtClean="0"/>
              <a:t>Despite their ___ proportions, the murals of Diego Rivera give his Mexican compatriots the sense that their history is ___ and human in scale, not remote and larger than life. </a:t>
            </a:r>
          </a:p>
          <a:p>
            <a:pPr marL="231775" indent="0" algn="just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FF00"/>
                </a:solidFill>
              </a:rPr>
              <a:t>A. monumental . . . accessible</a:t>
            </a:r>
          </a:p>
          <a:p>
            <a:pPr marL="231775" indent="0" algn="just">
              <a:buNone/>
            </a:pPr>
            <a:r>
              <a:rPr lang="en-US" sz="3600" dirty="0" smtClean="0"/>
              <a:t>	B. focused . . . prolonged</a:t>
            </a:r>
          </a:p>
          <a:p>
            <a:pPr marL="231775" indent="0" algn="just">
              <a:buNone/>
            </a:pPr>
            <a:r>
              <a:rPr lang="en-US" sz="3600" dirty="0" smtClean="0"/>
              <a:t>	C. vast . . . ancient</a:t>
            </a:r>
          </a:p>
          <a:p>
            <a:pPr marL="231775" indent="0" algn="just">
              <a:buNone/>
            </a:pPr>
            <a:r>
              <a:rPr lang="en-US" sz="3600" dirty="0" smtClean="0"/>
              <a:t>	D. realistic . . . extraneous</a:t>
            </a:r>
          </a:p>
          <a:p>
            <a:pPr marL="231775" indent="0" algn="just">
              <a:buNone/>
            </a:pPr>
            <a:r>
              <a:rPr lang="en-US" sz="3600" dirty="0" smtClean="0"/>
              <a:t>	E. narrow . . . overwhelming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Practice Questions (</a:t>
            </a:r>
            <a:r>
              <a:rPr lang="en-US" sz="3600" dirty="0"/>
              <a:t>level </a:t>
            </a:r>
            <a:r>
              <a:rPr lang="en-US" sz="3600" dirty="0" smtClean="0"/>
              <a:t>two)</a:t>
            </a:r>
            <a:endParaRPr lang="en-US" sz="3600" dirty="0"/>
          </a:p>
          <a:p>
            <a:pPr marL="231775" indent="0" algn="just">
              <a:buNone/>
            </a:pPr>
            <a:r>
              <a:rPr lang="en-US" sz="3600" dirty="0" smtClean="0"/>
              <a:t>#3 :</a:t>
            </a:r>
          </a:p>
          <a:p>
            <a:pPr marL="231775" indent="0" algn="just">
              <a:buNone/>
            </a:pPr>
            <a:r>
              <a:rPr lang="en-US" sz="3600" dirty="0" smtClean="0"/>
              <a:t>The research is so ___ that it leaves no part of the issue unexamined. </a:t>
            </a:r>
          </a:p>
          <a:p>
            <a:pPr marL="231775" indent="0" algn="just">
              <a:buNone/>
            </a:pPr>
            <a:r>
              <a:rPr lang="en-US" sz="3600" dirty="0" smtClean="0"/>
              <a:t>	A. comprehensive</a:t>
            </a:r>
          </a:p>
          <a:p>
            <a:pPr marL="231775" indent="0" algn="just">
              <a:buNone/>
            </a:pPr>
            <a:r>
              <a:rPr lang="en-US" sz="3600" dirty="0" smtClean="0"/>
              <a:t>	B. rewarding</a:t>
            </a:r>
          </a:p>
          <a:p>
            <a:pPr marL="231775" indent="0" algn="just">
              <a:buNone/>
            </a:pPr>
            <a:r>
              <a:rPr lang="en-US" sz="3600" dirty="0" smtClean="0"/>
              <a:t>	C. sporadic</a:t>
            </a:r>
          </a:p>
          <a:p>
            <a:pPr marL="231775" indent="0" algn="just">
              <a:buNone/>
            </a:pPr>
            <a:r>
              <a:rPr lang="en-US" sz="3600" dirty="0" smtClean="0"/>
              <a:t>	D. economical</a:t>
            </a:r>
          </a:p>
          <a:p>
            <a:pPr marL="231775" indent="0" algn="just">
              <a:buNone/>
            </a:pPr>
            <a:r>
              <a:rPr lang="en-US" sz="3600" dirty="0" smtClean="0"/>
              <a:t>	E. problematic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Practice Questions (</a:t>
            </a:r>
            <a:r>
              <a:rPr lang="en-US" sz="3600" dirty="0"/>
              <a:t>level </a:t>
            </a:r>
            <a:r>
              <a:rPr lang="en-US" sz="3600" dirty="0" smtClean="0"/>
              <a:t>two)</a:t>
            </a:r>
            <a:endParaRPr lang="en-US" sz="3600" dirty="0"/>
          </a:p>
          <a:p>
            <a:pPr marL="231775" indent="0" algn="just">
              <a:buNone/>
            </a:pPr>
            <a:r>
              <a:rPr lang="en-US" sz="3600" dirty="0" smtClean="0"/>
              <a:t>#3 :</a:t>
            </a:r>
          </a:p>
          <a:p>
            <a:pPr marL="231775" indent="0" algn="just">
              <a:buNone/>
            </a:pPr>
            <a:r>
              <a:rPr lang="en-US" sz="3600" dirty="0" smtClean="0"/>
              <a:t>The research is so ___ that it leaves no part of the issue unexamined. </a:t>
            </a:r>
          </a:p>
          <a:p>
            <a:pPr marL="231775" indent="0" algn="just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FF00"/>
                </a:solidFill>
              </a:rPr>
              <a:t>A. comprehensive</a:t>
            </a:r>
          </a:p>
          <a:p>
            <a:pPr marL="231775" indent="0" algn="just">
              <a:buNone/>
            </a:pPr>
            <a:r>
              <a:rPr lang="en-US" sz="3600" dirty="0" smtClean="0"/>
              <a:t>	B. rewarding</a:t>
            </a:r>
          </a:p>
          <a:p>
            <a:pPr marL="231775" indent="0" algn="just">
              <a:buNone/>
            </a:pPr>
            <a:r>
              <a:rPr lang="en-US" sz="3600" dirty="0" smtClean="0"/>
              <a:t>	C. sporadic</a:t>
            </a:r>
          </a:p>
          <a:p>
            <a:pPr marL="231775" indent="0" algn="just">
              <a:buNone/>
            </a:pPr>
            <a:r>
              <a:rPr lang="en-US" sz="3600" dirty="0" smtClean="0"/>
              <a:t>	D. economical</a:t>
            </a:r>
          </a:p>
          <a:p>
            <a:pPr marL="231775" indent="0" algn="just">
              <a:buNone/>
            </a:pPr>
            <a:r>
              <a:rPr lang="en-US" sz="3600" dirty="0" smtClean="0"/>
              <a:t>	E. problematic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Vocabulary-in-Context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1 :</a:t>
            </a:r>
          </a:p>
          <a:p>
            <a:pPr marL="231775" indent="0" algn="just">
              <a:buNone/>
            </a:pPr>
            <a:r>
              <a:rPr lang="en-US" sz="3600" dirty="0" smtClean="0"/>
              <a:t>Ravens appear to behave ___, actively helping one another to find food.</a:t>
            </a:r>
          </a:p>
          <a:p>
            <a:pPr marL="231775" indent="0" algn="just">
              <a:buNone/>
            </a:pPr>
            <a:r>
              <a:rPr lang="en-US" sz="3600" dirty="0" smtClean="0"/>
              <a:t>	A. mysteriously</a:t>
            </a:r>
          </a:p>
          <a:p>
            <a:pPr marL="231775" indent="0" algn="just">
              <a:buNone/>
            </a:pPr>
            <a:r>
              <a:rPr lang="en-US" sz="3600" dirty="0" smtClean="0"/>
              <a:t>	B. warily</a:t>
            </a:r>
          </a:p>
          <a:p>
            <a:pPr marL="231775" indent="0" algn="just">
              <a:buNone/>
            </a:pPr>
            <a:r>
              <a:rPr lang="en-US" sz="3600" dirty="0" smtClean="0"/>
              <a:t>	C. aggressively</a:t>
            </a:r>
          </a:p>
          <a:p>
            <a:pPr marL="231775" indent="0" algn="just">
              <a:buNone/>
            </a:pPr>
            <a:r>
              <a:rPr lang="en-US" sz="3600" dirty="0" smtClean="0"/>
              <a:t>	D. cooperatively</a:t>
            </a:r>
          </a:p>
          <a:p>
            <a:pPr marL="231775" indent="0" algn="just">
              <a:buNone/>
            </a:pPr>
            <a:r>
              <a:rPr lang="en-US" sz="3600" dirty="0" smtClean="0"/>
              <a:t>	E. defensively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 smtClean="0"/>
              <a:t>Practice </a:t>
            </a:r>
            <a:r>
              <a:rPr lang="en-US" sz="3600" dirty="0"/>
              <a:t>Questions (level two)</a:t>
            </a:r>
          </a:p>
          <a:p>
            <a:pPr marL="231775" indent="0" algn="just">
              <a:buNone/>
            </a:pPr>
            <a:r>
              <a:rPr lang="en-US" sz="3600" dirty="0" smtClean="0"/>
              <a:t>#4 :</a:t>
            </a:r>
          </a:p>
          <a:p>
            <a:pPr marL="231775" indent="0" algn="just">
              <a:buNone/>
            </a:pPr>
            <a:r>
              <a:rPr lang="en-US" sz="3600" dirty="0" smtClean="0"/>
              <a:t>A dictatorship ___ its citizens to be docile and finds it expedient to make outcasts of those who do not ___. </a:t>
            </a:r>
          </a:p>
          <a:p>
            <a:pPr marL="231775" indent="0" algn="just">
              <a:buNone/>
            </a:pPr>
            <a:r>
              <a:rPr lang="en-US" sz="3600" dirty="0" smtClean="0"/>
              <a:t>	A. forces . . . rebel</a:t>
            </a:r>
          </a:p>
          <a:p>
            <a:pPr marL="231775" indent="0" algn="just">
              <a:buNone/>
            </a:pPr>
            <a:r>
              <a:rPr lang="en-US" sz="3600" dirty="0" smtClean="0"/>
              <a:t>	B. expects . . . disobey</a:t>
            </a:r>
          </a:p>
          <a:p>
            <a:pPr marL="231775" indent="0" algn="just">
              <a:buNone/>
            </a:pPr>
            <a:r>
              <a:rPr lang="en-US" sz="3600" dirty="0" smtClean="0"/>
              <a:t>	C. requires . . . conform</a:t>
            </a:r>
          </a:p>
          <a:p>
            <a:pPr marL="231775" indent="0" algn="just">
              <a:buNone/>
            </a:pPr>
            <a:r>
              <a:rPr lang="en-US" sz="3600" dirty="0" smtClean="0"/>
              <a:t>	D. allows . . . withdraw</a:t>
            </a:r>
          </a:p>
          <a:p>
            <a:pPr marL="231775" indent="0" algn="just">
              <a:buNone/>
            </a:pPr>
            <a:r>
              <a:rPr lang="en-US" sz="3600" dirty="0" smtClean="0"/>
              <a:t>	E. forbids . . . agree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 smtClean="0"/>
              <a:t>Practice </a:t>
            </a:r>
            <a:r>
              <a:rPr lang="en-US" sz="3600" dirty="0"/>
              <a:t>Questions (level two)</a:t>
            </a:r>
          </a:p>
          <a:p>
            <a:pPr marL="231775" indent="0" algn="just">
              <a:buNone/>
            </a:pPr>
            <a:r>
              <a:rPr lang="en-US" sz="3600" dirty="0" smtClean="0"/>
              <a:t>#4 :</a:t>
            </a:r>
          </a:p>
          <a:p>
            <a:pPr marL="231775" indent="0" algn="just">
              <a:buNone/>
            </a:pPr>
            <a:r>
              <a:rPr lang="en-US" sz="3600" dirty="0" smtClean="0"/>
              <a:t>A dictatorship ___ its citizens to be docile and finds it expedient to make outcasts of those who do not ___. </a:t>
            </a:r>
          </a:p>
          <a:p>
            <a:pPr marL="231775" indent="0" algn="just">
              <a:buNone/>
            </a:pPr>
            <a:r>
              <a:rPr lang="en-US" sz="3600" dirty="0" smtClean="0"/>
              <a:t>	A. forces . . . rebel</a:t>
            </a:r>
          </a:p>
          <a:p>
            <a:pPr marL="231775" indent="0" algn="just">
              <a:buNone/>
            </a:pPr>
            <a:r>
              <a:rPr lang="en-US" sz="3600" dirty="0" smtClean="0"/>
              <a:t>	B. expects . . . disobey</a:t>
            </a:r>
          </a:p>
          <a:p>
            <a:pPr marL="231775" indent="0" algn="just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FF00"/>
                </a:solidFill>
              </a:rPr>
              <a:t>C. requires . . . conform</a:t>
            </a:r>
          </a:p>
          <a:p>
            <a:pPr marL="231775" indent="0" algn="just">
              <a:buNone/>
            </a:pPr>
            <a:r>
              <a:rPr lang="en-US" sz="3600" dirty="0" smtClean="0"/>
              <a:t>	D. allows . . . withdraw</a:t>
            </a:r>
          </a:p>
          <a:p>
            <a:pPr marL="231775" indent="0" algn="just">
              <a:buNone/>
            </a:pPr>
            <a:r>
              <a:rPr lang="en-US" sz="3600" dirty="0" smtClean="0"/>
              <a:t>	E. forbids . . . agree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600" dirty="0" smtClean="0"/>
              <a:t>Practice </a:t>
            </a:r>
            <a:r>
              <a:rPr lang="en-US" sz="3600" dirty="0"/>
              <a:t>Questions (level </a:t>
            </a:r>
            <a:r>
              <a:rPr lang="en-US" sz="3600" dirty="0" smtClean="0"/>
              <a:t>three)</a:t>
            </a:r>
            <a:endParaRPr lang="en-US" sz="3600" dirty="0"/>
          </a:p>
          <a:p>
            <a:pPr marL="231775" indent="0" algn="just">
              <a:buNone/>
            </a:pPr>
            <a:r>
              <a:rPr lang="en-US" sz="3600" dirty="0" smtClean="0"/>
              <a:t>#5 :</a:t>
            </a:r>
          </a:p>
          <a:p>
            <a:pPr marL="231775" indent="0" algn="just">
              <a:buNone/>
            </a:pPr>
            <a:r>
              <a:rPr lang="en-US" sz="3600" dirty="0" smtClean="0"/>
              <a:t>Alice Walker’s prize-winning novel exemplifies the strength of first-person narratives; the protagonist tells her own story so effectively that any additional commentary would be ___. </a:t>
            </a:r>
          </a:p>
          <a:p>
            <a:pPr marL="231775" indent="0" algn="just">
              <a:buNone/>
            </a:pPr>
            <a:r>
              <a:rPr lang="en-US" sz="3600" dirty="0" smtClean="0"/>
              <a:t>	A. subjective</a:t>
            </a:r>
          </a:p>
          <a:p>
            <a:pPr marL="231775" indent="0" algn="just">
              <a:buNone/>
            </a:pPr>
            <a:r>
              <a:rPr lang="en-US" sz="3600" dirty="0" smtClean="0"/>
              <a:t>	B. eloquent</a:t>
            </a:r>
          </a:p>
          <a:p>
            <a:pPr marL="231775" indent="0" algn="just">
              <a:buNone/>
            </a:pPr>
            <a:r>
              <a:rPr lang="en-US" sz="3600" dirty="0" smtClean="0"/>
              <a:t>	C. superfluous</a:t>
            </a:r>
          </a:p>
          <a:p>
            <a:pPr marL="231775" indent="0" algn="just">
              <a:buNone/>
            </a:pPr>
            <a:r>
              <a:rPr lang="en-US" sz="3600" dirty="0" smtClean="0"/>
              <a:t>	D. incontrovertible</a:t>
            </a:r>
          </a:p>
          <a:p>
            <a:pPr marL="231775" indent="0" algn="just">
              <a:buNone/>
            </a:pPr>
            <a:r>
              <a:rPr lang="en-US" sz="3600" dirty="0" smtClean="0"/>
              <a:t>	E. impervious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600" dirty="0" smtClean="0"/>
              <a:t>Practice </a:t>
            </a:r>
            <a:r>
              <a:rPr lang="en-US" sz="3600" dirty="0"/>
              <a:t>Questions (level three)</a:t>
            </a:r>
          </a:p>
          <a:p>
            <a:pPr marL="231775" indent="0" algn="just">
              <a:buNone/>
            </a:pPr>
            <a:r>
              <a:rPr lang="en-US" sz="3600" dirty="0" smtClean="0"/>
              <a:t>#5 :</a:t>
            </a:r>
          </a:p>
          <a:p>
            <a:pPr marL="231775" indent="0" algn="just">
              <a:buNone/>
            </a:pPr>
            <a:r>
              <a:rPr lang="en-US" sz="3600" dirty="0" smtClean="0"/>
              <a:t>Alice Walker’s prize-winning novel exemplifies the strength of first-person narratives; the protagonist tells her own story so effectively that any additional commentary would be ___. </a:t>
            </a:r>
          </a:p>
          <a:p>
            <a:pPr marL="231775" indent="0" algn="just">
              <a:buNone/>
            </a:pPr>
            <a:r>
              <a:rPr lang="en-US" sz="3600" dirty="0" smtClean="0"/>
              <a:t>	A. subjective</a:t>
            </a:r>
          </a:p>
          <a:p>
            <a:pPr marL="231775" indent="0" algn="just">
              <a:buNone/>
            </a:pPr>
            <a:r>
              <a:rPr lang="en-US" sz="3600" dirty="0" smtClean="0"/>
              <a:t>	B. eloquent</a:t>
            </a:r>
          </a:p>
          <a:p>
            <a:pPr marL="231775" indent="0" algn="just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	C. superfluous</a:t>
            </a:r>
          </a:p>
          <a:p>
            <a:pPr marL="231775" indent="0" algn="just">
              <a:buNone/>
            </a:pPr>
            <a:r>
              <a:rPr lang="en-US" sz="3600" dirty="0" smtClean="0"/>
              <a:t>	D. incontrovertible</a:t>
            </a:r>
          </a:p>
          <a:p>
            <a:pPr marL="231775" indent="0" algn="just">
              <a:buNone/>
            </a:pPr>
            <a:r>
              <a:rPr lang="en-US" sz="3600" dirty="0" smtClean="0"/>
              <a:t>	E. impervious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 smtClean="0"/>
              <a:t>Practice </a:t>
            </a:r>
            <a:r>
              <a:rPr lang="en-US" sz="3600" dirty="0"/>
              <a:t>Questions (level three)</a:t>
            </a:r>
          </a:p>
          <a:p>
            <a:pPr marL="231775" indent="0" algn="just">
              <a:buNone/>
            </a:pPr>
            <a:r>
              <a:rPr lang="en-US" sz="3600" dirty="0" smtClean="0"/>
              <a:t>#6 :</a:t>
            </a:r>
          </a:p>
          <a:p>
            <a:pPr marL="231775" indent="0" algn="just">
              <a:buNone/>
            </a:pPr>
            <a:r>
              <a:rPr lang="en-US" sz="3600" dirty="0" smtClean="0"/>
              <a:t>The Supreme Court’s reversal of its previous ruling on the issue of states’ rights ___ its reputation for ___. </a:t>
            </a:r>
          </a:p>
          <a:p>
            <a:pPr marL="231775" indent="0" algn="just">
              <a:buNone/>
            </a:pPr>
            <a:r>
              <a:rPr lang="en-US" sz="3600" dirty="0" smtClean="0"/>
              <a:t>	A. sustained . . . infallibility</a:t>
            </a:r>
          </a:p>
          <a:p>
            <a:pPr marL="231775" indent="0" algn="just">
              <a:buNone/>
            </a:pPr>
            <a:r>
              <a:rPr lang="en-US" sz="3600" dirty="0" smtClean="0"/>
              <a:t>	B. compromised . . . consistency</a:t>
            </a:r>
          </a:p>
          <a:p>
            <a:pPr marL="231775" indent="0" algn="just">
              <a:buNone/>
            </a:pPr>
            <a:r>
              <a:rPr lang="en-US" sz="3600" dirty="0" smtClean="0"/>
              <a:t>	C. bolstered . . . doggedness</a:t>
            </a:r>
          </a:p>
          <a:p>
            <a:pPr marL="231775" indent="0" algn="just">
              <a:buNone/>
            </a:pPr>
            <a:r>
              <a:rPr lang="en-US" sz="3600" dirty="0" smtClean="0"/>
              <a:t>	D. aggravated . . . inflexibility</a:t>
            </a:r>
          </a:p>
          <a:p>
            <a:pPr marL="231775" indent="0" algn="just">
              <a:buNone/>
            </a:pPr>
            <a:r>
              <a:rPr lang="en-US" sz="3600" dirty="0" smtClean="0"/>
              <a:t>	E. dispelled . . . vacillation 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 smtClean="0"/>
              <a:t>Practice </a:t>
            </a:r>
            <a:r>
              <a:rPr lang="en-US" sz="3600" dirty="0"/>
              <a:t>Questions (level three)</a:t>
            </a:r>
          </a:p>
          <a:p>
            <a:pPr marL="231775" indent="0" algn="just">
              <a:buNone/>
            </a:pPr>
            <a:r>
              <a:rPr lang="en-US" sz="3600" dirty="0" smtClean="0"/>
              <a:t>#6 :</a:t>
            </a:r>
          </a:p>
          <a:p>
            <a:pPr marL="231775" indent="0" algn="just">
              <a:buNone/>
            </a:pPr>
            <a:r>
              <a:rPr lang="en-US" sz="3600" dirty="0" smtClean="0"/>
              <a:t>The Supreme Court’s reversal of its previous ruling on the issue of states’ rights ___ its reputation for ___. </a:t>
            </a:r>
          </a:p>
          <a:p>
            <a:pPr marL="231775" indent="0" algn="just">
              <a:buNone/>
            </a:pPr>
            <a:r>
              <a:rPr lang="en-US" sz="3600" dirty="0" smtClean="0"/>
              <a:t>	A. sustained . . . infallibility</a:t>
            </a:r>
          </a:p>
          <a:p>
            <a:pPr marL="231775" indent="0" algn="just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FF00"/>
                </a:solidFill>
              </a:rPr>
              <a:t>B. compromised . . . consistency</a:t>
            </a:r>
          </a:p>
          <a:p>
            <a:pPr marL="231775" indent="0" algn="just">
              <a:buNone/>
            </a:pPr>
            <a:r>
              <a:rPr lang="en-US" sz="3600" dirty="0" smtClean="0"/>
              <a:t>	C. bolstered . . . doggedness</a:t>
            </a:r>
          </a:p>
          <a:p>
            <a:pPr marL="231775" indent="0" algn="just">
              <a:buNone/>
            </a:pPr>
            <a:r>
              <a:rPr lang="en-US" sz="3600" dirty="0" smtClean="0"/>
              <a:t>	D. aggravated . . . inflexibility</a:t>
            </a:r>
          </a:p>
          <a:p>
            <a:pPr marL="231775" indent="0" algn="just">
              <a:buNone/>
            </a:pPr>
            <a:r>
              <a:rPr lang="en-US" sz="3600" dirty="0" smtClean="0"/>
              <a:t>	E. dispelled . . . vacillation 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Vocabulary-in-Context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1 :</a:t>
            </a:r>
          </a:p>
          <a:p>
            <a:pPr marL="231775" indent="0" algn="just">
              <a:buNone/>
            </a:pPr>
            <a:r>
              <a:rPr lang="en-US" sz="3600" dirty="0" smtClean="0"/>
              <a:t>Ravens appear to behave ___, </a:t>
            </a:r>
            <a:r>
              <a:rPr lang="en-US" sz="3600" dirty="0" smtClean="0">
                <a:solidFill>
                  <a:srgbClr val="FFFF00"/>
                </a:solidFill>
              </a:rPr>
              <a:t>actively helping one another to find food</a:t>
            </a:r>
            <a:r>
              <a:rPr lang="en-US" sz="3600" dirty="0" smtClean="0"/>
              <a:t>.</a:t>
            </a:r>
          </a:p>
          <a:p>
            <a:pPr marL="231775" indent="0" algn="just">
              <a:buNone/>
            </a:pPr>
            <a:r>
              <a:rPr lang="en-US" sz="3600" dirty="0" smtClean="0"/>
              <a:t>	A. mysteriously</a:t>
            </a:r>
          </a:p>
          <a:p>
            <a:pPr marL="231775" indent="0" algn="just">
              <a:buNone/>
            </a:pPr>
            <a:r>
              <a:rPr lang="en-US" sz="3600" dirty="0" smtClean="0"/>
              <a:t>	B. warily</a:t>
            </a:r>
          </a:p>
          <a:p>
            <a:pPr marL="231775" indent="0" algn="just">
              <a:buNone/>
            </a:pPr>
            <a:r>
              <a:rPr lang="en-US" sz="3600" dirty="0" smtClean="0"/>
              <a:t>	C. aggressively</a:t>
            </a:r>
          </a:p>
          <a:p>
            <a:pPr marL="231775" indent="0" algn="just">
              <a:buNone/>
            </a:pPr>
            <a:r>
              <a:rPr lang="en-US" sz="3600" dirty="0" smtClean="0"/>
              <a:t>	D. cooperatively</a:t>
            </a:r>
          </a:p>
          <a:p>
            <a:pPr marL="231775" indent="0" algn="just">
              <a:buNone/>
            </a:pPr>
            <a:r>
              <a:rPr lang="en-US" sz="3600" dirty="0" smtClean="0"/>
              <a:t>	E. defensively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Vocabulary-in-Context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1 :</a:t>
            </a:r>
          </a:p>
          <a:p>
            <a:pPr marL="231775" indent="0" algn="just">
              <a:buNone/>
            </a:pPr>
            <a:r>
              <a:rPr lang="en-US" sz="3600" dirty="0" smtClean="0"/>
              <a:t>Ravens appear to behave ___, </a:t>
            </a:r>
            <a:r>
              <a:rPr lang="en-US" sz="3600" dirty="0" smtClean="0">
                <a:solidFill>
                  <a:srgbClr val="FFFF00"/>
                </a:solidFill>
              </a:rPr>
              <a:t>actively helping one another to find food</a:t>
            </a:r>
            <a:r>
              <a:rPr lang="en-US" sz="3600" dirty="0" smtClean="0"/>
              <a:t>.</a:t>
            </a:r>
          </a:p>
          <a:p>
            <a:pPr marL="231775" indent="0" algn="just">
              <a:buNone/>
            </a:pPr>
            <a:r>
              <a:rPr lang="en-US" sz="3600" dirty="0" smtClean="0"/>
              <a:t>	A. mysteriously</a:t>
            </a:r>
          </a:p>
          <a:p>
            <a:pPr marL="231775" indent="0" algn="just">
              <a:buNone/>
            </a:pPr>
            <a:r>
              <a:rPr lang="en-US" sz="3600" dirty="0" smtClean="0"/>
              <a:t>	B. warily</a:t>
            </a:r>
          </a:p>
          <a:p>
            <a:pPr marL="231775" indent="0" algn="just">
              <a:buNone/>
            </a:pPr>
            <a:r>
              <a:rPr lang="en-US" sz="3600" dirty="0" smtClean="0"/>
              <a:t>	C. aggressively</a:t>
            </a:r>
          </a:p>
          <a:p>
            <a:pPr marL="231775" indent="0" algn="just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FF00"/>
                </a:solidFill>
              </a:rPr>
              <a:t>D. cooperatively</a:t>
            </a:r>
          </a:p>
          <a:p>
            <a:pPr marL="231775" indent="0" algn="just">
              <a:buNone/>
            </a:pPr>
            <a:r>
              <a:rPr lang="en-US" sz="3600" dirty="0" smtClean="0"/>
              <a:t>	E. defensively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Vocabulary-in-Context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2 :</a:t>
            </a:r>
          </a:p>
          <a:p>
            <a:pPr marL="231775" indent="0" algn="just">
              <a:buNone/>
            </a:pPr>
            <a:r>
              <a:rPr lang="en-US" sz="3600" dirty="0" smtClean="0"/>
              <a:t>Both ___ and ___, Wilson seldom spoke and never spent money.</a:t>
            </a:r>
          </a:p>
          <a:p>
            <a:pPr marL="231775" indent="0" algn="just">
              <a:buNone/>
            </a:pPr>
            <a:r>
              <a:rPr lang="en-US" sz="3600" dirty="0" smtClean="0"/>
              <a:t>	A. vociferous . . . generous</a:t>
            </a:r>
          </a:p>
          <a:p>
            <a:pPr marL="231775" indent="0" algn="just">
              <a:buNone/>
            </a:pPr>
            <a:r>
              <a:rPr lang="en-US" sz="3600" dirty="0" smtClean="0"/>
              <a:t>	B. garrulous . . . stingy</a:t>
            </a:r>
          </a:p>
          <a:p>
            <a:pPr marL="231775" indent="0" algn="just">
              <a:buNone/>
            </a:pPr>
            <a:r>
              <a:rPr lang="en-US" sz="3600" dirty="0" smtClean="0"/>
              <a:t>	C. effusive . . . frugal</a:t>
            </a:r>
          </a:p>
          <a:p>
            <a:pPr marL="231775" indent="0" algn="just">
              <a:buNone/>
            </a:pPr>
            <a:r>
              <a:rPr lang="en-US" sz="3600" dirty="0" smtClean="0"/>
              <a:t>	D. taciturn . . . miserly</a:t>
            </a:r>
          </a:p>
          <a:p>
            <a:pPr marL="231775" indent="0" algn="just">
              <a:buNone/>
            </a:pPr>
            <a:r>
              <a:rPr lang="en-US" sz="3600" dirty="0" smtClean="0"/>
              <a:t>	E. reticent . . . munificent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Vocabulary-in-Context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2 :</a:t>
            </a:r>
          </a:p>
          <a:p>
            <a:pPr marL="231775" indent="0" algn="just">
              <a:buNone/>
            </a:pPr>
            <a:r>
              <a:rPr lang="en-US" sz="3600" dirty="0" smtClean="0"/>
              <a:t>Both ___ and ___, Wilson </a:t>
            </a:r>
            <a:r>
              <a:rPr lang="en-US" sz="3600" dirty="0" smtClean="0">
                <a:solidFill>
                  <a:srgbClr val="FFFF00"/>
                </a:solidFill>
              </a:rPr>
              <a:t>seldom spoke </a:t>
            </a:r>
            <a:r>
              <a:rPr lang="en-US" sz="3600" dirty="0" smtClean="0"/>
              <a:t>and </a:t>
            </a:r>
            <a:r>
              <a:rPr lang="en-US" sz="3600" dirty="0" smtClean="0">
                <a:solidFill>
                  <a:srgbClr val="FFFF00"/>
                </a:solidFill>
              </a:rPr>
              <a:t>never spent money</a:t>
            </a:r>
            <a:r>
              <a:rPr lang="en-US" sz="3600" dirty="0" smtClean="0"/>
              <a:t>.</a:t>
            </a:r>
          </a:p>
          <a:p>
            <a:pPr marL="231775" indent="0" algn="just">
              <a:buNone/>
            </a:pPr>
            <a:r>
              <a:rPr lang="en-US" sz="3600" dirty="0" smtClean="0"/>
              <a:t>	A. vociferous . . . generous</a:t>
            </a:r>
          </a:p>
          <a:p>
            <a:pPr marL="231775" indent="0" algn="just">
              <a:buNone/>
            </a:pPr>
            <a:r>
              <a:rPr lang="en-US" sz="3600" dirty="0" smtClean="0"/>
              <a:t>	B. garrulous . . . stingy</a:t>
            </a:r>
          </a:p>
          <a:p>
            <a:pPr marL="231775" indent="0" algn="just">
              <a:buNone/>
            </a:pPr>
            <a:r>
              <a:rPr lang="en-US" sz="3600" dirty="0" smtClean="0"/>
              <a:t>	C. effusive . . . frugal</a:t>
            </a:r>
          </a:p>
          <a:p>
            <a:pPr marL="231775" indent="0" algn="just">
              <a:buNone/>
            </a:pPr>
            <a:r>
              <a:rPr lang="en-US" sz="3600" dirty="0" smtClean="0"/>
              <a:t>	D. taciturn . . . miserly</a:t>
            </a:r>
          </a:p>
          <a:p>
            <a:pPr marL="231775" indent="0" algn="just">
              <a:buNone/>
            </a:pPr>
            <a:r>
              <a:rPr lang="en-US" sz="3600" dirty="0" smtClean="0"/>
              <a:t>	E. reticent . . . munificent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Vocabulary-in-Context Questions</a:t>
            </a:r>
          </a:p>
          <a:p>
            <a:pPr marL="231775" indent="0" algn="just">
              <a:buNone/>
            </a:pPr>
            <a:r>
              <a:rPr lang="en-US" sz="3600" dirty="0" smtClean="0"/>
              <a:t>Example 2 :</a:t>
            </a:r>
          </a:p>
          <a:p>
            <a:pPr marL="231775" indent="0" algn="just">
              <a:buNone/>
            </a:pPr>
            <a:r>
              <a:rPr lang="en-US" sz="3600" dirty="0" smtClean="0"/>
              <a:t>Both ___ and ___, Wilson </a:t>
            </a:r>
            <a:r>
              <a:rPr lang="en-US" sz="3600" dirty="0" smtClean="0">
                <a:solidFill>
                  <a:srgbClr val="FFFF00"/>
                </a:solidFill>
              </a:rPr>
              <a:t>seldom spoke </a:t>
            </a:r>
            <a:r>
              <a:rPr lang="en-US" sz="3600" dirty="0" smtClean="0"/>
              <a:t>and </a:t>
            </a:r>
            <a:r>
              <a:rPr lang="en-US" sz="3600" dirty="0" smtClean="0">
                <a:solidFill>
                  <a:srgbClr val="FFFF00"/>
                </a:solidFill>
              </a:rPr>
              <a:t>never spent money</a:t>
            </a:r>
            <a:r>
              <a:rPr lang="en-US" sz="3600" dirty="0" smtClean="0"/>
              <a:t>.</a:t>
            </a:r>
          </a:p>
          <a:p>
            <a:pPr marL="231775" indent="0" algn="just">
              <a:buNone/>
            </a:pPr>
            <a:r>
              <a:rPr lang="en-US" sz="3600" dirty="0" smtClean="0"/>
              <a:t>	A. vociferous . . . generous</a:t>
            </a:r>
          </a:p>
          <a:p>
            <a:pPr marL="231775" indent="0" algn="just">
              <a:buNone/>
            </a:pPr>
            <a:r>
              <a:rPr lang="en-US" sz="3600" dirty="0" smtClean="0"/>
              <a:t>	B. garrulous . . . stingy</a:t>
            </a:r>
          </a:p>
          <a:p>
            <a:pPr marL="231775" indent="0" algn="just">
              <a:buNone/>
            </a:pPr>
            <a:r>
              <a:rPr lang="en-US" sz="3600" dirty="0" smtClean="0"/>
              <a:t>	C. effusive . . . frugal</a:t>
            </a:r>
          </a:p>
          <a:p>
            <a:pPr marL="231775" indent="0" algn="just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FF00"/>
                </a:solidFill>
              </a:rPr>
              <a:t>D. taciturn . . . miserly</a:t>
            </a:r>
          </a:p>
          <a:p>
            <a:pPr marL="231775" indent="0" algn="just">
              <a:buNone/>
            </a:pPr>
            <a:r>
              <a:rPr lang="en-US" sz="3600" dirty="0" smtClean="0"/>
              <a:t>	E. reticent . . . munificent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600" dirty="0" smtClean="0"/>
              <a:t>Types of Questions:</a:t>
            </a:r>
          </a:p>
          <a:p>
            <a:pPr marL="0" indent="0" algn="just">
              <a:buNone/>
            </a:pPr>
            <a:r>
              <a:rPr lang="en-US" sz="3600" dirty="0" smtClean="0"/>
              <a:t>	(1) Vocabulary-in-Context Questions</a:t>
            </a:r>
          </a:p>
          <a:p>
            <a:pPr marL="0" indent="0" algn="just">
              <a:buNone/>
            </a:pPr>
            <a:endParaRPr lang="en-US" sz="3600" dirty="0" smtClean="0"/>
          </a:p>
          <a:p>
            <a:pPr marL="0" indent="0" algn="just">
              <a:buNone/>
            </a:pPr>
            <a:r>
              <a:rPr lang="en-US" sz="3600" dirty="0" smtClean="0"/>
              <a:t>	(2) Logic-Based Questions</a:t>
            </a:r>
          </a:p>
          <a:p>
            <a:pPr marL="0" indent="0" algn="just">
              <a:buNone/>
            </a:pPr>
            <a:endParaRPr lang="en-US" sz="3600" dirty="0" smtClean="0"/>
          </a:p>
          <a:p>
            <a:pPr marL="914400" indent="0" algn="just"/>
            <a:r>
              <a:rPr lang="en-US" sz="3600" dirty="0" smtClean="0"/>
              <a:t> These questions require you to </a:t>
            </a:r>
            <a:r>
              <a:rPr lang="en-US" sz="3600" dirty="0" smtClean="0">
                <a:solidFill>
                  <a:srgbClr val="FFFF00"/>
                </a:solidFill>
              </a:rPr>
              <a:t>know the meanings</a:t>
            </a:r>
            <a:r>
              <a:rPr lang="en-US" sz="3600" dirty="0" smtClean="0"/>
              <a:t> of the words, know </a:t>
            </a:r>
            <a:r>
              <a:rPr lang="en-US" sz="3600" dirty="0" smtClean="0">
                <a:solidFill>
                  <a:srgbClr val="FFFF00"/>
                </a:solidFill>
              </a:rPr>
              <a:t>how the words are used</a:t>
            </a:r>
            <a:r>
              <a:rPr lang="en-US" sz="3600" dirty="0" smtClean="0"/>
              <a:t> in the context, and </a:t>
            </a:r>
            <a:r>
              <a:rPr lang="en-US" sz="3600" dirty="0" smtClean="0">
                <a:solidFill>
                  <a:srgbClr val="FFFF00"/>
                </a:solidFill>
              </a:rPr>
              <a:t>understand the logic </a:t>
            </a:r>
            <a:r>
              <a:rPr lang="en-US" sz="3600" dirty="0" smtClean="0"/>
              <a:t>of a rather complicated sentence.</a:t>
            </a:r>
          </a:p>
          <a:p>
            <a:pPr marL="0" indent="0" algn="just">
              <a:buNone/>
            </a:pPr>
            <a:endParaRPr lang="en-US" sz="3600" dirty="0" smtClean="0"/>
          </a:p>
          <a:p>
            <a:pPr marL="0" indent="0" algn="just">
              <a:buNone/>
            </a:pPr>
            <a:r>
              <a:rPr lang="en-US" sz="3600" dirty="0" smtClean="0"/>
              <a:t>	</a:t>
            </a:r>
          </a:p>
          <a:p>
            <a:pPr marL="0" indent="0" algn="just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958</Words>
  <Application>Microsoft Office PowerPoint</Application>
  <PresentationFormat>On-screen Show (4:3)</PresentationFormat>
  <Paragraphs>261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Critical Reading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</vt:lpstr>
      <vt:lpstr>Tips</vt:lpstr>
      <vt:lpstr>Tips</vt:lpstr>
      <vt:lpstr>Tips</vt:lpstr>
      <vt:lpstr>Tips</vt:lpstr>
      <vt:lpstr>PowerPoint Presentation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 &amp; Run-Ons</dc:title>
  <dc:creator>Administrator</dc:creator>
  <cp:lastModifiedBy>Jeffrey Marsh</cp:lastModifiedBy>
  <cp:revision>36</cp:revision>
  <dcterms:created xsi:type="dcterms:W3CDTF">2009-10-19T08:58:36Z</dcterms:created>
  <dcterms:modified xsi:type="dcterms:W3CDTF">2015-08-21T09:58:56Z</dcterms:modified>
</cp:coreProperties>
</file>